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7" r:id="rId7"/>
    <p:sldId id="261" r:id="rId8"/>
    <p:sldId id="268" r:id="rId9"/>
    <p:sldId id="269" r:id="rId10"/>
    <p:sldId id="270" r:id="rId11"/>
    <p:sldId id="286" r:id="rId12"/>
    <p:sldId id="285" r:id="rId13"/>
    <p:sldId id="272" r:id="rId14"/>
    <p:sldId id="284" r:id="rId15"/>
    <p:sldId id="287" r:id="rId16"/>
    <p:sldId id="290" r:id="rId17"/>
    <p:sldId id="281" r:id="rId18"/>
    <p:sldId id="291" r:id="rId19"/>
    <p:sldId id="288" r:id="rId20"/>
    <p:sldId id="292" r:id="rId21"/>
    <p:sldId id="282" r:id="rId22"/>
    <p:sldId id="271" r:id="rId23"/>
    <p:sldId id="293" r:id="rId24"/>
    <p:sldId id="262" r:id="rId25"/>
    <p:sldId id="295" r:id="rId26"/>
    <p:sldId id="297" r:id="rId27"/>
    <p:sldId id="298" r:id="rId28"/>
    <p:sldId id="296" r:id="rId29"/>
    <p:sldId id="299" r:id="rId30"/>
    <p:sldId id="300" r:id="rId31"/>
    <p:sldId id="301" r:id="rId32"/>
    <p:sldId id="302" r:id="rId33"/>
    <p:sldId id="304" r:id="rId34"/>
    <p:sldId id="305" r:id="rId35"/>
    <p:sldId id="307" r:id="rId36"/>
    <p:sldId id="306" r:id="rId37"/>
    <p:sldId id="308" r:id="rId38"/>
    <p:sldId id="263" r:id="rId39"/>
    <p:sldId id="309"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9" r:id="rId56"/>
    <p:sldId id="331" r:id="rId57"/>
    <p:sldId id="333" r:id="rId58"/>
    <p:sldId id="334" r:id="rId59"/>
    <p:sldId id="335" r:id="rId60"/>
    <p:sldId id="336" r:id="rId61"/>
    <p:sldId id="337" r:id="rId62"/>
    <p:sldId id="338" r:id="rId63"/>
    <p:sldId id="339" r:id="rId64"/>
    <p:sldId id="332" r:id="rId65"/>
    <p:sldId id="330" r:id="rId66"/>
    <p:sldId id="340" r:id="rId67"/>
    <p:sldId id="328" r:id="rId68"/>
    <p:sldId id="341" r:id="rId69"/>
    <p:sldId id="342" r:id="rId70"/>
    <p:sldId id="343" r:id="rId71"/>
    <p:sldId id="344" r:id="rId72"/>
    <p:sldId id="345" r:id="rId73"/>
    <p:sldId id="346" r:id="rId74"/>
    <p:sldId id="399" r:id="rId75"/>
    <p:sldId id="400" r:id="rId76"/>
    <p:sldId id="401" r:id="rId77"/>
    <p:sldId id="402" r:id="rId78"/>
    <p:sldId id="403" r:id="rId79"/>
    <p:sldId id="404" r:id="rId80"/>
    <p:sldId id="405" r:id="rId81"/>
    <p:sldId id="406" r:id="rId82"/>
    <p:sldId id="407" r:id="rId83"/>
    <p:sldId id="408" r:id="rId84"/>
    <p:sldId id="409" r:id="rId85"/>
    <p:sldId id="410" r:id="rId86"/>
    <p:sldId id="411" r:id="rId87"/>
    <p:sldId id="412" r:id="rId88"/>
    <p:sldId id="413" r:id="rId89"/>
    <p:sldId id="348" r:id="rId90"/>
    <p:sldId id="349" r:id="rId91"/>
    <p:sldId id="350" r:id="rId92"/>
    <p:sldId id="351" r:id="rId93"/>
    <p:sldId id="352" r:id="rId94"/>
    <p:sldId id="260" r:id="rId95"/>
    <p:sldId id="310" r:id="rId96"/>
    <p:sldId id="353" r:id="rId97"/>
    <p:sldId id="354" r:id="rId98"/>
    <p:sldId id="355" r:id="rId99"/>
    <p:sldId id="356" r:id="rId100"/>
    <p:sldId id="359" r:id="rId101"/>
    <p:sldId id="357" r:id="rId102"/>
    <p:sldId id="358" r:id="rId103"/>
    <p:sldId id="360" r:id="rId104"/>
    <p:sldId id="264" r:id="rId105"/>
    <p:sldId id="311" r:id="rId106"/>
    <p:sldId id="361" r:id="rId107"/>
    <p:sldId id="362" r:id="rId108"/>
    <p:sldId id="363" r:id="rId109"/>
    <p:sldId id="367" r:id="rId110"/>
    <p:sldId id="368" r:id="rId111"/>
    <p:sldId id="369" r:id="rId112"/>
    <p:sldId id="370" r:id="rId113"/>
    <p:sldId id="371" r:id="rId114"/>
    <p:sldId id="372" r:id="rId115"/>
    <p:sldId id="374" r:id="rId116"/>
    <p:sldId id="375" r:id="rId117"/>
    <p:sldId id="373" r:id="rId118"/>
    <p:sldId id="376" r:id="rId119"/>
    <p:sldId id="377" r:id="rId120"/>
    <p:sldId id="379" r:id="rId121"/>
    <p:sldId id="378" r:id="rId122"/>
    <p:sldId id="265"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414" r:id="rId143"/>
  </p:sldIdLst>
  <p:sldSz cx="12192000" cy="6858000"/>
  <p:notesSz cx="6858000" cy="9144000"/>
  <p:custDataLst>
    <p:tags r:id="rId1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phrina"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03"/>
        <p:guide pos="380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8" Type="http://schemas.openxmlformats.org/officeDocument/2006/relationships/tags" Target="tags/tag206.xml"/><Relationship Id="rId147" Type="http://schemas.openxmlformats.org/officeDocument/2006/relationships/commentAuthors" Target="commentAuthors.xml"/><Relationship Id="rId146" Type="http://schemas.openxmlformats.org/officeDocument/2006/relationships/tableStyles" Target="tableStyles.xml"/><Relationship Id="rId145" Type="http://schemas.openxmlformats.org/officeDocument/2006/relationships/viewProps" Target="viewProps.xml"/><Relationship Id="rId144" Type="http://schemas.openxmlformats.org/officeDocument/2006/relationships/presProps" Target="presProps.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1T13:35:37.383" idx="1">
    <p:pos x="7657" y="1192"/>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10-21T13:35:37.383" idx="1">
    <p:pos x="7657" y="1192"/>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10-21T13:35:37.383" idx="1">
    <p:pos x="7657" y="1192"/>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2-10-21T13:35:37.383" idx="1">
    <p:pos x="7657" y="1192"/>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2-10-21T13:35:37.383" idx="1">
    <p:pos x="7657" y="1192"/>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2-10-21T13:35:37.383" idx="1">
    <p:pos x="7657" y="1192"/>
    <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2-10-21T13:35:37.383" idx="1">
    <p:pos x="7657" y="1192"/>
    <p:tex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DC004FF-6068-489D-8D46-6F9F02BE43B4}" type="doc">
      <dgm:prSet loTypeId="urn:microsoft.com/office/officeart/2005/8/layout/hierarchy4" loCatId="hierarchy" qsTypeId="urn:microsoft.com/office/officeart/2005/8/quickstyle/simple1" qsCatId="simple" csTypeId="urn:microsoft.com/office/officeart/2005/8/colors/colorful1" csCatId="colorful" phldr="1"/>
      <dgm:spPr/>
      <dgm:t>
        <a:bodyPr/>
        <a:lstStyle/>
        <a:p>
          <a:endParaRPr lang="zh-CN" altLang="en-US"/>
        </a:p>
      </dgm:t>
    </dgm:pt>
    <dgm:pt modelId="{D7394E4C-267A-4F88-8A89-90890C5A2266}">
      <dgm:prSet/>
      <dgm:spPr/>
      <dgm:t>
        <a:bodyPr/>
        <a:lstStyle/>
        <a:p>
          <a:pPr rtl="0"/>
          <a:r>
            <a:rPr kumimoji="1" lang="zh-CN" b="1" dirty="0"/>
            <a:t>把内存分为</a:t>
          </a:r>
          <a:endParaRPr kumimoji="1" lang="en-US" altLang="zh-CN" b="1" dirty="0"/>
        </a:p>
        <a:p>
          <a:pPr rtl="0"/>
          <a:r>
            <a:rPr kumimoji="1" lang="zh-CN" b="1" dirty="0"/>
            <a:t>系统区和用户区两部分</a:t>
          </a:r>
          <a:endParaRPr lang="zh-CN" dirty="0"/>
        </a:p>
      </dgm:t>
    </dgm:pt>
    <dgm:pt modelId="{C50866B7-7529-4058-8EB8-9BA936024AAE}" cxnId="{C68F517D-5B2D-4B68-90F2-3702A94B9ABD}" type="parTrans">
      <dgm:prSet/>
      <dgm:spPr/>
      <dgm:t>
        <a:bodyPr/>
        <a:lstStyle/>
        <a:p>
          <a:endParaRPr lang="zh-CN" altLang="en-US"/>
        </a:p>
      </dgm:t>
    </dgm:pt>
    <dgm:pt modelId="{E6162515-83FB-4275-9B21-A9D6C0C4782C}" cxnId="{C68F517D-5B2D-4B68-90F2-3702A94B9ABD}" type="sibTrans">
      <dgm:prSet/>
      <dgm:spPr/>
      <dgm:t>
        <a:bodyPr/>
        <a:lstStyle/>
        <a:p>
          <a:endParaRPr lang="zh-CN" altLang="en-US"/>
        </a:p>
      </dgm:t>
    </dgm:pt>
    <dgm:pt modelId="{4BD23922-9270-4DD0-8173-DED06B85021C}">
      <dgm:prSet/>
      <dgm:spPr/>
      <dgm:t>
        <a:bodyPr/>
        <a:lstStyle/>
        <a:p>
          <a:pPr rtl="0"/>
          <a:r>
            <a:rPr kumimoji="1" lang="zh-CN" b="1" dirty="0"/>
            <a:t>系统区</a:t>
          </a:r>
          <a:endParaRPr lang="zh-CN" dirty="0"/>
        </a:p>
      </dgm:t>
    </dgm:pt>
    <dgm:pt modelId="{4A531990-6676-42F8-B43F-D539F7EF8055}" cxnId="{F5296276-2E8B-4DEC-BF1C-BAB124542E47}" type="parTrans">
      <dgm:prSet/>
      <dgm:spPr/>
      <dgm:t>
        <a:bodyPr/>
        <a:lstStyle/>
        <a:p>
          <a:endParaRPr lang="zh-CN" altLang="en-US"/>
        </a:p>
      </dgm:t>
    </dgm:pt>
    <dgm:pt modelId="{6E906402-41D3-48A4-A1C8-92CEE1A9F051}" cxnId="{F5296276-2E8B-4DEC-BF1C-BAB124542E47}" type="sibTrans">
      <dgm:prSet/>
      <dgm:spPr/>
      <dgm:t>
        <a:bodyPr/>
        <a:lstStyle/>
        <a:p>
          <a:endParaRPr lang="zh-CN" altLang="en-US"/>
        </a:p>
      </dgm:t>
    </dgm:pt>
    <dgm:pt modelId="{A93FCA61-7D9A-459A-89A2-F7D3BBCC3DFF}">
      <dgm:prSet/>
      <dgm:spPr/>
      <dgm:t>
        <a:bodyPr/>
        <a:lstStyle/>
        <a:p>
          <a:pPr rtl="0"/>
          <a:r>
            <a:rPr kumimoji="1" lang="zh-CN" b="1" dirty="0"/>
            <a:t>仅提供给</a:t>
          </a:r>
          <a:r>
            <a:rPr kumimoji="1" lang="en-US" b="1" dirty="0"/>
            <a:t>OS</a:t>
          </a:r>
          <a:r>
            <a:rPr kumimoji="1" lang="zh-CN" b="1" dirty="0"/>
            <a:t>使用</a:t>
          </a:r>
          <a:endParaRPr lang="zh-CN" dirty="0"/>
        </a:p>
      </dgm:t>
    </dgm:pt>
    <dgm:pt modelId="{8A9BC827-A0DA-4125-9C3F-F9FCAB61E1A1}" cxnId="{7E314AE6-861D-4B98-A96F-D5CDDE7271B7}" type="parTrans">
      <dgm:prSet/>
      <dgm:spPr/>
      <dgm:t>
        <a:bodyPr/>
        <a:lstStyle/>
        <a:p>
          <a:endParaRPr lang="zh-CN" altLang="en-US"/>
        </a:p>
      </dgm:t>
    </dgm:pt>
    <dgm:pt modelId="{FC7AD233-B08F-4768-A064-CFD8B1F966C9}" cxnId="{7E314AE6-861D-4B98-A96F-D5CDDE7271B7}" type="sibTrans">
      <dgm:prSet/>
      <dgm:spPr/>
      <dgm:t>
        <a:bodyPr/>
        <a:lstStyle/>
        <a:p>
          <a:endParaRPr lang="zh-CN" altLang="en-US"/>
        </a:p>
      </dgm:t>
    </dgm:pt>
    <dgm:pt modelId="{8303D94C-1693-4D04-B32F-40C10242EC92}">
      <dgm:prSet/>
      <dgm:spPr/>
      <dgm:t>
        <a:bodyPr/>
        <a:lstStyle/>
        <a:p>
          <a:pPr rtl="0"/>
          <a:r>
            <a:rPr kumimoji="1" lang="zh-CN" b="1" dirty="0"/>
            <a:t>用户区</a:t>
          </a:r>
          <a:endParaRPr lang="zh-CN" dirty="0"/>
        </a:p>
      </dgm:t>
    </dgm:pt>
    <dgm:pt modelId="{510A5C48-D942-402E-B8A1-18130F5665C4}" cxnId="{9D1B882A-D72F-4476-909F-5A0DAB68DE00}" type="parTrans">
      <dgm:prSet/>
      <dgm:spPr/>
      <dgm:t>
        <a:bodyPr/>
        <a:lstStyle/>
        <a:p>
          <a:endParaRPr lang="zh-CN" altLang="en-US"/>
        </a:p>
      </dgm:t>
    </dgm:pt>
    <dgm:pt modelId="{46A5DCFB-1146-4E77-A6C2-C7C3B14864BF}" cxnId="{9D1B882A-D72F-4476-909F-5A0DAB68DE00}" type="sibTrans">
      <dgm:prSet/>
      <dgm:spPr/>
      <dgm:t>
        <a:bodyPr/>
        <a:lstStyle/>
        <a:p>
          <a:endParaRPr lang="zh-CN" altLang="en-US"/>
        </a:p>
      </dgm:t>
    </dgm:pt>
    <dgm:pt modelId="{261BAC3C-CA84-4A62-B93A-090E4E6B6B92}">
      <dgm:prSet/>
      <dgm:spPr/>
      <dgm:t>
        <a:bodyPr/>
        <a:lstStyle/>
        <a:p>
          <a:pPr rtl="0"/>
          <a:r>
            <a:rPr kumimoji="1" lang="zh-CN" b="1"/>
            <a:t>除系统区以外的全部内存空间，供用户使用</a:t>
          </a:r>
          <a:endParaRPr lang="zh-CN"/>
        </a:p>
      </dgm:t>
    </dgm:pt>
    <dgm:pt modelId="{DA88897F-6ACE-4C79-BD25-7336E7A4EECB}" cxnId="{6468C325-14DB-4241-B82C-DD386D6587DB}" type="parTrans">
      <dgm:prSet/>
      <dgm:spPr/>
      <dgm:t>
        <a:bodyPr/>
        <a:lstStyle/>
        <a:p>
          <a:endParaRPr lang="zh-CN" altLang="en-US"/>
        </a:p>
      </dgm:t>
    </dgm:pt>
    <dgm:pt modelId="{82B6DA71-ED75-4D8C-A625-221A20C7C121}" cxnId="{6468C325-14DB-4241-B82C-DD386D6587DB}" type="sibTrans">
      <dgm:prSet/>
      <dgm:spPr/>
      <dgm:t>
        <a:bodyPr/>
        <a:lstStyle/>
        <a:p>
          <a:endParaRPr lang="zh-CN" altLang="en-US"/>
        </a:p>
      </dgm:t>
    </dgm:pt>
    <dgm:pt modelId="{BB014AB0-64CE-40CA-AEA7-B6C4590F9926}" type="pres">
      <dgm:prSet presAssocID="{9DC004FF-6068-489D-8D46-6F9F02BE43B4}" presName="Name0" presStyleCnt="0">
        <dgm:presLayoutVars>
          <dgm:chPref val="1"/>
          <dgm:dir/>
          <dgm:animOne val="branch"/>
          <dgm:animLvl val="lvl"/>
          <dgm:resizeHandles/>
        </dgm:presLayoutVars>
      </dgm:prSet>
      <dgm:spPr/>
    </dgm:pt>
    <dgm:pt modelId="{D6B16A0D-3E38-4D4E-BCC4-ACF5F76F6116}" type="pres">
      <dgm:prSet presAssocID="{D7394E4C-267A-4F88-8A89-90890C5A2266}" presName="vertOne" presStyleCnt="0"/>
      <dgm:spPr/>
    </dgm:pt>
    <dgm:pt modelId="{5CC6ED2A-D1B5-4EE0-B5C6-B4A6C4A89F75}" type="pres">
      <dgm:prSet presAssocID="{D7394E4C-267A-4F88-8A89-90890C5A2266}" presName="txOne" presStyleLbl="node0" presStyleIdx="0" presStyleCnt="1">
        <dgm:presLayoutVars>
          <dgm:chPref val="3"/>
        </dgm:presLayoutVars>
      </dgm:prSet>
      <dgm:spPr/>
    </dgm:pt>
    <dgm:pt modelId="{35B41F08-967F-4296-B5D0-732B1B429266}" type="pres">
      <dgm:prSet presAssocID="{D7394E4C-267A-4F88-8A89-90890C5A2266}" presName="parTransOne" presStyleCnt="0"/>
      <dgm:spPr/>
    </dgm:pt>
    <dgm:pt modelId="{3B67C0BC-2D6F-45D6-8910-65293B7F17F6}" type="pres">
      <dgm:prSet presAssocID="{D7394E4C-267A-4F88-8A89-90890C5A2266}" presName="horzOne" presStyleCnt="0"/>
      <dgm:spPr/>
    </dgm:pt>
    <dgm:pt modelId="{B0A38BC3-02C6-433E-B248-3F8E6B4B277C}" type="pres">
      <dgm:prSet presAssocID="{4BD23922-9270-4DD0-8173-DED06B85021C}" presName="vertTwo" presStyleCnt="0"/>
      <dgm:spPr/>
    </dgm:pt>
    <dgm:pt modelId="{1C3B79CD-4CA6-4884-A2A0-8FEDCA06B850}" type="pres">
      <dgm:prSet presAssocID="{4BD23922-9270-4DD0-8173-DED06B85021C}" presName="txTwo" presStyleLbl="node2" presStyleIdx="0" presStyleCnt="2">
        <dgm:presLayoutVars>
          <dgm:chPref val="3"/>
        </dgm:presLayoutVars>
      </dgm:prSet>
      <dgm:spPr/>
    </dgm:pt>
    <dgm:pt modelId="{2317F1BE-09EE-451E-B94A-CDD14C0283B6}" type="pres">
      <dgm:prSet presAssocID="{4BD23922-9270-4DD0-8173-DED06B85021C}" presName="parTransTwo" presStyleCnt="0"/>
      <dgm:spPr/>
    </dgm:pt>
    <dgm:pt modelId="{37D14991-74FB-44C9-88FB-7EE0CE4565E5}" type="pres">
      <dgm:prSet presAssocID="{4BD23922-9270-4DD0-8173-DED06B85021C}" presName="horzTwo" presStyleCnt="0"/>
      <dgm:spPr/>
    </dgm:pt>
    <dgm:pt modelId="{92BF0872-D88F-4807-B46A-139ED7E3F7AB}" type="pres">
      <dgm:prSet presAssocID="{A93FCA61-7D9A-459A-89A2-F7D3BBCC3DFF}" presName="vertThree" presStyleCnt="0"/>
      <dgm:spPr/>
    </dgm:pt>
    <dgm:pt modelId="{954EB830-1F90-445F-B7D1-42380D1482D0}" type="pres">
      <dgm:prSet presAssocID="{A93FCA61-7D9A-459A-89A2-F7D3BBCC3DFF}" presName="txThree" presStyleLbl="node3" presStyleIdx="0" presStyleCnt="2">
        <dgm:presLayoutVars>
          <dgm:chPref val="3"/>
        </dgm:presLayoutVars>
      </dgm:prSet>
      <dgm:spPr/>
    </dgm:pt>
    <dgm:pt modelId="{FF5C7E58-96FC-4A27-A48B-A3F261DDF590}" type="pres">
      <dgm:prSet presAssocID="{A93FCA61-7D9A-459A-89A2-F7D3BBCC3DFF}" presName="horzThree" presStyleCnt="0"/>
      <dgm:spPr/>
    </dgm:pt>
    <dgm:pt modelId="{9D4BFDA7-FA5C-4D02-A875-DBDF806C0398}" type="pres">
      <dgm:prSet presAssocID="{6E906402-41D3-48A4-A1C8-92CEE1A9F051}" presName="sibSpaceTwo" presStyleCnt="0"/>
      <dgm:spPr/>
    </dgm:pt>
    <dgm:pt modelId="{8F598F8F-4D12-4E15-8C16-C196D9ED65D2}" type="pres">
      <dgm:prSet presAssocID="{8303D94C-1693-4D04-B32F-40C10242EC92}" presName="vertTwo" presStyleCnt="0"/>
      <dgm:spPr/>
    </dgm:pt>
    <dgm:pt modelId="{4522FD88-CC12-4CBB-842A-C9295B78BA9C}" type="pres">
      <dgm:prSet presAssocID="{8303D94C-1693-4D04-B32F-40C10242EC92}" presName="txTwo" presStyleLbl="node2" presStyleIdx="1" presStyleCnt="2">
        <dgm:presLayoutVars>
          <dgm:chPref val="3"/>
        </dgm:presLayoutVars>
      </dgm:prSet>
      <dgm:spPr/>
    </dgm:pt>
    <dgm:pt modelId="{6FF52997-3AB6-425F-9D68-A40E2193BFE2}" type="pres">
      <dgm:prSet presAssocID="{8303D94C-1693-4D04-B32F-40C10242EC92}" presName="parTransTwo" presStyleCnt="0"/>
      <dgm:spPr/>
    </dgm:pt>
    <dgm:pt modelId="{3C897943-8A3B-40D0-9D7F-AD966B44E06B}" type="pres">
      <dgm:prSet presAssocID="{8303D94C-1693-4D04-B32F-40C10242EC92}" presName="horzTwo" presStyleCnt="0"/>
      <dgm:spPr/>
    </dgm:pt>
    <dgm:pt modelId="{E6FEC4BD-D270-4AA2-985E-D4E6A4255967}" type="pres">
      <dgm:prSet presAssocID="{261BAC3C-CA84-4A62-B93A-090E4E6B6B92}" presName="vertThree" presStyleCnt="0"/>
      <dgm:spPr/>
    </dgm:pt>
    <dgm:pt modelId="{F0DAF139-265C-4DEC-9A5B-6A37279618CA}" type="pres">
      <dgm:prSet presAssocID="{261BAC3C-CA84-4A62-B93A-090E4E6B6B92}" presName="txThree" presStyleLbl="node3" presStyleIdx="1" presStyleCnt="2">
        <dgm:presLayoutVars>
          <dgm:chPref val="3"/>
        </dgm:presLayoutVars>
      </dgm:prSet>
      <dgm:spPr/>
    </dgm:pt>
    <dgm:pt modelId="{C57529DA-7022-4A79-B275-1C7DE98A1237}" type="pres">
      <dgm:prSet presAssocID="{261BAC3C-CA84-4A62-B93A-090E4E6B6B92}" presName="horzThree" presStyleCnt="0"/>
      <dgm:spPr/>
    </dgm:pt>
  </dgm:ptLst>
  <dgm:cxnLst>
    <dgm:cxn modelId="{6468C325-14DB-4241-B82C-DD386D6587DB}" srcId="{8303D94C-1693-4D04-B32F-40C10242EC92}" destId="{261BAC3C-CA84-4A62-B93A-090E4E6B6B92}" srcOrd="0" destOrd="0" parTransId="{DA88897F-6ACE-4C79-BD25-7336E7A4EECB}" sibTransId="{82B6DA71-ED75-4D8C-A625-221A20C7C121}"/>
    <dgm:cxn modelId="{9D1B882A-D72F-4476-909F-5A0DAB68DE00}" srcId="{D7394E4C-267A-4F88-8A89-90890C5A2266}" destId="{8303D94C-1693-4D04-B32F-40C10242EC92}" srcOrd="1" destOrd="0" parTransId="{510A5C48-D942-402E-B8A1-18130F5665C4}" sibTransId="{46A5DCFB-1146-4E77-A6C2-C7C3B14864BF}"/>
    <dgm:cxn modelId="{0AB84A3C-3C35-4AE9-BBB9-972199E31EEF}" type="presOf" srcId="{9DC004FF-6068-489D-8D46-6F9F02BE43B4}" destId="{BB014AB0-64CE-40CA-AEA7-B6C4590F9926}" srcOrd="0" destOrd="0" presId="urn:microsoft.com/office/officeart/2005/8/layout/hierarchy4"/>
    <dgm:cxn modelId="{4BFE1546-CC34-482E-AF0C-08CE5E05ED2A}" type="presOf" srcId="{8303D94C-1693-4D04-B32F-40C10242EC92}" destId="{4522FD88-CC12-4CBB-842A-C9295B78BA9C}" srcOrd="0" destOrd="0" presId="urn:microsoft.com/office/officeart/2005/8/layout/hierarchy4"/>
    <dgm:cxn modelId="{D52B2C56-5EBF-4781-86DB-0268B4C99D0A}" type="presOf" srcId="{A93FCA61-7D9A-459A-89A2-F7D3BBCC3DFF}" destId="{954EB830-1F90-445F-B7D1-42380D1482D0}" srcOrd="0" destOrd="0" presId="urn:microsoft.com/office/officeart/2005/8/layout/hierarchy4"/>
    <dgm:cxn modelId="{F5296276-2E8B-4DEC-BF1C-BAB124542E47}" srcId="{D7394E4C-267A-4F88-8A89-90890C5A2266}" destId="{4BD23922-9270-4DD0-8173-DED06B85021C}" srcOrd="0" destOrd="0" parTransId="{4A531990-6676-42F8-B43F-D539F7EF8055}" sibTransId="{6E906402-41D3-48A4-A1C8-92CEE1A9F051}"/>
    <dgm:cxn modelId="{C68F517D-5B2D-4B68-90F2-3702A94B9ABD}" srcId="{9DC004FF-6068-489D-8D46-6F9F02BE43B4}" destId="{D7394E4C-267A-4F88-8A89-90890C5A2266}" srcOrd="0" destOrd="0" parTransId="{C50866B7-7529-4058-8EB8-9BA936024AAE}" sibTransId="{E6162515-83FB-4275-9B21-A9D6C0C4782C}"/>
    <dgm:cxn modelId="{31AB898B-C2EF-4E75-8C6A-BBF5CF2C28D6}" type="presOf" srcId="{D7394E4C-267A-4F88-8A89-90890C5A2266}" destId="{5CC6ED2A-D1B5-4EE0-B5C6-B4A6C4A89F75}" srcOrd="0" destOrd="0" presId="urn:microsoft.com/office/officeart/2005/8/layout/hierarchy4"/>
    <dgm:cxn modelId="{8B1FAC9E-F60A-4CBE-8FC8-9A5C5C54207C}" type="presOf" srcId="{261BAC3C-CA84-4A62-B93A-090E4E6B6B92}" destId="{F0DAF139-265C-4DEC-9A5B-6A37279618CA}" srcOrd="0" destOrd="0" presId="urn:microsoft.com/office/officeart/2005/8/layout/hierarchy4"/>
    <dgm:cxn modelId="{89ABCBAA-832D-497A-85AE-954BACBADE94}" type="presOf" srcId="{4BD23922-9270-4DD0-8173-DED06B85021C}" destId="{1C3B79CD-4CA6-4884-A2A0-8FEDCA06B850}" srcOrd="0" destOrd="0" presId="urn:microsoft.com/office/officeart/2005/8/layout/hierarchy4"/>
    <dgm:cxn modelId="{7E314AE6-861D-4B98-A96F-D5CDDE7271B7}" srcId="{4BD23922-9270-4DD0-8173-DED06B85021C}" destId="{A93FCA61-7D9A-459A-89A2-F7D3BBCC3DFF}" srcOrd="0" destOrd="0" parTransId="{8A9BC827-A0DA-4125-9C3F-F9FCAB61E1A1}" sibTransId="{FC7AD233-B08F-4768-A064-CFD8B1F966C9}"/>
    <dgm:cxn modelId="{505E209D-2D77-4A40-8F5A-6B5DF311D15E}" type="presParOf" srcId="{BB014AB0-64CE-40CA-AEA7-B6C4590F9926}" destId="{D6B16A0D-3E38-4D4E-BCC4-ACF5F76F6116}" srcOrd="0" destOrd="0" presId="urn:microsoft.com/office/officeart/2005/8/layout/hierarchy4"/>
    <dgm:cxn modelId="{5A0DA893-2C4B-412F-80A3-8B5CA2C1ACD6}" type="presParOf" srcId="{D6B16A0D-3E38-4D4E-BCC4-ACF5F76F6116}" destId="{5CC6ED2A-D1B5-4EE0-B5C6-B4A6C4A89F75}" srcOrd="0" destOrd="0" presId="urn:microsoft.com/office/officeart/2005/8/layout/hierarchy4"/>
    <dgm:cxn modelId="{E8EA96E5-2A9E-468F-9993-33788C26E451}" type="presParOf" srcId="{D6B16A0D-3E38-4D4E-BCC4-ACF5F76F6116}" destId="{35B41F08-967F-4296-B5D0-732B1B429266}" srcOrd="1" destOrd="0" presId="urn:microsoft.com/office/officeart/2005/8/layout/hierarchy4"/>
    <dgm:cxn modelId="{92D68F78-6A72-4810-8204-1314AEDE9C49}" type="presParOf" srcId="{D6B16A0D-3E38-4D4E-BCC4-ACF5F76F6116}" destId="{3B67C0BC-2D6F-45D6-8910-65293B7F17F6}" srcOrd="2" destOrd="0" presId="urn:microsoft.com/office/officeart/2005/8/layout/hierarchy4"/>
    <dgm:cxn modelId="{1C945DA8-68C1-4C28-8EAE-933BC02D3A61}" type="presParOf" srcId="{3B67C0BC-2D6F-45D6-8910-65293B7F17F6}" destId="{B0A38BC3-02C6-433E-B248-3F8E6B4B277C}" srcOrd="0" destOrd="0" presId="urn:microsoft.com/office/officeart/2005/8/layout/hierarchy4"/>
    <dgm:cxn modelId="{32B3F45F-C7C7-4D11-9065-64C92D52DAE5}" type="presParOf" srcId="{B0A38BC3-02C6-433E-B248-3F8E6B4B277C}" destId="{1C3B79CD-4CA6-4884-A2A0-8FEDCA06B850}" srcOrd="0" destOrd="0" presId="urn:microsoft.com/office/officeart/2005/8/layout/hierarchy4"/>
    <dgm:cxn modelId="{BA14742E-4B14-48F3-90AE-739753CDAD91}" type="presParOf" srcId="{B0A38BC3-02C6-433E-B248-3F8E6B4B277C}" destId="{2317F1BE-09EE-451E-B94A-CDD14C0283B6}" srcOrd="1" destOrd="0" presId="urn:microsoft.com/office/officeart/2005/8/layout/hierarchy4"/>
    <dgm:cxn modelId="{3BE24973-B6C1-43FB-8F41-AE76867BA0A1}" type="presParOf" srcId="{B0A38BC3-02C6-433E-B248-3F8E6B4B277C}" destId="{37D14991-74FB-44C9-88FB-7EE0CE4565E5}" srcOrd="2" destOrd="0" presId="urn:microsoft.com/office/officeart/2005/8/layout/hierarchy4"/>
    <dgm:cxn modelId="{D0C050F7-125E-45A3-9BCE-B8C5E0C4CE79}" type="presParOf" srcId="{37D14991-74FB-44C9-88FB-7EE0CE4565E5}" destId="{92BF0872-D88F-4807-B46A-139ED7E3F7AB}" srcOrd="0" destOrd="0" presId="urn:microsoft.com/office/officeart/2005/8/layout/hierarchy4"/>
    <dgm:cxn modelId="{2BFEE92D-BAA9-4BC0-8AD1-B10BAF3DCA26}" type="presParOf" srcId="{92BF0872-D88F-4807-B46A-139ED7E3F7AB}" destId="{954EB830-1F90-445F-B7D1-42380D1482D0}" srcOrd="0" destOrd="0" presId="urn:microsoft.com/office/officeart/2005/8/layout/hierarchy4"/>
    <dgm:cxn modelId="{59457366-4E81-498B-AF67-72F0B2571606}" type="presParOf" srcId="{92BF0872-D88F-4807-B46A-139ED7E3F7AB}" destId="{FF5C7E58-96FC-4A27-A48B-A3F261DDF590}" srcOrd="1" destOrd="0" presId="urn:microsoft.com/office/officeart/2005/8/layout/hierarchy4"/>
    <dgm:cxn modelId="{B8913BA7-5A44-499D-806A-393AB6BAA9D8}" type="presParOf" srcId="{3B67C0BC-2D6F-45D6-8910-65293B7F17F6}" destId="{9D4BFDA7-FA5C-4D02-A875-DBDF806C0398}" srcOrd="1" destOrd="0" presId="urn:microsoft.com/office/officeart/2005/8/layout/hierarchy4"/>
    <dgm:cxn modelId="{0C476A2D-CCF0-49EE-BED7-9DF370414B73}" type="presParOf" srcId="{3B67C0BC-2D6F-45D6-8910-65293B7F17F6}" destId="{8F598F8F-4D12-4E15-8C16-C196D9ED65D2}" srcOrd="2" destOrd="0" presId="urn:microsoft.com/office/officeart/2005/8/layout/hierarchy4"/>
    <dgm:cxn modelId="{3DC8A550-2CAA-410A-9D4C-1F18C0D873D5}" type="presParOf" srcId="{8F598F8F-4D12-4E15-8C16-C196D9ED65D2}" destId="{4522FD88-CC12-4CBB-842A-C9295B78BA9C}" srcOrd="0" destOrd="0" presId="urn:microsoft.com/office/officeart/2005/8/layout/hierarchy4"/>
    <dgm:cxn modelId="{A8637866-0243-40FA-88C5-6E5ACD78ABF2}" type="presParOf" srcId="{8F598F8F-4D12-4E15-8C16-C196D9ED65D2}" destId="{6FF52997-3AB6-425F-9D68-A40E2193BFE2}" srcOrd="1" destOrd="0" presId="urn:microsoft.com/office/officeart/2005/8/layout/hierarchy4"/>
    <dgm:cxn modelId="{3106813B-768F-47C0-B31E-406D040650FA}" type="presParOf" srcId="{8F598F8F-4D12-4E15-8C16-C196D9ED65D2}" destId="{3C897943-8A3B-40D0-9D7F-AD966B44E06B}" srcOrd="2" destOrd="0" presId="urn:microsoft.com/office/officeart/2005/8/layout/hierarchy4"/>
    <dgm:cxn modelId="{CA674D21-D39D-4BD7-9E71-F75ED3FF09E2}" type="presParOf" srcId="{3C897943-8A3B-40D0-9D7F-AD966B44E06B}" destId="{E6FEC4BD-D270-4AA2-985E-D4E6A4255967}" srcOrd="0" destOrd="0" presId="urn:microsoft.com/office/officeart/2005/8/layout/hierarchy4"/>
    <dgm:cxn modelId="{F6B2F555-4C9B-4AC7-9E98-EDFDD0AF5AB3}" type="presParOf" srcId="{E6FEC4BD-D270-4AA2-985E-D4E6A4255967}" destId="{F0DAF139-265C-4DEC-9A5B-6A37279618CA}" srcOrd="0" destOrd="0" presId="urn:microsoft.com/office/officeart/2005/8/layout/hierarchy4"/>
    <dgm:cxn modelId="{E4D7A031-70E1-47FC-AFC0-300977CF0146}" type="presParOf" srcId="{E6FEC4BD-D270-4AA2-985E-D4E6A4255967}" destId="{C57529DA-7022-4A79-B275-1C7DE98A1237}" srcOrd="1" destOrd="0"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C6FC5C-B2B8-46FD-81C2-8B936D60A8DF}"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7AD96F14-EEAE-4FE9-B7A8-A7F47E000757}">
      <dgm:prSet/>
      <dgm:spPr/>
      <dgm:t>
        <a:bodyPr/>
        <a:lstStyle/>
        <a:p>
          <a:pPr rtl="0"/>
          <a:r>
            <a:rPr lang="zh-CN" b="1"/>
            <a:t>整体对换</a:t>
          </a:r>
          <a:r>
            <a:rPr lang="en-US" b="1"/>
            <a:t>(</a:t>
          </a:r>
          <a:r>
            <a:rPr lang="zh-CN" b="1"/>
            <a:t>进程对换</a:t>
          </a:r>
          <a:r>
            <a:rPr lang="en-US" b="1"/>
            <a:t>)</a:t>
          </a:r>
          <a:endParaRPr lang="zh-CN"/>
        </a:p>
      </dgm:t>
    </dgm:pt>
    <dgm:pt modelId="{B77D436C-0C64-499B-9F58-9D8FCD4CBB28}" cxnId="{7914878E-4CCB-4CF3-A156-E9F00F247224}" type="parTrans">
      <dgm:prSet/>
      <dgm:spPr/>
      <dgm:t>
        <a:bodyPr/>
        <a:lstStyle/>
        <a:p>
          <a:endParaRPr lang="zh-CN" altLang="en-US"/>
        </a:p>
      </dgm:t>
    </dgm:pt>
    <dgm:pt modelId="{2FC02C41-2AD8-454F-9C3D-50CA51BAED3F}" cxnId="{7914878E-4CCB-4CF3-A156-E9F00F247224}" type="sibTrans">
      <dgm:prSet/>
      <dgm:spPr/>
      <dgm:t>
        <a:bodyPr/>
        <a:lstStyle/>
        <a:p>
          <a:endParaRPr lang="zh-CN" altLang="en-US"/>
        </a:p>
      </dgm:t>
    </dgm:pt>
    <dgm:pt modelId="{924CD668-88A6-4ED6-B74A-022187AE69D3}">
      <dgm:prSet/>
      <dgm:spPr/>
      <dgm:t>
        <a:bodyPr/>
        <a:lstStyle/>
        <a:p>
          <a:pPr rtl="0"/>
          <a:r>
            <a:rPr lang="zh-CN" b="1" dirty="0"/>
            <a:t>以整个进程为单位，广泛用于分时系统</a:t>
          </a:r>
          <a:endParaRPr lang="zh-CN" dirty="0"/>
        </a:p>
      </dgm:t>
    </dgm:pt>
    <dgm:pt modelId="{3DB4F565-518F-43FF-B371-67C8BF2A5104}" cxnId="{D665E776-686A-4DE3-A9BE-964173D95D47}" type="parTrans">
      <dgm:prSet/>
      <dgm:spPr/>
      <dgm:t>
        <a:bodyPr/>
        <a:lstStyle/>
        <a:p>
          <a:endParaRPr lang="zh-CN" altLang="en-US"/>
        </a:p>
      </dgm:t>
    </dgm:pt>
    <dgm:pt modelId="{24BBD259-DD01-40A6-93D4-488773757C90}" cxnId="{D665E776-686A-4DE3-A9BE-964173D95D47}" type="sibTrans">
      <dgm:prSet/>
      <dgm:spPr/>
      <dgm:t>
        <a:bodyPr/>
        <a:lstStyle/>
        <a:p>
          <a:endParaRPr lang="zh-CN" altLang="en-US"/>
        </a:p>
      </dgm:t>
    </dgm:pt>
    <dgm:pt modelId="{998B935D-3575-4B7D-A773-249795CDD88F}">
      <dgm:prSet/>
      <dgm:spPr/>
      <dgm:t>
        <a:bodyPr/>
        <a:lstStyle/>
        <a:p>
          <a:pPr rtl="0"/>
          <a:r>
            <a:rPr lang="zh-CN" b="1" dirty="0"/>
            <a:t>目的</a:t>
          </a:r>
          <a:endParaRPr lang="zh-CN" dirty="0"/>
        </a:p>
      </dgm:t>
    </dgm:pt>
    <dgm:pt modelId="{724CE07F-04FD-44CE-BA30-AF5C118D4B60}" cxnId="{80DCA906-5125-4A58-A6FD-D9B886B83D35}" type="parTrans">
      <dgm:prSet/>
      <dgm:spPr/>
      <dgm:t>
        <a:bodyPr/>
        <a:lstStyle/>
        <a:p>
          <a:endParaRPr lang="zh-CN" altLang="en-US"/>
        </a:p>
      </dgm:t>
    </dgm:pt>
    <dgm:pt modelId="{5508E002-9412-403F-A2DB-B445E46EE6AE}" cxnId="{80DCA906-5125-4A58-A6FD-D9B886B83D35}" type="sibTrans">
      <dgm:prSet/>
      <dgm:spPr/>
      <dgm:t>
        <a:bodyPr/>
        <a:lstStyle/>
        <a:p>
          <a:endParaRPr lang="zh-CN" altLang="en-US"/>
        </a:p>
      </dgm:t>
    </dgm:pt>
    <dgm:pt modelId="{FACEBB05-4C88-4FA8-B575-3EAEEAC81B14}">
      <dgm:prSet/>
      <dgm:spPr/>
      <dgm:t>
        <a:bodyPr/>
        <a:lstStyle/>
        <a:p>
          <a:pPr rtl="0"/>
          <a:r>
            <a:rPr lang="zh-CN" b="1"/>
            <a:t>解决内存紧张问题，提高内存利用率</a:t>
          </a:r>
          <a:endParaRPr lang="zh-CN"/>
        </a:p>
      </dgm:t>
    </dgm:pt>
    <dgm:pt modelId="{B60E1068-676C-41D4-AD37-B8940515DCF1}" cxnId="{810A5A08-F135-4454-BED3-D5CB26128445}" type="parTrans">
      <dgm:prSet/>
      <dgm:spPr/>
      <dgm:t>
        <a:bodyPr/>
        <a:lstStyle/>
        <a:p>
          <a:endParaRPr lang="zh-CN" altLang="en-US"/>
        </a:p>
      </dgm:t>
    </dgm:pt>
    <dgm:pt modelId="{CAF74C4D-3757-416E-86BA-F7E569151F70}" cxnId="{810A5A08-F135-4454-BED3-D5CB26128445}" type="sibTrans">
      <dgm:prSet/>
      <dgm:spPr/>
      <dgm:t>
        <a:bodyPr/>
        <a:lstStyle/>
        <a:p>
          <a:endParaRPr lang="zh-CN" altLang="en-US"/>
        </a:p>
      </dgm:t>
    </dgm:pt>
    <dgm:pt modelId="{76961EC1-04C5-4A3F-8BFF-30BD474CCAA4}">
      <dgm:prSet/>
      <dgm:spPr/>
      <dgm:t>
        <a:bodyPr/>
        <a:lstStyle/>
        <a:p>
          <a:pPr rtl="0"/>
          <a:r>
            <a:rPr lang="zh-CN" b="1" dirty="0"/>
            <a:t>部分对换</a:t>
          </a:r>
          <a:endParaRPr lang="en-US" altLang="zh-CN" b="1" dirty="0"/>
        </a:p>
        <a:p>
          <a:pPr rtl="0"/>
          <a:r>
            <a:rPr lang="en-US" b="1" dirty="0"/>
            <a:t>(</a:t>
          </a:r>
          <a:r>
            <a:rPr lang="zh-CN" b="1" dirty="0"/>
            <a:t>页面对换、分段对换</a:t>
          </a:r>
          <a:r>
            <a:rPr lang="en-US" b="1" dirty="0"/>
            <a:t>)</a:t>
          </a:r>
          <a:endParaRPr lang="zh-CN" dirty="0"/>
        </a:p>
      </dgm:t>
    </dgm:pt>
    <dgm:pt modelId="{8D3DB6E0-5637-4549-B473-AF1B3A5B452D}" cxnId="{B7222AB3-4AED-419D-9771-DFDCAA31DF24}" type="parTrans">
      <dgm:prSet/>
      <dgm:spPr/>
      <dgm:t>
        <a:bodyPr/>
        <a:lstStyle/>
        <a:p>
          <a:endParaRPr lang="zh-CN" altLang="en-US"/>
        </a:p>
      </dgm:t>
    </dgm:pt>
    <dgm:pt modelId="{8A25F357-E649-4A42-AE0E-59463437E266}" cxnId="{B7222AB3-4AED-419D-9771-DFDCAA31DF24}" type="sibTrans">
      <dgm:prSet/>
      <dgm:spPr/>
      <dgm:t>
        <a:bodyPr/>
        <a:lstStyle/>
        <a:p>
          <a:endParaRPr lang="zh-CN" altLang="en-US"/>
        </a:p>
      </dgm:t>
    </dgm:pt>
    <dgm:pt modelId="{6622F9CB-AB19-4988-A2AC-D55F42E4D915}">
      <dgm:prSet/>
      <dgm:spPr/>
      <dgm:t>
        <a:bodyPr/>
        <a:lstStyle/>
        <a:p>
          <a:pPr rtl="0"/>
          <a:r>
            <a:rPr lang="zh-CN" b="1"/>
            <a:t>以“页”、“段”为单位</a:t>
          </a:r>
          <a:endParaRPr lang="zh-CN"/>
        </a:p>
      </dgm:t>
    </dgm:pt>
    <dgm:pt modelId="{8CF78E3C-6E57-49A3-B3C3-9FD8BA57ACCB}" cxnId="{4A3843D9-DD94-4A8E-8BA4-4124D01B7989}" type="parTrans">
      <dgm:prSet/>
      <dgm:spPr/>
      <dgm:t>
        <a:bodyPr/>
        <a:lstStyle/>
        <a:p>
          <a:endParaRPr lang="zh-CN" altLang="en-US"/>
        </a:p>
      </dgm:t>
    </dgm:pt>
    <dgm:pt modelId="{3CD8476A-3B1B-470C-89B8-220802AAE6EF}" cxnId="{4A3843D9-DD94-4A8E-8BA4-4124D01B7989}" type="sibTrans">
      <dgm:prSet/>
      <dgm:spPr/>
      <dgm:t>
        <a:bodyPr/>
        <a:lstStyle/>
        <a:p>
          <a:endParaRPr lang="zh-CN" altLang="en-US"/>
        </a:p>
      </dgm:t>
    </dgm:pt>
    <dgm:pt modelId="{093E4512-5F36-4AF7-8050-1C985352565F}">
      <dgm:prSet/>
      <dgm:spPr/>
      <dgm:t>
        <a:bodyPr/>
        <a:lstStyle/>
        <a:p>
          <a:pPr rtl="0"/>
          <a:r>
            <a:rPr lang="zh-CN" b="1"/>
            <a:t>目的</a:t>
          </a:r>
          <a:endParaRPr lang="zh-CN"/>
        </a:p>
      </dgm:t>
    </dgm:pt>
    <dgm:pt modelId="{B83B8EEA-9BC8-4A5E-998F-A4C9CBF5C2FA}" cxnId="{5B30141E-A312-453D-A407-94337E93DAFA}" type="parTrans">
      <dgm:prSet/>
      <dgm:spPr/>
      <dgm:t>
        <a:bodyPr/>
        <a:lstStyle/>
        <a:p>
          <a:endParaRPr lang="zh-CN" altLang="en-US"/>
        </a:p>
      </dgm:t>
    </dgm:pt>
    <dgm:pt modelId="{29FDB747-1900-4D25-A0E0-7FD57A732870}" cxnId="{5B30141E-A312-453D-A407-94337E93DAFA}" type="sibTrans">
      <dgm:prSet/>
      <dgm:spPr/>
      <dgm:t>
        <a:bodyPr/>
        <a:lstStyle/>
        <a:p>
          <a:endParaRPr lang="zh-CN" altLang="en-US"/>
        </a:p>
      </dgm:t>
    </dgm:pt>
    <dgm:pt modelId="{CA2E2BA7-C598-4DCC-95BE-9E460BC47141}">
      <dgm:prSet/>
      <dgm:spPr/>
      <dgm:t>
        <a:bodyPr/>
        <a:lstStyle/>
        <a:p>
          <a:pPr rtl="0"/>
          <a:r>
            <a:rPr lang="zh-CN" b="1"/>
            <a:t>支持虚拟存储 </a:t>
          </a:r>
          <a:endParaRPr lang="zh-CN"/>
        </a:p>
      </dgm:t>
    </dgm:pt>
    <dgm:pt modelId="{2156443A-2755-4261-9F11-A0A7C985C2A0}" cxnId="{03A2BE41-D75C-4489-AA5E-E09D1AFD6B41}" type="parTrans">
      <dgm:prSet/>
      <dgm:spPr/>
      <dgm:t>
        <a:bodyPr/>
        <a:lstStyle/>
        <a:p>
          <a:endParaRPr lang="zh-CN" altLang="en-US"/>
        </a:p>
      </dgm:t>
    </dgm:pt>
    <dgm:pt modelId="{E5F6FA94-C92A-47BF-B65A-A33FFD427EF3}" cxnId="{03A2BE41-D75C-4489-AA5E-E09D1AFD6B41}" type="sibTrans">
      <dgm:prSet/>
      <dgm:spPr/>
      <dgm:t>
        <a:bodyPr/>
        <a:lstStyle/>
        <a:p>
          <a:endParaRPr lang="zh-CN" altLang="en-US"/>
        </a:p>
      </dgm:t>
    </dgm:pt>
    <dgm:pt modelId="{E8DDEE39-C62E-469A-AF36-16A9FCD5E1B7}" type="pres">
      <dgm:prSet presAssocID="{5DC6FC5C-B2B8-46FD-81C2-8B936D60A8DF}" presName="Name0" presStyleCnt="0">
        <dgm:presLayoutVars>
          <dgm:dir/>
          <dgm:animLvl val="lvl"/>
          <dgm:resizeHandles val="exact"/>
        </dgm:presLayoutVars>
      </dgm:prSet>
      <dgm:spPr/>
      <dgm:t>
        <a:bodyPr/>
        <a:lstStyle/>
        <a:p>
          <a:endParaRPr lang="zh-CN" altLang="en-US"/>
        </a:p>
      </dgm:t>
    </dgm:pt>
    <dgm:pt modelId="{39B69BA1-7C1F-4D8E-A0C1-618F04E72C4A}" type="pres">
      <dgm:prSet presAssocID="{7AD96F14-EEAE-4FE9-B7A8-A7F47E000757}" presName="composite" presStyleCnt="0"/>
      <dgm:spPr/>
    </dgm:pt>
    <dgm:pt modelId="{EAAA761E-9977-4335-9DE5-56B27A31C11E}" type="pres">
      <dgm:prSet presAssocID="{7AD96F14-EEAE-4FE9-B7A8-A7F47E000757}" presName="parTx" presStyleLbl="alignNode1" presStyleIdx="0" presStyleCnt="2">
        <dgm:presLayoutVars>
          <dgm:chMax val="0"/>
          <dgm:chPref val="0"/>
          <dgm:bulletEnabled val="1"/>
        </dgm:presLayoutVars>
      </dgm:prSet>
      <dgm:spPr/>
      <dgm:t>
        <a:bodyPr/>
        <a:lstStyle/>
        <a:p>
          <a:endParaRPr lang="zh-CN" altLang="en-US"/>
        </a:p>
      </dgm:t>
    </dgm:pt>
    <dgm:pt modelId="{1476874D-FA54-42B1-AB7D-4011A5BCFFD7}" type="pres">
      <dgm:prSet presAssocID="{7AD96F14-EEAE-4FE9-B7A8-A7F47E000757}" presName="desTx" presStyleLbl="alignAccFollowNode1" presStyleIdx="0" presStyleCnt="2">
        <dgm:presLayoutVars>
          <dgm:bulletEnabled val="1"/>
        </dgm:presLayoutVars>
      </dgm:prSet>
      <dgm:spPr/>
      <dgm:t>
        <a:bodyPr/>
        <a:lstStyle/>
        <a:p>
          <a:endParaRPr lang="zh-CN" altLang="en-US"/>
        </a:p>
      </dgm:t>
    </dgm:pt>
    <dgm:pt modelId="{D87DAF40-A583-4764-BF91-2BA1F8DD8BC3}" type="pres">
      <dgm:prSet presAssocID="{2FC02C41-2AD8-454F-9C3D-50CA51BAED3F}" presName="space" presStyleCnt="0"/>
      <dgm:spPr/>
    </dgm:pt>
    <dgm:pt modelId="{6BE4CD8D-3AF6-4DFB-A989-94898B6BD3E0}" type="pres">
      <dgm:prSet presAssocID="{76961EC1-04C5-4A3F-8BFF-30BD474CCAA4}" presName="composite" presStyleCnt="0"/>
      <dgm:spPr/>
    </dgm:pt>
    <dgm:pt modelId="{C6920862-5783-469D-9C15-61DD9067A905}" type="pres">
      <dgm:prSet presAssocID="{76961EC1-04C5-4A3F-8BFF-30BD474CCAA4}" presName="parTx" presStyleLbl="alignNode1" presStyleIdx="1" presStyleCnt="2">
        <dgm:presLayoutVars>
          <dgm:chMax val="0"/>
          <dgm:chPref val="0"/>
          <dgm:bulletEnabled val="1"/>
        </dgm:presLayoutVars>
      </dgm:prSet>
      <dgm:spPr/>
      <dgm:t>
        <a:bodyPr/>
        <a:lstStyle/>
        <a:p>
          <a:endParaRPr lang="zh-CN" altLang="en-US"/>
        </a:p>
      </dgm:t>
    </dgm:pt>
    <dgm:pt modelId="{A4BAFA4F-CF6C-46FD-93BF-E7F5B233344B}" type="pres">
      <dgm:prSet presAssocID="{76961EC1-04C5-4A3F-8BFF-30BD474CCAA4}" presName="desTx" presStyleLbl="alignAccFollowNode1" presStyleIdx="1" presStyleCnt="2">
        <dgm:presLayoutVars>
          <dgm:bulletEnabled val="1"/>
        </dgm:presLayoutVars>
      </dgm:prSet>
      <dgm:spPr/>
      <dgm:t>
        <a:bodyPr/>
        <a:lstStyle/>
        <a:p>
          <a:endParaRPr lang="zh-CN" altLang="en-US"/>
        </a:p>
      </dgm:t>
    </dgm:pt>
  </dgm:ptLst>
  <dgm:cxnLst>
    <dgm:cxn modelId="{BDCF216C-EA1E-4B24-8CF1-AEE320B839BD}" type="presOf" srcId="{7AD96F14-EEAE-4FE9-B7A8-A7F47E000757}" destId="{EAAA761E-9977-4335-9DE5-56B27A31C11E}" srcOrd="0" destOrd="0" presId="urn:microsoft.com/office/officeart/2005/8/layout/hList1"/>
    <dgm:cxn modelId="{03A2BE41-D75C-4489-AA5E-E09D1AFD6B41}" srcId="{093E4512-5F36-4AF7-8050-1C985352565F}" destId="{CA2E2BA7-C598-4DCC-95BE-9E460BC47141}" srcOrd="0" destOrd="0" parTransId="{2156443A-2755-4261-9F11-A0A7C985C2A0}" sibTransId="{E5F6FA94-C92A-47BF-B65A-A33FFD427EF3}"/>
    <dgm:cxn modelId="{40BE5C20-EA81-4730-8A43-EC6980BD1BFB}" type="presOf" srcId="{998B935D-3575-4B7D-A773-249795CDD88F}" destId="{1476874D-FA54-42B1-AB7D-4011A5BCFFD7}" srcOrd="0" destOrd="1" presId="urn:microsoft.com/office/officeart/2005/8/layout/hList1"/>
    <dgm:cxn modelId="{5B30141E-A312-453D-A407-94337E93DAFA}" srcId="{76961EC1-04C5-4A3F-8BFF-30BD474CCAA4}" destId="{093E4512-5F36-4AF7-8050-1C985352565F}" srcOrd="1" destOrd="0" parTransId="{B83B8EEA-9BC8-4A5E-998F-A4C9CBF5C2FA}" sibTransId="{29FDB747-1900-4D25-A0E0-7FD57A732870}"/>
    <dgm:cxn modelId="{0E13E752-88CB-4CDB-A989-E5914152434E}" type="presOf" srcId="{FACEBB05-4C88-4FA8-B575-3EAEEAC81B14}" destId="{1476874D-FA54-42B1-AB7D-4011A5BCFFD7}" srcOrd="0" destOrd="2" presId="urn:microsoft.com/office/officeart/2005/8/layout/hList1"/>
    <dgm:cxn modelId="{B7222AB3-4AED-419D-9771-DFDCAA31DF24}" srcId="{5DC6FC5C-B2B8-46FD-81C2-8B936D60A8DF}" destId="{76961EC1-04C5-4A3F-8BFF-30BD474CCAA4}" srcOrd="1" destOrd="0" parTransId="{8D3DB6E0-5637-4549-B473-AF1B3A5B452D}" sibTransId="{8A25F357-E649-4A42-AE0E-59463437E266}"/>
    <dgm:cxn modelId="{4A3843D9-DD94-4A8E-8BA4-4124D01B7989}" srcId="{76961EC1-04C5-4A3F-8BFF-30BD474CCAA4}" destId="{6622F9CB-AB19-4988-A2AC-D55F42E4D915}" srcOrd="0" destOrd="0" parTransId="{8CF78E3C-6E57-49A3-B3C3-9FD8BA57ACCB}" sibTransId="{3CD8476A-3B1B-470C-89B8-220802AAE6EF}"/>
    <dgm:cxn modelId="{7914878E-4CCB-4CF3-A156-E9F00F247224}" srcId="{5DC6FC5C-B2B8-46FD-81C2-8B936D60A8DF}" destId="{7AD96F14-EEAE-4FE9-B7A8-A7F47E000757}" srcOrd="0" destOrd="0" parTransId="{B77D436C-0C64-499B-9F58-9D8FCD4CBB28}" sibTransId="{2FC02C41-2AD8-454F-9C3D-50CA51BAED3F}"/>
    <dgm:cxn modelId="{6CDD2925-4988-4816-8154-32F55EBF4B4F}" type="presOf" srcId="{093E4512-5F36-4AF7-8050-1C985352565F}" destId="{A4BAFA4F-CF6C-46FD-93BF-E7F5B233344B}" srcOrd="0" destOrd="1" presId="urn:microsoft.com/office/officeart/2005/8/layout/hList1"/>
    <dgm:cxn modelId="{F6936E9C-5E0A-4263-BA71-20D094273724}" type="presOf" srcId="{5DC6FC5C-B2B8-46FD-81C2-8B936D60A8DF}" destId="{E8DDEE39-C62E-469A-AF36-16A9FCD5E1B7}" srcOrd="0" destOrd="0" presId="urn:microsoft.com/office/officeart/2005/8/layout/hList1"/>
    <dgm:cxn modelId="{2EFD75AD-CA5D-4DF6-838B-94FF97C20722}" type="presOf" srcId="{6622F9CB-AB19-4988-A2AC-D55F42E4D915}" destId="{A4BAFA4F-CF6C-46FD-93BF-E7F5B233344B}" srcOrd="0" destOrd="0" presId="urn:microsoft.com/office/officeart/2005/8/layout/hList1"/>
    <dgm:cxn modelId="{D665E776-686A-4DE3-A9BE-964173D95D47}" srcId="{7AD96F14-EEAE-4FE9-B7A8-A7F47E000757}" destId="{924CD668-88A6-4ED6-B74A-022187AE69D3}" srcOrd="0" destOrd="0" parTransId="{3DB4F565-518F-43FF-B371-67C8BF2A5104}" sibTransId="{24BBD259-DD01-40A6-93D4-488773757C90}"/>
    <dgm:cxn modelId="{91B7393B-7EE7-40B0-AF1E-17513318BF62}" type="presOf" srcId="{924CD668-88A6-4ED6-B74A-022187AE69D3}" destId="{1476874D-FA54-42B1-AB7D-4011A5BCFFD7}" srcOrd="0" destOrd="0" presId="urn:microsoft.com/office/officeart/2005/8/layout/hList1"/>
    <dgm:cxn modelId="{DEC5A9F3-CB08-4658-96C6-D34A50D047D3}" type="presOf" srcId="{CA2E2BA7-C598-4DCC-95BE-9E460BC47141}" destId="{A4BAFA4F-CF6C-46FD-93BF-E7F5B233344B}" srcOrd="0" destOrd="2" presId="urn:microsoft.com/office/officeart/2005/8/layout/hList1"/>
    <dgm:cxn modelId="{745013D4-5C4D-47F4-B74C-3F7ADCB8BF7E}" type="presOf" srcId="{76961EC1-04C5-4A3F-8BFF-30BD474CCAA4}" destId="{C6920862-5783-469D-9C15-61DD9067A905}" srcOrd="0" destOrd="0" presId="urn:microsoft.com/office/officeart/2005/8/layout/hList1"/>
    <dgm:cxn modelId="{80DCA906-5125-4A58-A6FD-D9B886B83D35}" srcId="{7AD96F14-EEAE-4FE9-B7A8-A7F47E000757}" destId="{998B935D-3575-4B7D-A773-249795CDD88F}" srcOrd="1" destOrd="0" parTransId="{724CE07F-04FD-44CE-BA30-AF5C118D4B60}" sibTransId="{5508E002-9412-403F-A2DB-B445E46EE6AE}"/>
    <dgm:cxn modelId="{810A5A08-F135-4454-BED3-D5CB26128445}" srcId="{998B935D-3575-4B7D-A773-249795CDD88F}" destId="{FACEBB05-4C88-4FA8-B575-3EAEEAC81B14}" srcOrd="0" destOrd="0" parTransId="{B60E1068-676C-41D4-AD37-B8940515DCF1}" sibTransId="{CAF74C4D-3757-416E-86BA-F7E569151F70}"/>
    <dgm:cxn modelId="{FACD34B3-26BD-4B54-83FD-A6D2365DE0B6}" type="presParOf" srcId="{E8DDEE39-C62E-469A-AF36-16A9FCD5E1B7}" destId="{39B69BA1-7C1F-4D8E-A0C1-618F04E72C4A}" srcOrd="0" destOrd="0" presId="urn:microsoft.com/office/officeart/2005/8/layout/hList1"/>
    <dgm:cxn modelId="{30F598EF-4EFD-4D33-B87E-26CDFFF1CCD8}" type="presParOf" srcId="{39B69BA1-7C1F-4D8E-A0C1-618F04E72C4A}" destId="{EAAA761E-9977-4335-9DE5-56B27A31C11E}" srcOrd="0" destOrd="0" presId="urn:microsoft.com/office/officeart/2005/8/layout/hList1"/>
    <dgm:cxn modelId="{9C3BB6D5-EE48-47C1-BC06-4F1540760741}" type="presParOf" srcId="{39B69BA1-7C1F-4D8E-A0C1-618F04E72C4A}" destId="{1476874D-FA54-42B1-AB7D-4011A5BCFFD7}" srcOrd="1" destOrd="0" presId="urn:microsoft.com/office/officeart/2005/8/layout/hList1"/>
    <dgm:cxn modelId="{ADAF6782-E682-4148-8FF6-DE852EBC43DD}" type="presParOf" srcId="{E8DDEE39-C62E-469A-AF36-16A9FCD5E1B7}" destId="{D87DAF40-A583-4764-BF91-2BA1F8DD8BC3}" srcOrd="1" destOrd="0" presId="urn:microsoft.com/office/officeart/2005/8/layout/hList1"/>
    <dgm:cxn modelId="{53BD775A-D3FE-437B-A5B5-1B416D957278}" type="presParOf" srcId="{E8DDEE39-C62E-469A-AF36-16A9FCD5E1B7}" destId="{6BE4CD8D-3AF6-4DFB-A989-94898B6BD3E0}" srcOrd="2" destOrd="0" presId="urn:microsoft.com/office/officeart/2005/8/layout/hList1"/>
    <dgm:cxn modelId="{27D52830-1DA9-4D73-B3A9-FC310CFDB012}" type="presParOf" srcId="{6BE4CD8D-3AF6-4DFB-A989-94898B6BD3E0}" destId="{C6920862-5783-469D-9C15-61DD9067A905}" srcOrd="0" destOrd="0" presId="urn:microsoft.com/office/officeart/2005/8/layout/hList1"/>
    <dgm:cxn modelId="{5045F691-964A-4B70-8D05-2F4145C4D975}" type="presParOf" srcId="{6BE4CD8D-3AF6-4DFB-A989-94898B6BD3E0}" destId="{A4BAFA4F-CF6C-46FD-93BF-E7F5B233344B}"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952848-7FEB-451D-8AD6-5ADEB372626C}"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zh-CN" altLang="en-US"/>
        </a:p>
      </dgm:t>
    </dgm:pt>
    <dgm:pt modelId="{65D1B50F-7CD0-4FD9-9009-3C9292FA45D7}">
      <dgm:prSet/>
      <dgm:spPr/>
      <dgm:t>
        <a:bodyPr/>
        <a:lstStyle/>
        <a:p>
          <a:pPr rtl="0"/>
          <a:r>
            <a:rPr kumimoji="1" lang="zh-CN" b="1" dirty="0"/>
            <a:t>页面和物理块（存储块）</a:t>
          </a:r>
          <a:endParaRPr lang="zh-CN" dirty="0"/>
        </a:p>
      </dgm:t>
    </dgm:pt>
    <dgm:pt modelId="{A967D9A7-5975-415D-BB5C-286F2C86D1A2}" cxnId="{1BAF9A01-9504-4486-A0B9-2DA2394AB4F0}" type="parTrans">
      <dgm:prSet/>
      <dgm:spPr/>
      <dgm:t>
        <a:bodyPr/>
        <a:lstStyle/>
        <a:p>
          <a:endParaRPr lang="zh-CN" altLang="en-US"/>
        </a:p>
      </dgm:t>
    </dgm:pt>
    <dgm:pt modelId="{AB36AD64-625A-4B6E-83D5-FF3A8A4FE38A}" cxnId="{1BAF9A01-9504-4486-A0B9-2DA2394AB4F0}" type="sibTrans">
      <dgm:prSet/>
      <dgm:spPr/>
      <dgm:t>
        <a:bodyPr/>
        <a:lstStyle/>
        <a:p>
          <a:endParaRPr lang="zh-CN" altLang="en-US"/>
        </a:p>
      </dgm:t>
    </dgm:pt>
    <dgm:pt modelId="{12927D62-A075-460D-BAC2-C292D6992CF3}">
      <dgm:prSet/>
      <dgm:spPr/>
      <dgm:t>
        <a:bodyPr/>
        <a:lstStyle/>
        <a:p>
          <a:pPr rtl="0"/>
          <a:r>
            <a:rPr kumimoji="1" lang="zh-CN" b="1"/>
            <a:t>把进程的逻辑地址空间分成若干大小相等的片，称之为页面或页，编号从</a:t>
          </a:r>
          <a:r>
            <a:rPr kumimoji="1" lang="en-US" b="1"/>
            <a:t>0</a:t>
          </a:r>
          <a:r>
            <a:rPr kumimoji="1" lang="zh-CN" b="1"/>
            <a:t>开始</a:t>
          </a:r>
          <a:endParaRPr lang="zh-CN"/>
        </a:p>
      </dgm:t>
    </dgm:pt>
    <dgm:pt modelId="{D6315335-6834-4CFB-916A-029C4AFE0050}" cxnId="{647B0FD9-6C1C-4726-8F8B-5730FFB753C5}" type="parTrans">
      <dgm:prSet/>
      <dgm:spPr/>
      <dgm:t>
        <a:bodyPr/>
        <a:lstStyle/>
        <a:p>
          <a:endParaRPr lang="zh-CN" altLang="en-US"/>
        </a:p>
      </dgm:t>
    </dgm:pt>
    <dgm:pt modelId="{F3FA0D00-BE7C-4CED-B8EB-A1459EC2614F}" cxnId="{647B0FD9-6C1C-4726-8F8B-5730FFB753C5}" type="sibTrans">
      <dgm:prSet/>
      <dgm:spPr/>
      <dgm:t>
        <a:bodyPr/>
        <a:lstStyle/>
        <a:p>
          <a:endParaRPr lang="zh-CN" altLang="en-US"/>
        </a:p>
      </dgm:t>
    </dgm:pt>
    <dgm:pt modelId="{A5C5919F-E666-49B0-8C2A-D139E00CF105}">
      <dgm:prSet/>
      <dgm:spPr/>
      <dgm:t>
        <a:bodyPr/>
        <a:lstStyle/>
        <a:p>
          <a:pPr rtl="0"/>
          <a:r>
            <a:rPr kumimoji="1" lang="zh-CN" b="1" dirty="0"/>
            <a:t>把内存的存储空间也分成与页相同大小的片，这些片称为</a:t>
          </a:r>
          <a:r>
            <a:rPr kumimoji="1" lang="en-US" b="1" dirty="0"/>
            <a:t>(</a:t>
          </a:r>
          <a:r>
            <a:rPr kumimoji="1" lang="zh-CN" b="1" dirty="0"/>
            <a:t>物理</a:t>
          </a:r>
          <a:r>
            <a:rPr kumimoji="1" lang="en-US" b="1" dirty="0"/>
            <a:t>)</a:t>
          </a:r>
          <a:r>
            <a:rPr kumimoji="1" lang="zh-CN" b="1" dirty="0"/>
            <a:t>块或页框，编号从</a:t>
          </a:r>
          <a:r>
            <a:rPr kumimoji="1" lang="en-US" b="1" dirty="0"/>
            <a:t>0</a:t>
          </a:r>
          <a:r>
            <a:rPr kumimoji="1" lang="zh-CN" b="1" dirty="0"/>
            <a:t>开始</a:t>
          </a:r>
          <a:endParaRPr lang="zh-CN" dirty="0"/>
        </a:p>
      </dgm:t>
    </dgm:pt>
    <dgm:pt modelId="{B0C518DA-02A6-43DA-9EE0-12A58B61F851}" cxnId="{5CFDBFA4-2637-4E18-B026-6BC5D7D151FA}" type="parTrans">
      <dgm:prSet/>
      <dgm:spPr/>
      <dgm:t>
        <a:bodyPr/>
        <a:lstStyle/>
        <a:p>
          <a:endParaRPr lang="zh-CN" altLang="en-US"/>
        </a:p>
      </dgm:t>
    </dgm:pt>
    <dgm:pt modelId="{4B6C0C92-39E9-4EC1-A09B-22B34E29C73E}" cxnId="{5CFDBFA4-2637-4E18-B026-6BC5D7D151FA}" type="sibTrans">
      <dgm:prSet/>
      <dgm:spPr/>
      <dgm:t>
        <a:bodyPr/>
        <a:lstStyle/>
        <a:p>
          <a:endParaRPr lang="zh-CN" altLang="en-US"/>
        </a:p>
      </dgm:t>
    </dgm:pt>
    <dgm:pt modelId="{91A1C44C-0993-455A-8626-135595974390}">
      <dgm:prSet/>
      <dgm:spPr/>
      <dgm:t>
        <a:bodyPr/>
        <a:lstStyle/>
        <a:p>
          <a:pPr rtl="0"/>
          <a:r>
            <a:rPr kumimoji="1" lang="zh-CN" b="1"/>
            <a:t>在为进程分配空间时，总是以块为单位</a:t>
          </a:r>
          <a:endParaRPr lang="zh-CN"/>
        </a:p>
      </dgm:t>
    </dgm:pt>
    <dgm:pt modelId="{B0261C9B-A8D3-4DE3-983F-BCB7E46C632D}" cxnId="{68BC50F4-71CF-4B99-B8DC-97FB85E80036}" type="parTrans">
      <dgm:prSet/>
      <dgm:spPr/>
      <dgm:t>
        <a:bodyPr/>
        <a:lstStyle/>
        <a:p>
          <a:endParaRPr lang="zh-CN" altLang="en-US"/>
        </a:p>
      </dgm:t>
    </dgm:pt>
    <dgm:pt modelId="{89C815B2-D888-4AB1-BC84-A77221E0680A}" cxnId="{68BC50F4-71CF-4B99-B8DC-97FB85E80036}" type="sibTrans">
      <dgm:prSet/>
      <dgm:spPr/>
      <dgm:t>
        <a:bodyPr/>
        <a:lstStyle/>
        <a:p>
          <a:endParaRPr lang="zh-CN" altLang="en-US"/>
        </a:p>
      </dgm:t>
    </dgm:pt>
    <dgm:pt modelId="{02D19DA5-2F67-4FA3-853B-E9B2E21FABCE}">
      <dgm:prSet/>
      <dgm:spPr/>
      <dgm:t>
        <a:bodyPr/>
        <a:lstStyle/>
        <a:p>
          <a:pPr rtl="0"/>
          <a:r>
            <a:rPr kumimoji="1" lang="zh-CN" b="1"/>
            <a:t>说明</a:t>
          </a:r>
          <a:endParaRPr lang="zh-CN"/>
        </a:p>
      </dgm:t>
    </dgm:pt>
    <dgm:pt modelId="{E30AC800-141A-42DA-8E96-4FF2FF285762}" cxnId="{962ED5BC-9004-45CF-91D0-8FDF289FF322}" type="parTrans">
      <dgm:prSet/>
      <dgm:spPr/>
      <dgm:t>
        <a:bodyPr/>
        <a:lstStyle/>
        <a:p>
          <a:endParaRPr lang="zh-CN" altLang="en-US"/>
        </a:p>
      </dgm:t>
    </dgm:pt>
    <dgm:pt modelId="{D107948F-A0F8-46F9-AAEB-424416586883}" cxnId="{962ED5BC-9004-45CF-91D0-8FDF289FF322}" type="sibTrans">
      <dgm:prSet/>
      <dgm:spPr/>
      <dgm:t>
        <a:bodyPr/>
        <a:lstStyle/>
        <a:p>
          <a:endParaRPr lang="zh-CN" altLang="en-US"/>
        </a:p>
      </dgm:t>
    </dgm:pt>
    <dgm:pt modelId="{ED1D8A3D-4EE1-4116-9C3A-A7B06593F37F}">
      <dgm:prSet/>
      <dgm:spPr/>
      <dgm:t>
        <a:bodyPr/>
        <a:lstStyle/>
        <a:p>
          <a:pPr rtl="0"/>
          <a:r>
            <a:rPr kumimoji="1" lang="zh-CN" b="1"/>
            <a:t>每一页的页内地址相对于</a:t>
          </a:r>
          <a:r>
            <a:rPr kumimoji="1" lang="en-US" b="1"/>
            <a:t>0</a:t>
          </a:r>
          <a:r>
            <a:rPr kumimoji="1" lang="zh-CN" b="1"/>
            <a:t>开始</a:t>
          </a:r>
          <a:endParaRPr lang="zh-CN"/>
        </a:p>
      </dgm:t>
    </dgm:pt>
    <dgm:pt modelId="{8953FE5B-68A0-4779-8F95-A697A64FE25E}" cxnId="{DCCEEB41-C90D-4D15-8FEE-85061EE1B9DD}" type="parTrans">
      <dgm:prSet/>
      <dgm:spPr/>
      <dgm:t>
        <a:bodyPr/>
        <a:lstStyle/>
        <a:p>
          <a:endParaRPr lang="zh-CN" altLang="en-US"/>
        </a:p>
      </dgm:t>
    </dgm:pt>
    <dgm:pt modelId="{08ACEA71-5FF3-41E4-B3BD-DD7FA557464F}" cxnId="{DCCEEB41-C90D-4D15-8FEE-85061EE1B9DD}" type="sibTrans">
      <dgm:prSet/>
      <dgm:spPr/>
      <dgm:t>
        <a:bodyPr/>
        <a:lstStyle/>
        <a:p>
          <a:endParaRPr lang="zh-CN" altLang="en-US"/>
        </a:p>
      </dgm:t>
    </dgm:pt>
    <dgm:pt modelId="{F2D89383-9D17-41FC-ADEC-1D55DABAE39F}">
      <dgm:prSet/>
      <dgm:spPr/>
      <dgm:t>
        <a:bodyPr/>
        <a:lstStyle/>
        <a:p>
          <a:pPr rtl="0"/>
          <a:r>
            <a:rPr kumimoji="1" lang="zh-CN" b="1"/>
            <a:t>调度时，必须把进程的所有页一次性装入到内存的块中</a:t>
          </a:r>
          <a:endParaRPr lang="zh-CN"/>
        </a:p>
      </dgm:t>
    </dgm:pt>
    <dgm:pt modelId="{8F78E906-7740-457A-8BAB-0694B88E2C37}" cxnId="{56FFDFC9-34D1-4EA4-A39A-47C8610F138C}" type="parTrans">
      <dgm:prSet/>
      <dgm:spPr/>
      <dgm:t>
        <a:bodyPr/>
        <a:lstStyle/>
        <a:p>
          <a:endParaRPr lang="zh-CN" altLang="en-US"/>
        </a:p>
      </dgm:t>
    </dgm:pt>
    <dgm:pt modelId="{D4AEB603-5DCA-4E25-B3CA-ECE3A236A033}" cxnId="{56FFDFC9-34D1-4EA4-A39A-47C8610F138C}" type="sibTrans">
      <dgm:prSet/>
      <dgm:spPr/>
      <dgm:t>
        <a:bodyPr/>
        <a:lstStyle/>
        <a:p>
          <a:endParaRPr lang="zh-CN" altLang="en-US"/>
        </a:p>
      </dgm:t>
    </dgm:pt>
    <dgm:pt modelId="{6567FD13-0810-4411-954F-6317E5DACD90}" type="pres">
      <dgm:prSet presAssocID="{34952848-7FEB-451D-8AD6-5ADEB372626C}" presName="linear" presStyleCnt="0">
        <dgm:presLayoutVars>
          <dgm:animLvl val="lvl"/>
          <dgm:resizeHandles val="exact"/>
        </dgm:presLayoutVars>
      </dgm:prSet>
      <dgm:spPr/>
      <dgm:t>
        <a:bodyPr/>
        <a:lstStyle/>
        <a:p>
          <a:endParaRPr lang="zh-CN" altLang="en-US"/>
        </a:p>
      </dgm:t>
    </dgm:pt>
    <dgm:pt modelId="{031D482C-5A13-4E30-8DBD-115855CBCA3B}" type="pres">
      <dgm:prSet presAssocID="{65D1B50F-7CD0-4FD9-9009-3C9292FA45D7}" presName="parentText" presStyleLbl="node1" presStyleIdx="0" presStyleCnt="2">
        <dgm:presLayoutVars>
          <dgm:chMax val="0"/>
          <dgm:bulletEnabled val="1"/>
        </dgm:presLayoutVars>
      </dgm:prSet>
      <dgm:spPr/>
      <dgm:t>
        <a:bodyPr/>
        <a:lstStyle/>
        <a:p>
          <a:endParaRPr lang="zh-CN" altLang="en-US"/>
        </a:p>
      </dgm:t>
    </dgm:pt>
    <dgm:pt modelId="{8C8CF98F-9B5E-4AAA-8803-FA88CB9BB961}" type="pres">
      <dgm:prSet presAssocID="{65D1B50F-7CD0-4FD9-9009-3C9292FA45D7}" presName="childText" presStyleLbl="revTx" presStyleIdx="0" presStyleCnt="2">
        <dgm:presLayoutVars>
          <dgm:bulletEnabled val="1"/>
        </dgm:presLayoutVars>
      </dgm:prSet>
      <dgm:spPr/>
      <dgm:t>
        <a:bodyPr/>
        <a:lstStyle/>
        <a:p>
          <a:endParaRPr lang="zh-CN" altLang="en-US"/>
        </a:p>
      </dgm:t>
    </dgm:pt>
    <dgm:pt modelId="{35DEA4AB-97E4-4168-BAA1-85D37CC45D9B}" type="pres">
      <dgm:prSet presAssocID="{02D19DA5-2F67-4FA3-853B-E9B2E21FABCE}" presName="parentText" presStyleLbl="node1" presStyleIdx="1" presStyleCnt="2">
        <dgm:presLayoutVars>
          <dgm:chMax val="0"/>
          <dgm:bulletEnabled val="1"/>
        </dgm:presLayoutVars>
      </dgm:prSet>
      <dgm:spPr/>
      <dgm:t>
        <a:bodyPr/>
        <a:lstStyle/>
        <a:p>
          <a:endParaRPr lang="zh-CN" altLang="en-US"/>
        </a:p>
      </dgm:t>
    </dgm:pt>
    <dgm:pt modelId="{CA0E47C9-04D7-48D8-BF9B-B877F070A949}" type="pres">
      <dgm:prSet presAssocID="{02D19DA5-2F67-4FA3-853B-E9B2E21FABCE}" presName="childText" presStyleLbl="revTx" presStyleIdx="1" presStyleCnt="2">
        <dgm:presLayoutVars>
          <dgm:bulletEnabled val="1"/>
        </dgm:presLayoutVars>
      </dgm:prSet>
      <dgm:spPr/>
      <dgm:t>
        <a:bodyPr/>
        <a:lstStyle/>
        <a:p>
          <a:endParaRPr lang="zh-CN" altLang="en-US"/>
        </a:p>
      </dgm:t>
    </dgm:pt>
  </dgm:ptLst>
  <dgm:cxnLst>
    <dgm:cxn modelId="{DCCEEB41-C90D-4D15-8FEE-85061EE1B9DD}" srcId="{02D19DA5-2F67-4FA3-853B-E9B2E21FABCE}" destId="{ED1D8A3D-4EE1-4116-9C3A-A7B06593F37F}" srcOrd="0" destOrd="0" parTransId="{8953FE5B-68A0-4779-8F95-A697A64FE25E}" sibTransId="{08ACEA71-5FF3-41E4-B3BD-DD7FA557464F}"/>
    <dgm:cxn modelId="{CB347BF4-AFCB-4AB3-B048-3366AE2880A6}" type="presOf" srcId="{91A1C44C-0993-455A-8626-135595974390}" destId="{8C8CF98F-9B5E-4AAA-8803-FA88CB9BB961}" srcOrd="0" destOrd="2" presId="urn:microsoft.com/office/officeart/2005/8/layout/vList2"/>
    <dgm:cxn modelId="{0BAB40D0-4A57-4200-B16C-D4427CB60679}" type="presOf" srcId="{A5C5919F-E666-49B0-8C2A-D139E00CF105}" destId="{8C8CF98F-9B5E-4AAA-8803-FA88CB9BB961}" srcOrd="0" destOrd="1" presId="urn:microsoft.com/office/officeart/2005/8/layout/vList2"/>
    <dgm:cxn modelId="{E49AFE91-C840-48F2-93EE-76523FDF8AA4}" type="presOf" srcId="{12927D62-A075-460D-BAC2-C292D6992CF3}" destId="{8C8CF98F-9B5E-4AAA-8803-FA88CB9BB961}" srcOrd="0" destOrd="0" presId="urn:microsoft.com/office/officeart/2005/8/layout/vList2"/>
    <dgm:cxn modelId="{5CFDBFA4-2637-4E18-B026-6BC5D7D151FA}" srcId="{65D1B50F-7CD0-4FD9-9009-3C9292FA45D7}" destId="{A5C5919F-E666-49B0-8C2A-D139E00CF105}" srcOrd="1" destOrd="0" parTransId="{B0C518DA-02A6-43DA-9EE0-12A58B61F851}" sibTransId="{4B6C0C92-39E9-4EC1-A09B-22B34E29C73E}"/>
    <dgm:cxn modelId="{6518C419-669D-42DF-B555-7B039F62A4F2}" type="presOf" srcId="{34952848-7FEB-451D-8AD6-5ADEB372626C}" destId="{6567FD13-0810-4411-954F-6317E5DACD90}" srcOrd="0" destOrd="0" presId="urn:microsoft.com/office/officeart/2005/8/layout/vList2"/>
    <dgm:cxn modelId="{68BC50F4-71CF-4B99-B8DC-97FB85E80036}" srcId="{65D1B50F-7CD0-4FD9-9009-3C9292FA45D7}" destId="{91A1C44C-0993-455A-8626-135595974390}" srcOrd="2" destOrd="0" parTransId="{B0261C9B-A8D3-4DE3-983F-BCB7E46C632D}" sibTransId="{89C815B2-D888-4AB1-BC84-A77221E0680A}"/>
    <dgm:cxn modelId="{45F606C6-44A1-4DBF-8FBC-B32598FBB453}" type="presOf" srcId="{ED1D8A3D-4EE1-4116-9C3A-A7B06593F37F}" destId="{CA0E47C9-04D7-48D8-BF9B-B877F070A949}" srcOrd="0" destOrd="0" presId="urn:microsoft.com/office/officeart/2005/8/layout/vList2"/>
    <dgm:cxn modelId="{0B80DA98-65E3-4AE7-B723-55A3FF08F5BC}" type="presOf" srcId="{02D19DA5-2F67-4FA3-853B-E9B2E21FABCE}" destId="{35DEA4AB-97E4-4168-BAA1-85D37CC45D9B}" srcOrd="0" destOrd="0" presId="urn:microsoft.com/office/officeart/2005/8/layout/vList2"/>
    <dgm:cxn modelId="{A2155084-E018-44A5-A15F-3B247A7C47CE}" type="presOf" srcId="{F2D89383-9D17-41FC-ADEC-1D55DABAE39F}" destId="{CA0E47C9-04D7-48D8-BF9B-B877F070A949}" srcOrd="0" destOrd="1" presId="urn:microsoft.com/office/officeart/2005/8/layout/vList2"/>
    <dgm:cxn modelId="{56FFDFC9-34D1-4EA4-A39A-47C8610F138C}" srcId="{02D19DA5-2F67-4FA3-853B-E9B2E21FABCE}" destId="{F2D89383-9D17-41FC-ADEC-1D55DABAE39F}" srcOrd="1" destOrd="0" parTransId="{8F78E906-7740-457A-8BAB-0694B88E2C37}" sibTransId="{D4AEB603-5DCA-4E25-B3CA-ECE3A236A033}"/>
    <dgm:cxn modelId="{E3B96935-D855-4137-B03B-673757845438}" type="presOf" srcId="{65D1B50F-7CD0-4FD9-9009-3C9292FA45D7}" destId="{031D482C-5A13-4E30-8DBD-115855CBCA3B}" srcOrd="0" destOrd="0" presId="urn:microsoft.com/office/officeart/2005/8/layout/vList2"/>
    <dgm:cxn modelId="{962ED5BC-9004-45CF-91D0-8FDF289FF322}" srcId="{34952848-7FEB-451D-8AD6-5ADEB372626C}" destId="{02D19DA5-2F67-4FA3-853B-E9B2E21FABCE}" srcOrd="1" destOrd="0" parTransId="{E30AC800-141A-42DA-8E96-4FF2FF285762}" sibTransId="{D107948F-A0F8-46F9-AAEB-424416586883}"/>
    <dgm:cxn modelId="{647B0FD9-6C1C-4726-8F8B-5730FFB753C5}" srcId="{65D1B50F-7CD0-4FD9-9009-3C9292FA45D7}" destId="{12927D62-A075-460D-BAC2-C292D6992CF3}" srcOrd="0" destOrd="0" parTransId="{D6315335-6834-4CFB-916A-029C4AFE0050}" sibTransId="{F3FA0D00-BE7C-4CED-B8EB-A1459EC2614F}"/>
    <dgm:cxn modelId="{1BAF9A01-9504-4486-A0B9-2DA2394AB4F0}" srcId="{34952848-7FEB-451D-8AD6-5ADEB372626C}" destId="{65D1B50F-7CD0-4FD9-9009-3C9292FA45D7}" srcOrd="0" destOrd="0" parTransId="{A967D9A7-5975-415D-BB5C-286F2C86D1A2}" sibTransId="{AB36AD64-625A-4B6E-83D5-FF3A8A4FE38A}"/>
    <dgm:cxn modelId="{16553D96-5833-42A6-8368-A3414B9EC887}" type="presParOf" srcId="{6567FD13-0810-4411-954F-6317E5DACD90}" destId="{031D482C-5A13-4E30-8DBD-115855CBCA3B}" srcOrd="0" destOrd="0" presId="urn:microsoft.com/office/officeart/2005/8/layout/vList2"/>
    <dgm:cxn modelId="{1030CF8B-5512-4B8A-92B5-64D206663E3C}" type="presParOf" srcId="{6567FD13-0810-4411-954F-6317E5DACD90}" destId="{8C8CF98F-9B5E-4AAA-8803-FA88CB9BB961}" srcOrd="1" destOrd="0" presId="urn:microsoft.com/office/officeart/2005/8/layout/vList2"/>
    <dgm:cxn modelId="{DD7CD359-99AF-4763-80A4-00625048FDC9}" type="presParOf" srcId="{6567FD13-0810-4411-954F-6317E5DACD90}" destId="{35DEA4AB-97E4-4168-BAA1-85D37CC45D9B}" srcOrd="2" destOrd="0" presId="urn:microsoft.com/office/officeart/2005/8/layout/vList2"/>
    <dgm:cxn modelId="{8B2C5309-2A2D-45B8-98D5-0E5B9541C72C}" type="presParOf" srcId="{6567FD13-0810-4411-954F-6317E5DACD90}" destId="{CA0E47C9-04D7-48D8-BF9B-B877F070A949}" srcOrd="3"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0E259BE-FD81-44F8-8AD8-696122467FE8}" type="doc">
      <dgm:prSet loTypeId="urn:microsoft.com/office/officeart/2005/8/layout/hList9" loCatId="list" qsTypeId="urn:microsoft.com/office/officeart/2005/8/quickstyle/simple1" qsCatId="simple" csTypeId="urn:microsoft.com/office/officeart/2005/8/colors/accent1_2" csCatId="accent1" phldr="0"/>
      <dgm:spPr/>
      <dgm:t>
        <a:bodyPr/>
        <a:p>
          <a:endParaRPr lang="zh-CN" altLang="en-US"/>
        </a:p>
      </dgm:t>
    </dgm:pt>
    <dgm:pt modelId="{D49F27BA-C7D4-47F5-A566-6558CB160CCE}">
      <dgm:prSet phldrT="[文本]" phldr="0" custT="0"/>
      <dgm:spPr/>
      <dgm:t>
        <a:bodyPr vert="horz" wrap="square"/>
        <a:p>
          <a:pPr>
            <a:lnSpc>
              <a:spcPct val="100000"/>
            </a:lnSpc>
            <a:spcBef>
              <a:spcPct val="0"/>
            </a:spcBef>
            <a:spcAft>
              <a:spcPct val="35000"/>
            </a:spcAft>
          </a:pPr>
          <a:r>
            <a:rPr lang="zh-CN" altLang="en-US"/>
            <a:t>分</a:t>
          </a:r>
          <a:r>
            <a:rPr lang="zh-CN" altLang="en-US"/>
            <a:t>页</a:t>
          </a:r>
          <a:r>
            <a:rPr lang="zh-CN" altLang="en-US"/>
            <a:t/>
          </a:r>
          <a:endParaRPr lang="zh-CN" altLang="en-US"/>
        </a:p>
      </dgm:t>
    </dgm:pt>
    <dgm:pt modelId="{DFF52EEB-FE15-4438-9ABF-8177F955BE98}" cxnId="{BDA6661F-0A2A-4D67-B66C-F0423457C2C9}" type="parTrans">
      <dgm:prSet/>
      <dgm:spPr/>
      <dgm:t>
        <a:bodyPr/>
        <a:p>
          <a:endParaRPr lang="zh-CN" altLang="en-US"/>
        </a:p>
      </dgm:t>
    </dgm:pt>
    <dgm:pt modelId="{6C7F23EE-527F-445D-A03B-C095553F5BFB}" cxnId="{BDA6661F-0A2A-4D67-B66C-F0423457C2C9}" type="sibTrans">
      <dgm:prSet/>
      <dgm:spPr/>
      <dgm:t>
        <a:bodyPr/>
        <a:p>
          <a:endParaRPr lang="zh-CN" altLang="en-US"/>
        </a:p>
      </dgm:t>
    </dgm:pt>
    <dgm:pt modelId="{1A95FDA0-3844-435D-9E9C-86ADA9E455A3}">
      <dgm:prSet phldrT="[文本]" phldr="0" custT="0"/>
      <dgm:spPr/>
      <dgm:t>
        <a:bodyPr vert="horz" wrap="square"/>
        <a:p>
          <a:pPr>
            <a:lnSpc>
              <a:spcPct val="150000"/>
            </a:lnSpc>
            <a:spcBef>
              <a:spcPct val="0"/>
            </a:spcBef>
            <a:spcAft>
              <a:spcPct val="35000"/>
            </a:spcAft>
          </a:pPr>
          <a:r>
            <a:rPr lang="zh-CN" altLang="en-US"/>
            <a:t>为了</a:t>
          </a:r>
          <a:r>
            <a:rPr lang="zh-CN" altLang="en-US"/>
            <a:t>提高</a:t>
          </a:r>
          <a:r>
            <a:rPr lang="zh-CN" altLang="en-US"/>
            <a:t>内存</a:t>
          </a:r>
          <a:r>
            <a:rPr lang="zh-CN" altLang="en-US"/>
            <a:t>的</a:t>
          </a:r>
          <a:r>
            <a:rPr lang="zh-CN" altLang="en-US"/>
            <a:t>利用</a:t>
          </a:r>
          <a:r>
            <a:rPr lang="zh-CN" altLang="en-US"/>
            <a:t>率</a:t>
          </a:r>
          <a:r>
            <a:rPr lang="zh-CN" altLang="en-US"/>
            <a:t/>
          </a:r>
          <a:endParaRPr lang="zh-CN" altLang="en-US"/>
        </a:p>
      </dgm:t>
    </dgm:pt>
    <dgm:pt modelId="{087CCA06-0DDB-4D11-83D1-BCE3FCB04E7F}" cxnId="{0C310811-A9F8-406F-8CBF-D29FB09B5DE4}" type="parTrans">
      <dgm:prSet/>
      <dgm:spPr/>
      <dgm:t>
        <a:bodyPr/>
        <a:p>
          <a:endParaRPr lang="zh-CN" altLang="en-US"/>
        </a:p>
      </dgm:t>
    </dgm:pt>
    <dgm:pt modelId="{8D56E4F9-6742-478E-A47A-C0FA477F77A1}" cxnId="{0C310811-A9F8-406F-8CBF-D29FB09B5DE4}" type="sibTrans">
      <dgm:prSet/>
      <dgm:spPr/>
      <dgm:t>
        <a:bodyPr/>
        <a:p>
          <a:endParaRPr lang="zh-CN" altLang="en-US"/>
        </a:p>
      </dgm:t>
    </dgm:pt>
    <dgm:pt modelId="{9EA2BCD1-0D78-4E94-A73B-32D726AF7A4B}">
      <dgm:prSet phldrT="[文本]" phldr="0" custT="0"/>
      <dgm:spPr/>
      <dgm:t>
        <a:bodyPr vert="horz" wrap="square"/>
        <a:p>
          <a:pPr>
            <a:lnSpc>
              <a:spcPct val="150000"/>
            </a:lnSpc>
            <a:spcBef>
              <a:spcPct val="0"/>
            </a:spcBef>
            <a:spcAft>
              <a:spcPct val="35000"/>
            </a:spcAft>
          </a:pPr>
          <a:r>
            <a:rPr lang="zh-CN" altLang="en-US"/>
            <a:t>仅根据</a:t>
          </a:r>
          <a:r>
            <a:rPr lang="zh-CN" altLang="en-US"/>
            <a:t>系统</a:t>
          </a:r>
          <a:r>
            <a:rPr lang="zh-CN" altLang="en-US"/>
            <a:t>定义</a:t>
          </a:r>
          <a:r>
            <a:rPr lang="zh-CN" altLang="en-US"/>
            <a:t>的</a:t>
          </a:r>
          <a:r>
            <a:rPr lang="zh-CN" altLang="en-US"/>
            <a:t>页</a:t>
          </a:r>
          <a:r>
            <a:rPr lang="zh-CN" altLang="en-US"/>
            <a:t>和</a:t>
          </a:r>
          <a:r>
            <a:rPr lang="zh-CN" altLang="en-US"/>
            <a:t>块</a:t>
          </a:r>
          <a:r>
            <a:rPr lang="zh-CN" altLang="en-US"/>
            <a:t>的</a:t>
          </a:r>
          <a:r>
            <a:rPr lang="zh-CN" altLang="en-US"/>
            <a:t>大小</a:t>
          </a:r>
          <a:r>
            <a:rPr lang="zh-CN" altLang="en-US"/>
            <a:t>对</a:t>
          </a:r>
          <a:r>
            <a:rPr lang="zh-CN" altLang="en-US"/>
            <a:t>程序</a:t>
          </a:r>
          <a:r>
            <a:rPr lang="zh-CN" altLang="en-US"/>
            <a:t>进行</a:t>
          </a:r>
          <a:r>
            <a:rPr lang="zh-CN" altLang="en-US"/>
            <a:t>拆分</a:t>
          </a:r>
          <a:r>
            <a:rPr lang="zh-CN" altLang="en-US"/>
            <a:t/>
          </a:r>
          <a:endParaRPr lang="zh-CN" altLang="en-US"/>
        </a:p>
      </dgm:t>
    </dgm:pt>
    <dgm:pt modelId="{953B678C-BBCF-4B85-A6D8-4576A3CAAE8A}" cxnId="{1E52D0EC-F747-4B63-A38A-58A3FC4E0FDD}" type="parTrans">
      <dgm:prSet/>
      <dgm:spPr/>
      <dgm:t>
        <a:bodyPr/>
        <a:p>
          <a:endParaRPr lang="zh-CN" altLang="en-US"/>
        </a:p>
      </dgm:t>
    </dgm:pt>
    <dgm:pt modelId="{987F1CEA-C3B3-4FDA-9632-03C9D800C3D3}" cxnId="{1E52D0EC-F747-4B63-A38A-58A3FC4E0FDD}" type="sibTrans">
      <dgm:prSet/>
      <dgm:spPr/>
      <dgm:t>
        <a:bodyPr/>
        <a:p>
          <a:endParaRPr lang="zh-CN" altLang="en-US"/>
        </a:p>
      </dgm:t>
    </dgm:pt>
    <dgm:pt modelId="{A8D79439-D5EC-4A2C-8886-3366D5388AE4}">
      <dgm:prSet phldrT="[文本]" phldr="0" custT="0"/>
      <dgm:spPr/>
      <dgm:t>
        <a:bodyPr vert="horz" wrap="square"/>
        <a:p>
          <a:pPr>
            <a:lnSpc>
              <a:spcPct val="100000"/>
            </a:lnSpc>
            <a:spcBef>
              <a:spcPct val="0"/>
            </a:spcBef>
            <a:spcAft>
              <a:spcPct val="35000"/>
            </a:spcAft>
          </a:pPr>
          <a:r>
            <a:rPr lang="zh-CN" altLang="en-US"/>
            <a:t>分段</a:t>
          </a:r>
          <a:r>
            <a:rPr lang="zh-CN" altLang="en-US"/>
            <a:t/>
          </a:r>
          <a:endParaRPr lang="zh-CN" altLang="en-US"/>
        </a:p>
      </dgm:t>
    </dgm:pt>
    <dgm:pt modelId="{76D1CF85-CE3E-482B-BBDE-33CB26C491B3}" cxnId="{DA5259CE-E149-4F15-8752-488057D22CA3}" type="parTrans">
      <dgm:prSet/>
      <dgm:spPr/>
      <dgm:t>
        <a:bodyPr/>
        <a:p>
          <a:endParaRPr lang="zh-CN" altLang="en-US"/>
        </a:p>
      </dgm:t>
    </dgm:pt>
    <dgm:pt modelId="{894E5B85-0B0F-4179-80FC-578AC7607573}" cxnId="{DA5259CE-E149-4F15-8752-488057D22CA3}" type="sibTrans">
      <dgm:prSet/>
      <dgm:spPr/>
      <dgm:t>
        <a:bodyPr/>
        <a:p>
          <a:endParaRPr lang="zh-CN" altLang="en-US"/>
        </a:p>
      </dgm:t>
    </dgm:pt>
    <dgm:pt modelId="{3551B63F-97E5-4C25-8E48-EA3324E4693A}">
      <dgm:prSet phldrT="[文本]" phldr="0" custT="0"/>
      <dgm:spPr/>
      <dgm:t>
        <a:bodyPr vert="horz" wrap="square"/>
        <a:p>
          <a:pPr>
            <a:lnSpc>
              <a:spcPct val="150000"/>
            </a:lnSpc>
            <a:spcBef>
              <a:spcPct val="0"/>
            </a:spcBef>
            <a:spcAft>
              <a:spcPct val="35000"/>
            </a:spcAft>
          </a:pPr>
          <a:r>
            <a:rPr lang="zh-CN" altLang="en-US"/>
            <a:t>满足</a:t>
          </a:r>
          <a:r>
            <a:rPr lang="zh-CN" altLang="en-US"/>
            <a:t>用户（</a:t>
          </a:r>
          <a:r>
            <a:rPr lang="zh-CN" altLang="en-US"/>
            <a:t>程序</a:t>
          </a:r>
          <a:r>
            <a:rPr lang="zh-CN" altLang="en-US"/>
            <a:t>猿）</a:t>
          </a:r>
          <a:r>
            <a:rPr lang="zh-CN" altLang="en-US"/>
            <a:t>在</a:t>
          </a:r>
          <a:r>
            <a:rPr lang="zh-CN" altLang="en-US"/>
            <a:t>编程</a:t>
          </a:r>
          <a:r>
            <a:rPr lang="zh-CN" altLang="en-US"/>
            <a:t>方面</a:t>
          </a:r>
          <a:r>
            <a:rPr lang="zh-CN" altLang="en-US"/>
            <a:t>的</a:t>
          </a:r>
          <a:r>
            <a:rPr lang="zh-CN" altLang="en-US"/>
            <a:t>需求</a:t>
          </a:r>
          <a:r>
            <a:rPr lang="zh-CN" altLang="en-US"/>
            <a:t/>
          </a:r>
          <a:endParaRPr lang="zh-CN" altLang="en-US"/>
        </a:p>
      </dgm:t>
    </dgm:pt>
    <dgm:pt modelId="{D45CBEB4-CA5A-42B2-A8B1-A227C3D51854}" cxnId="{8FAF340D-B0F2-417F-94C2-F2A5B819B114}" type="parTrans">
      <dgm:prSet/>
      <dgm:spPr/>
      <dgm:t>
        <a:bodyPr/>
        <a:p>
          <a:endParaRPr lang="zh-CN" altLang="en-US"/>
        </a:p>
      </dgm:t>
    </dgm:pt>
    <dgm:pt modelId="{2A745622-EF74-41CE-8640-57C9EC089F05}" cxnId="{8FAF340D-B0F2-417F-94C2-F2A5B819B114}" type="sibTrans">
      <dgm:prSet/>
      <dgm:spPr/>
      <dgm:t>
        <a:bodyPr/>
        <a:p>
          <a:endParaRPr lang="zh-CN" altLang="en-US"/>
        </a:p>
      </dgm:t>
    </dgm:pt>
    <dgm:pt modelId="{D04FF620-4B41-4CAA-8929-514DCBD2266E}">
      <dgm:prSet phldrT="[文本]" phldr="0" custT="0"/>
      <dgm:spPr/>
      <dgm:t>
        <a:bodyPr vert="horz" wrap="square"/>
        <a:p>
          <a:pPr>
            <a:lnSpc>
              <a:spcPct val="100000"/>
            </a:lnSpc>
            <a:spcBef>
              <a:spcPct val="0"/>
            </a:spcBef>
            <a:spcAft>
              <a:spcPct val="35000"/>
            </a:spcAft>
          </a:pPr>
          <a:r>
            <a:rPr lang="zh-CN" altLang="en-US"/>
            <a:t>根据程序的逻辑</a:t>
          </a:r>
          <a:endParaRPr lang="zh-CN" altLang="en-US"/>
        </a:p>
        <a:p>
          <a:pPr>
            <a:lnSpc>
              <a:spcPct val="100000"/>
            </a:lnSpc>
            <a:spcBef>
              <a:spcPct val="0"/>
            </a:spcBef>
            <a:spcAft>
              <a:spcPct val="35000"/>
            </a:spcAft>
          </a:pPr>
          <a:r>
            <a:rPr lang="zh-CN" altLang="en-US"/>
            <a:t>把程序拆分成大</a:t>
          </a:r>
          <a:endParaRPr lang="zh-CN" altLang="en-US"/>
        </a:p>
        <a:p>
          <a:pPr>
            <a:lnSpc>
              <a:spcPct val="100000"/>
            </a:lnSpc>
            <a:spcBef>
              <a:spcPct val="0"/>
            </a:spcBef>
            <a:spcAft>
              <a:spcPct val="35000"/>
            </a:spcAft>
          </a:pPr>
          <a:r>
            <a:rPr lang="zh-CN" altLang="en-US"/>
            <a:t>小不一的部分</a:t>
          </a:r>
          <a:r>
            <a:rPr lang="zh-CN" altLang="en-US"/>
            <a:t/>
          </a:r>
          <a:endParaRPr lang="zh-CN" altLang="en-US"/>
        </a:p>
      </dgm:t>
    </dgm:pt>
    <dgm:pt modelId="{3BC6F2F2-8C49-4C58-B5DA-8E98379C9847}" cxnId="{CA10DC36-6337-4212-94C1-3D981C94845F}" type="parTrans">
      <dgm:prSet/>
      <dgm:spPr/>
      <dgm:t>
        <a:bodyPr/>
        <a:p>
          <a:endParaRPr lang="zh-CN" altLang="en-US"/>
        </a:p>
      </dgm:t>
    </dgm:pt>
    <dgm:pt modelId="{0E2F740E-37D3-4AE1-8588-8A1DD86262F2}" cxnId="{CA10DC36-6337-4212-94C1-3D981C94845F}" type="sibTrans">
      <dgm:prSet/>
      <dgm:spPr/>
      <dgm:t>
        <a:bodyPr/>
        <a:p>
          <a:endParaRPr lang="zh-CN" altLang="en-US"/>
        </a:p>
      </dgm:t>
    </dgm:pt>
    <dgm:pt modelId="{73F0E6AA-1B12-4917-A5B9-27714EB21A6F}" type="pres">
      <dgm:prSet presAssocID="{70E259BE-FD81-44F8-8AD8-696122467FE8}" presName="list" presStyleCnt="0">
        <dgm:presLayoutVars>
          <dgm:dir/>
          <dgm:animLvl val="lvl"/>
        </dgm:presLayoutVars>
      </dgm:prSet>
      <dgm:spPr/>
    </dgm:pt>
    <dgm:pt modelId="{9EB08046-B0A8-40D6-9F0C-C2EFDB819E01}" type="pres">
      <dgm:prSet presAssocID="{D49F27BA-C7D4-47F5-A566-6558CB160CCE}" presName="posSpace" presStyleCnt="0"/>
      <dgm:spPr/>
    </dgm:pt>
    <dgm:pt modelId="{771756F4-E425-4246-8438-12F2B4FD2670}" type="pres">
      <dgm:prSet presAssocID="{D49F27BA-C7D4-47F5-A566-6558CB160CCE}" presName="vertFlow" presStyleCnt="0"/>
      <dgm:spPr/>
    </dgm:pt>
    <dgm:pt modelId="{55853259-BBE5-4C45-95ED-7DCB7230171A}" type="pres">
      <dgm:prSet presAssocID="{D49F27BA-C7D4-47F5-A566-6558CB160CCE}" presName="topSpace" presStyleCnt="0"/>
      <dgm:spPr/>
    </dgm:pt>
    <dgm:pt modelId="{8C960F9D-26EC-4627-9CF2-7B18C666CB35}" type="pres">
      <dgm:prSet presAssocID="{D49F27BA-C7D4-47F5-A566-6558CB160CCE}" presName="firstComp" presStyleCnt="0"/>
      <dgm:spPr/>
    </dgm:pt>
    <dgm:pt modelId="{F8D49E38-B053-4501-BD89-EB8E5A6A61CD}" type="pres">
      <dgm:prSet presAssocID="{D49F27BA-C7D4-47F5-A566-6558CB160CCE}" presName="firstChild" presStyleLbl="bgAccFollowNode1" presStyleIdx="0" presStyleCnt="4"/>
      <dgm:spPr/>
    </dgm:pt>
    <dgm:pt modelId="{28FDBCD3-F61A-450D-892D-E8EA240C3445}" type="pres">
      <dgm:prSet presAssocID="{D49F27BA-C7D4-47F5-A566-6558CB160CCE}" presName="firstChildTx" presStyleCnt="0">
        <dgm:presLayoutVars>
          <dgm:bulletEnabled val="1"/>
        </dgm:presLayoutVars>
      </dgm:prSet>
      <dgm:spPr/>
    </dgm:pt>
    <dgm:pt modelId="{36B998BC-CC63-4AE7-B372-7EA6115622C7}" type="pres">
      <dgm:prSet presAssocID="{9EA2BCD1-0D78-4E94-A73B-32D726AF7A4B}" presName="comp" presStyleCnt="0"/>
      <dgm:spPr/>
    </dgm:pt>
    <dgm:pt modelId="{01119332-89A2-4784-81C1-FF89BAFEA3B2}" type="pres">
      <dgm:prSet presAssocID="{9EA2BCD1-0D78-4E94-A73B-32D726AF7A4B}" presName="child" presStyleLbl="bgAccFollowNode1" presStyleIdx="1" presStyleCnt="4"/>
      <dgm:spPr/>
    </dgm:pt>
    <dgm:pt modelId="{EB91C378-F5E2-4623-A32D-0429BACB9378}" type="pres">
      <dgm:prSet presAssocID="{9EA2BCD1-0D78-4E94-A73B-32D726AF7A4B}" presName="childTx" presStyleCnt="0">
        <dgm:presLayoutVars>
          <dgm:bulletEnabled val="1"/>
        </dgm:presLayoutVars>
      </dgm:prSet>
      <dgm:spPr/>
    </dgm:pt>
    <dgm:pt modelId="{E16CB8C9-D1FB-4FF3-8667-AEACA8E83E5C}" type="pres">
      <dgm:prSet presAssocID="{D49F27BA-C7D4-47F5-A566-6558CB160CCE}" presName="negSpace" presStyleCnt="0"/>
      <dgm:spPr/>
    </dgm:pt>
    <dgm:pt modelId="{92447B8B-B043-4F04-A3B7-D0DE831D4431}" type="pres">
      <dgm:prSet presAssocID="{D49F27BA-C7D4-47F5-A566-6558CB160CCE}" presName="circle" presStyleLbl="node1" presStyleIdx="0" presStyleCnt="2"/>
      <dgm:spPr/>
    </dgm:pt>
    <dgm:pt modelId="{86EC9F84-227C-4E06-9DF9-580577FF07E6}" type="pres">
      <dgm:prSet presAssocID="{6C7F23EE-527F-445D-A03B-C095553F5BFB}" presName="transSpace" presStyleCnt="0"/>
      <dgm:spPr/>
    </dgm:pt>
    <dgm:pt modelId="{18930822-DE8A-4ABA-986D-CE814670A45E}" type="pres">
      <dgm:prSet presAssocID="{A8D79439-D5EC-4A2C-8886-3366D5388AE4}" presName="posSpace" presStyleCnt="0"/>
      <dgm:spPr/>
    </dgm:pt>
    <dgm:pt modelId="{0A15879E-9902-4979-B022-1C436A8138BA}" type="pres">
      <dgm:prSet presAssocID="{A8D79439-D5EC-4A2C-8886-3366D5388AE4}" presName="vertFlow" presStyleCnt="0"/>
      <dgm:spPr/>
    </dgm:pt>
    <dgm:pt modelId="{B212BFCE-AFC4-4470-9DE6-F92A458943E5}" type="pres">
      <dgm:prSet presAssocID="{A8D79439-D5EC-4A2C-8886-3366D5388AE4}" presName="topSpace" presStyleCnt="0"/>
      <dgm:spPr/>
    </dgm:pt>
    <dgm:pt modelId="{9C59777D-1DF0-421E-9582-AB045FE3CF8B}" type="pres">
      <dgm:prSet presAssocID="{A8D79439-D5EC-4A2C-8886-3366D5388AE4}" presName="firstComp" presStyleCnt="0"/>
      <dgm:spPr/>
    </dgm:pt>
    <dgm:pt modelId="{B4EA86C9-9645-41DF-AB1C-E026D8E8F43F}" type="pres">
      <dgm:prSet presAssocID="{A8D79439-D5EC-4A2C-8886-3366D5388AE4}" presName="firstChild" presStyleLbl="bgAccFollowNode1" presStyleIdx="2" presStyleCnt="4"/>
      <dgm:spPr/>
    </dgm:pt>
    <dgm:pt modelId="{FFBACF87-1AED-4FB0-90AE-33D277960054}" type="pres">
      <dgm:prSet presAssocID="{A8D79439-D5EC-4A2C-8886-3366D5388AE4}" presName="firstChildTx" presStyleCnt="0">
        <dgm:presLayoutVars>
          <dgm:bulletEnabled val="1"/>
        </dgm:presLayoutVars>
      </dgm:prSet>
      <dgm:spPr/>
    </dgm:pt>
    <dgm:pt modelId="{CBE40A5F-D0EC-4B4A-A524-5B4A3F2C8285}" type="pres">
      <dgm:prSet presAssocID="{D04FF620-4B41-4CAA-8929-514DCBD2266E}" presName="comp" presStyleCnt="0"/>
      <dgm:spPr/>
    </dgm:pt>
    <dgm:pt modelId="{9C36922A-5FA7-4B49-8BAB-B4B99DE5740F}" type="pres">
      <dgm:prSet presAssocID="{D04FF620-4B41-4CAA-8929-514DCBD2266E}" presName="child" presStyleLbl="bgAccFollowNode1" presStyleIdx="3" presStyleCnt="4"/>
      <dgm:spPr/>
    </dgm:pt>
    <dgm:pt modelId="{FF591285-8ECD-4413-A53B-011294184BA2}" type="pres">
      <dgm:prSet presAssocID="{D04FF620-4B41-4CAA-8929-514DCBD2266E}" presName="childTx" presStyleCnt="0">
        <dgm:presLayoutVars>
          <dgm:bulletEnabled val="1"/>
        </dgm:presLayoutVars>
      </dgm:prSet>
      <dgm:spPr/>
    </dgm:pt>
    <dgm:pt modelId="{F8B169DC-C365-4F65-9BF5-245F62A807F7}" type="pres">
      <dgm:prSet presAssocID="{A8D79439-D5EC-4A2C-8886-3366D5388AE4}" presName="negSpace" presStyleCnt="0"/>
      <dgm:spPr/>
    </dgm:pt>
    <dgm:pt modelId="{789C2E5F-53BE-4B9F-8B8F-155498EB6E4B}" type="pres">
      <dgm:prSet presAssocID="{A8D79439-D5EC-4A2C-8886-3366D5388AE4}" presName="circle" presStyleLbl="node1" presStyleIdx="1" presStyleCnt="2"/>
      <dgm:spPr/>
    </dgm:pt>
  </dgm:ptLst>
  <dgm:cxnLst>
    <dgm:cxn modelId="{BDA6661F-0A2A-4D67-B66C-F0423457C2C9}" srcId="{70E259BE-FD81-44F8-8AD8-696122467FE8}" destId="{D49F27BA-C7D4-47F5-A566-6558CB160CCE}" srcOrd="0" destOrd="0" parTransId="{DFF52EEB-FE15-4438-9ABF-8177F955BE98}" sibTransId="{6C7F23EE-527F-445D-A03B-C095553F5BFB}"/>
    <dgm:cxn modelId="{0C310811-A9F8-406F-8CBF-D29FB09B5DE4}" srcId="{D49F27BA-C7D4-47F5-A566-6558CB160CCE}" destId="{1A95FDA0-3844-435D-9E9C-86ADA9E455A3}" srcOrd="0" destOrd="0" parTransId="{087CCA06-0DDB-4D11-83D1-BCE3FCB04E7F}" sibTransId="{8D56E4F9-6742-478E-A47A-C0FA477F77A1}"/>
    <dgm:cxn modelId="{1E52D0EC-F747-4B63-A38A-58A3FC4E0FDD}" srcId="{D49F27BA-C7D4-47F5-A566-6558CB160CCE}" destId="{9EA2BCD1-0D78-4E94-A73B-32D726AF7A4B}" srcOrd="1" destOrd="0" parTransId="{953B678C-BBCF-4B85-A6D8-4576A3CAAE8A}" sibTransId="{987F1CEA-C3B3-4FDA-9632-03C9D800C3D3}"/>
    <dgm:cxn modelId="{DA5259CE-E149-4F15-8752-488057D22CA3}" srcId="{70E259BE-FD81-44F8-8AD8-696122467FE8}" destId="{A8D79439-D5EC-4A2C-8886-3366D5388AE4}" srcOrd="1" destOrd="0" parTransId="{76D1CF85-CE3E-482B-BBDE-33CB26C491B3}" sibTransId="{894E5B85-0B0F-4179-80FC-578AC7607573}"/>
    <dgm:cxn modelId="{8FAF340D-B0F2-417F-94C2-F2A5B819B114}" srcId="{A8D79439-D5EC-4A2C-8886-3366D5388AE4}" destId="{3551B63F-97E5-4C25-8E48-EA3324E4693A}" srcOrd="0" destOrd="1" parTransId="{D45CBEB4-CA5A-42B2-A8B1-A227C3D51854}" sibTransId="{2A745622-EF74-41CE-8640-57C9EC089F05}"/>
    <dgm:cxn modelId="{CA10DC36-6337-4212-94C1-3D981C94845F}" srcId="{A8D79439-D5EC-4A2C-8886-3366D5388AE4}" destId="{D04FF620-4B41-4CAA-8929-514DCBD2266E}" srcOrd="1" destOrd="1" parTransId="{3BC6F2F2-8C49-4C58-B5DA-8E98379C9847}" sibTransId="{0E2F740E-37D3-4AE1-8588-8A1DD86262F2}"/>
    <dgm:cxn modelId="{902746D9-255B-4F06-B60D-52CFCCEF8454}" type="presOf" srcId="{70E259BE-FD81-44F8-8AD8-696122467FE8}" destId="{73F0E6AA-1B12-4917-A5B9-27714EB21A6F}" srcOrd="0" destOrd="0" presId="urn:microsoft.com/office/officeart/2005/8/layout/hList9"/>
    <dgm:cxn modelId="{C96B4378-691D-458B-902E-6CD9CFDA9D11}" type="presParOf" srcId="{73F0E6AA-1B12-4917-A5B9-27714EB21A6F}" destId="{9EB08046-B0A8-40D6-9F0C-C2EFDB819E01}" srcOrd="0" destOrd="0" presId="urn:microsoft.com/office/officeart/2005/8/layout/hList9"/>
    <dgm:cxn modelId="{58AB7EEC-847E-44DF-9D76-BA1D1DF5D9A0}" type="presParOf" srcId="{73F0E6AA-1B12-4917-A5B9-27714EB21A6F}" destId="{771756F4-E425-4246-8438-12F2B4FD2670}" srcOrd="1" destOrd="0" presId="urn:microsoft.com/office/officeart/2005/8/layout/hList9"/>
    <dgm:cxn modelId="{6AA58C1C-2178-4B0A-93F4-9D74A899B2D7}" type="presParOf" srcId="{771756F4-E425-4246-8438-12F2B4FD2670}" destId="{55853259-BBE5-4C45-95ED-7DCB7230171A}" srcOrd="0" destOrd="1" presId="urn:microsoft.com/office/officeart/2005/8/layout/hList9"/>
    <dgm:cxn modelId="{E0647D36-585E-4003-B946-44DE3D390CBC}" type="presParOf" srcId="{771756F4-E425-4246-8438-12F2B4FD2670}" destId="{8C960F9D-26EC-4627-9CF2-7B18C666CB35}" srcOrd="1" destOrd="1" presId="urn:microsoft.com/office/officeart/2005/8/layout/hList9"/>
    <dgm:cxn modelId="{35A56689-A232-4237-83B2-2214EE4F4171}" type="presParOf" srcId="{8C960F9D-26EC-4627-9CF2-7B18C666CB35}" destId="{F8D49E38-B053-4501-BD89-EB8E5A6A61CD}" srcOrd="0" destOrd="1" presId="urn:microsoft.com/office/officeart/2005/8/layout/hList9"/>
    <dgm:cxn modelId="{AA4FBD44-F3C7-4CBD-B70F-1116BB09701B}" type="presOf" srcId="{1A95FDA0-3844-435D-9E9C-86ADA9E455A3}" destId="{F8D49E38-B053-4501-BD89-EB8E5A6A61CD}" srcOrd="0" destOrd="0" presId="urn:microsoft.com/office/officeart/2005/8/layout/hList9"/>
    <dgm:cxn modelId="{22110D0B-84AF-4B79-8152-1E5F4D93476C}" type="presParOf" srcId="{8C960F9D-26EC-4627-9CF2-7B18C666CB35}" destId="{28FDBCD3-F61A-450D-892D-E8EA240C3445}" srcOrd="1" destOrd="1" presId="urn:microsoft.com/office/officeart/2005/8/layout/hList9"/>
    <dgm:cxn modelId="{CE661E75-38E0-4500-B5A2-855C42BA2808}" type="presOf" srcId="{1A95FDA0-3844-435D-9E9C-86ADA9E455A3}" destId="{28FDBCD3-F61A-450D-892D-E8EA240C3445}" srcOrd="1" destOrd="0" presId="urn:microsoft.com/office/officeart/2005/8/layout/hList9"/>
    <dgm:cxn modelId="{DC18B5BA-AC80-434D-B5A7-B46072969D57}" type="presParOf" srcId="{771756F4-E425-4246-8438-12F2B4FD2670}" destId="{36B998BC-CC63-4AE7-B372-7EA6115622C7}" srcOrd="2" destOrd="1" presId="urn:microsoft.com/office/officeart/2005/8/layout/hList9"/>
    <dgm:cxn modelId="{E5255A3E-49B9-42ED-BFAC-B09F38F414F9}" type="presParOf" srcId="{36B998BC-CC63-4AE7-B372-7EA6115622C7}" destId="{01119332-89A2-4784-81C1-FF89BAFEA3B2}" srcOrd="0" destOrd="2" presId="urn:microsoft.com/office/officeart/2005/8/layout/hList9"/>
    <dgm:cxn modelId="{B5F3FBFD-5F46-424E-B7AD-3B437E07480E}" type="presOf" srcId="{9EA2BCD1-0D78-4E94-A73B-32D726AF7A4B}" destId="{01119332-89A2-4784-81C1-FF89BAFEA3B2}" srcOrd="0" destOrd="0" presId="urn:microsoft.com/office/officeart/2005/8/layout/hList9"/>
    <dgm:cxn modelId="{876C4FF7-2231-4A47-8EBB-CE5564177C11}" type="presParOf" srcId="{36B998BC-CC63-4AE7-B372-7EA6115622C7}" destId="{EB91C378-F5E2-4623-A32D-0429BACB9378}" srcOrd="1" destOrd="2" presId="urn:microsoft.com/office/officeart/2005/8/layout/hList9"/>
    <dgm:cxn modelId="{8D9080E8-802B-4069-9114-DCA2CFF3AB7C}" type="presOf" srcId="{9EA2BCD1-0D78-4E94-A73B-32D726AF7A4B}" destId="{EB91C378-F5E2-4623-A32D-0429BACB9378}" srcOrd="1" destOrd="0" presId="urn:microsoft.com/office/officeart/2005/8/layout/hList9"/>
    <dgm:cxn modelId="{3CD618E9-58EA-405E-ACA2-C133218A4D3F}" type="presParOf" srcId="{73F0E6AA-1B12-4917-A5B9-27714EB21A6F}" destId="{E16CB8C9-D1FB-4FF3-8667-AEACA8E83E5C}" srcOrd="2" destOrd="0" presId="urn:microsoft.com/office/officeart/2005/8/layout/hList9"/>
    <dgm:cxn modelId="{9774091B-88F4-47FD-9FA7-BF7A4489275C}" type="presParOf" srcId="{73F0E6AA-1B12-4917-A5B9-27714EB21A6F}" destId="{92447B8B-B043-4F04-A3B7-D0DE831D4431}" srcOrd="3" destOrd="0" presId="urn:microsoft.com/office/officeart/2005/8/layout/hList9"/>
    <dgm:cxn modelId="{FC8C7875-7C6E-4690-B5FF-BACB74DF087D}" type="presOf" srcId="{D49F27BA-C7D4-47F5-A566-6558CB160CCE}" destId="{92447B8B-B043-4F04-A3B7-D0DE831D4431}" srcOrd="0" destOrd="0" presId="urn:microsoft.com/office/officeart/2005/8/layout/hList9"/>
    <dgm:cxn modelId="{179D0D1C-176E-49F6-B2B7-2F6E5D8D87E2}" type="presParOf" srcId="{73F0E6AA-1B12-4917-A5B9-27714EB21A6F}" destId="{86EC9F84-227C-4E06-9DF9-580577FF07E6}" srcOrd="4" destOrd="0" presId="urn:microsoft.com/office/officeart/2005/8/layout/hList9"/>
    <dgm:cxn modelId="{83A491DA-3ABA-4A0D-B311-696FE12CC92F}" type="presParOf" srcId="{73F0E6AA-1B12-4917-A5B9-27714EB21A6F}" destId="{18930822-DE8A-4ABA-986D-CE814670A45E}" srcOrd="5" destOrd="0" presId="urn:microsoft.com/office/officeart/2005/8/layout/hList9"/>
    <dgm:cxn modelId="{F8EAF6FB-3028-4C84-B7C7-77C3CF02BEDD}" type="presParOf" srcId="{73F0E6AA-1B12-4917-A5B9-27714EB21A6F}" destId="{0A15879E-9902-4979-B022-1C436A8138BA}" srcOrd="6" destOrd="0" presId="urn:microsoft.com/office/officeart/2005/8/layout/hList9"/>
    <dgm:cxn modelId="{23FB17E2-7D7E-4F9E-9EDA-CB7B99076CEE}" type="presParOf" srcId="{0A15879E-9902-4979-B022-1C436A8138BA}" destId="{B212BFCE-AFC4-4470-9DE6-F92A458943E5}" srcOrd="0" destOrd="6" presId="urn:microsoft.com/office/officeart/2005/8/layout/hList9"/>
    <dgm:cxn modelId="{94AAAF91-914D-46A4-A8FA-B6E6BBBB461D}" type="presParOf" srcId="{0A15879E-9902-4979-B022-1C436A8138BA}" destId="{9C59777D-1DF0-421E-9582-AB045FE3CF8B}" srcOrd="1" destOrd="6" presId="urn:microsoft.com/office/officeart/2005/8/layout/hList9"/>
    <dgm:cxn modelId="{7C0AD2CE-E09A-4427-AEF5-6C312110457D}" type="presParOf" srcId="{9C59777D-1DF0-421E-9582-AB045FE3CF8B}" destId="{B4EA86C9-9645-41DF-AB1C-E026D8E8F43F}" srcOrd="0" destOrd="1" presId="urn:microsoft.com/office/officeart/2005/8/layout/hList9"/>
    <dgm:cxn modelId="{AD71B93E-A3F2-43DD-A200-849CDE3BC80E}" type="presOf" srcId="{3551B63F-97E5-4C25-8E48-EA3324E4693A}" destId="{B4EA86C9-9645-41DF-AB1C-E026D8E8F43F}" srcOrd="0" destOrd="0" presId="urn:microsoft.com/office/officeart/2005/8/layout/hList9"/>
    <dgm:cxn modelId="{2AA7B190-3FD3-4106-8419-26D0994CF9E9}" type="presParOf" srcId="{9C59777D-1DF0-421E-9582-AB045FE3CF8B}" destId="{FFBACF87-1AED-4FB0-90AE-33D277960054}" srcOrd="1" destOrd="1" presId="urn:microsoft.com/office/officeart/2005/8/layout/hList9"/>
    <dgm:cxn modelId="{008DA89F-95DB-42B8-BAAB-CDC0367B8B27}" type="presOf" srcId="{3551B63F-97E5-4C25-8E48-EA3324E4693A}" destId="{FFBACF87-1AED-4FB0-90AE-33D277960054}" srcOrd="1" destOrd="0" presId="urn:microsoft.com/office/officeart/2005/8/layout/hList9"/>
    <dgm:cxn modelId="{00957975-C514-4B3B-84B9-92FDFFDD7D74}" type="presParOf" srcId="{0A15879E-9902-4979-B022-1C436A8138BA}" destId="{CBE40A5F-D0EC-4B4A-A524-5B4A3F2C8285}" srcOrd="2" destOrd="6" presId="urn:microsoft.com/office/officeart/2005/8/layout/hList9"/>
    <dgm:cxn modelId="{1FEFE56E-F0AF-44E2-BA86-7D8DAE7C2065}" type="presParOf" srcId="{CBE40A5F-D0EC-4B4A-A524-5B4A3F2C8285}" destId="{9C36922A-5FA7-4B49-8BAB-B4B99DE5740F}" srcOrd="0" destOrd="2" presId="urn:microsoft.com/office/officeart/2005/8/layout/hList9"/>
    <dgm:cxn modelId="{624D87F8-C4F4-406C-86A3-C1BCBB245F1C}" type="presOf" srcId="{D04FF620-4B41-4CAA-8929-514DCBD2266E}" destId="{9C36922A-5FA7-4B49-8BAB-B4B99DE5740F}" srcOrd="0" destOrd="0" presId="urn:microsoft.com/office/officeart/2005/8/layout/hList9"/>
    <dgm:cxn modelId="{4D762911-5634-4DB6-952D-C331FB0DB26D}" type="presParOf" srcId="{CBE40A5F-D0EC-4B4A-A524-5B4A3F2C8285}" destId="{FF591285-8ECD-4413-A53B-011294184BA2}" srcOrd="1" destOrd="2" presId="urn:microsoft.com/office/officeart/2005/8/layout/hList9"/>
    <dgm:cxn modelId="{021F24C6-5556-47DB-9EA8-F62812FB30ED}" type="presOf" srcId="{D04FF620-4B41-4CAA-8929-514DCBD2266E}" destId="{FF591285-8ECD-4413-A53B-011294184BA2}" srcOrd="1" destOrd="0" presId="urn:microsoft.com/office/officeart/2005/8/layout/hList9"/>
    <dgm:cxn modelId="{6D4F4C54-64B4-4535-9540-110D9C09D40A}" type="presParOf" srcId="{73F0E6AA-1B12-4917-A5B9-27714EB21A6F}" destId="{F8B169DC-C365-4F65-9BF5-245F62A807F7}" srcOrd="7" destOrd="0" presId="urn:microsoft.com/office/officeart/2005/8/layout/hList9"/>
    <dgm:cxn modelId="{A5FC32C6-B9C3-488E-980A-68EEDA68FE9D}" type="presParOf" srcId="{73F0E6AA-1B12-4917-A5B9-27714EB21A6F}" destId="{789C2E5F-53BE-4B9F-8B8F-155498EB6E4B}" srcOrd="8" destOrd="0" presId="urn:microsoft.com/office/officeart/2005/8/layout/hList9"/>
    <dgm:cxn modelId="{523759E1-CD96-4D8A-9DBC-8E5B2B4A6712}" type="presOf" srcId="{A8D79439-D5EC-4A2C-8886-3366D5388AE4}" destId="{789C2E5F-53BE-4B9F-8B8F-155498EB6E4B}" srcOrd="0" destOrd="0" presId="urn:microsoft.com/office/officeart/2005/8/layout/hList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90EF11-2F0C-4D2D-A0E1-C4688B3709D7}" type="doc">
      <dgm:prSet loTypeId="list" loCatId="list" qsTypeId="urn:microsoft.com/office/officeart/2005/8/quickstyle/simple1" qsCatId="simple" csTypeId="urn:microsoft.com/office/officeart/2005/8/colors/colorful2" csCatId="colorful"/>
      <dgm:spPr/>
      <dgm:t>
        <a:bodyPr/>
        <a:lstStyle/>
        <a:p>
          <a:endParaRPr lang="zh-CN" altLang="en-US"/>
        </a:p>
      </dgm:t>
    </dgm:pt>
    <dgm:pt modelId="{E182F9A2-4157-4E39-88C6-A3693737918E}">
      <dgm:prSet phldr="0" custT="1"/>
      <dgm:spPr/>
      <dgm:t>
        <a:bodyPr vert="horz" wrap="square"/>
        <a:p>
          <a:pPr rtl="0">
            <a:lnSpc>
              <a:spcPct val="100000"/>
            </a:lnSpc>
            <a:spcBef>
              <a:spcPct val="0"/>
            </a:spcBef>
            <a:spcAft>
              <a:spcPct val="35000"/>
            </a:spcAft>
          </a:pPr>
          <a:r>
            <a:rPr lang="zh-CN" sz="2400" b="1"/>
            <a:t>单一连续分配的特点</a:t>
          </a:r>
          <a:r>
            <a:rPr lang="zh-CN" sz="2400"/>
            <a:t/>
          </a:r>
          <a:endParaRPr lang="zh-CN" sz="2400"/>
        </a:p>
      </dgm:t>
    </dgm:pt>
    <dgm:pt modelId="{90A7B506-B130-4F49-9577-3BCCE59A7EF8}" cxnId="{AE60A55E-90A4-4A30-95AE-E4CE4D5D7D2D}" type="parTrans">
      <dgm:prSet/>
      <dgm:spPr/>
      <dgm:t>
        <a:bodyPr/>
        <a:lstStyle/>
        <a:p>
          <a:endParaRPr lang="zh-CN" altLang="en-US"/>
        </a:p>
      </dgm:t>
    </dgm:pt>
    <dgm:pt modelId="{B3D45823-5AD5-48A0-B8EE-8EA095AB2B8A}" cxnId="{AE60A55E-90A4-4A30-95AE-E4CE4D5D7D2D}" type="sibTrans">
      <dgm:prSet/>
      <dgm:spPr/>
      <dgm:t>
        <a:bodyPr/>
        <a:lstStyle/>
        <a:p>
          <a:endParaRPr lang="zh-CN" altLang="en-US"/>
        </a:p>
      </dgm:t>
    </dgm:pt>
    <dgm:pt modelId="{AC5A3403-BAE5-4779-850F-1D1A35E2EDE7}">
      <dgm:prSet phldr="0" custT="1"/>
      <dgm:spPr/>
      <dgm:t>
        <a:bodyPr vert="horz" wrap="square"/>
        <a:p>
          <a:pPr rtl="0">
            <a:lnSpc>
              <a:spcPct val="100000"/>
            </a:lnSpc>
            <a:spcBef>
              <a:spcPct val="0"/>
            </a:spcBef>
            <a:spcAft>
              <a:spcPct val="20000"/>
            </a:spcAft>
          </a:pPr>
          <a:r>
            <a:rPr lang="zh-CN" altLang="en-US" sz="2000" b="1">
              <a:latin typeface="华光魏体_CNKI" panose="02000500000000000000" charset="-122"/>
              <a:ea typeface="华光魏体_CNKI" panose="02000500000000000000" charset="-122"/>
              <a:cs typeface="华光魏体_CNKI" panose="02000500000000000000" charset="-122"/>
            </a:rPr>
            <a:t>把整个用户区分配给一个程序使用</a:t>
          </a:r>
          <a:r>
            <a:rPr lang="zh-CN" altLang="en-US" sz="2000">
              <a:latin typeface="华光魏体_CNKI" panose="02000500000000000000" charset="-122"/>
              <a:ea typeface="华光魏体_CNKI" panose="02000500000000000000" charset="-122"/>
              <a:cs typeface="华光魏体_CNKI" panose="02000500000000000000" charset="-122"/>
            </a:rPr>
            <a:t/>
          </a:r>
          <a:endParaRPr lang="zh-CN" altLang="en-US" sz="2000">
            <a:latin typeface="华光魏体_CNKI" panose="02000500000000000000" charset="-122"/>
            <a:ea typeface="华光魏体_CNKI" panose="02000500000000000000" charset="-122"/>
            <a:cs typeface="华光魏体_CNKI" panose="02000500000000000000" charset="-122"/>
          </a:endParaRPr>
        </a:p>
      </dgm:t>
    </dgm:pt>
    <dgm:pt modelId="{053C56C9-B68D-48A0-BECE-F77351BFA675}" cxnId="{1F0CEE77-A546-4979-96E7-FD003B9C579F}" type="parTrans">
      <dgm:prSet/>
      <dgm:spPr/>
      <dgm:t>
        <a:bodyPr/>
        <a:lstStyle/>
        <a:p>
          <a:endParaRPr lang="zh-CN" altLang="en-US"/>
        </a:p>
      </dgm:t>
    </dgm:pt>
    <dgm:pt modelId="{DBAE3B99-3593-4080-BAF3-34FA6924DBCC}" cxnId="{1F0CEE77-A546-4979-96E7-FD003B9C579F}" type="sibTrans">
      <dgm:prSet/>
      <dgm:spPr/>
      <dgm:t>
        <a:bodyPr/>
        <a:lstStyle/>
        <a:p>
          <a:endParaRPr lang="zh-CN" altLang="en-US"/>
        </a:p>
      </dgm:t>
    </dgm:pt>
    <dgm:pt modelId="{267C3420-7FEE-4190-9CB2-EF219A07D851}">
      <dgm:prSet phldr="0" custT="1"/>
      <dgm:spPr/>
      <dgm:t>
        <a:bodyPr vert="horz" wrap="square"/>
        <a:p>
          <a:pPr rtl="0">
            <a:lnSpc>
              <a:spcPct val="100000"/>
            </a:lnSpc>
            <a:spcBef>
              <a:spcPct val="0"/>
            </a:spcBef>
            <a:spcAft>
              <a:spcPct val="20000"/>
            </a:spcAft>
          </a:pPr>
          <a:r>
            <a:rPr lang="zh-CN" altLang="en-US" sz="2000" b="1" dirty="0">
              <a:latin typeface="华光魏体_CNKI" panose="02000500000000000000" charset="-122"/>
              <a:ea typeface="华光魏体_CNKI" panose="02000500000000000000" charset="-122"/>
              <a:cs typeface="华光魏体_CNKI" panose="02000500000000000000" charset="-122"/>
            </a:rPr>
            <a:t>实际上，用户区又被分为“使用区”和“空闲区”</a:t>
          </a:r>
          <a:r>
            <a:rPr lang="zh-CN" altLang="en-US" sz="2000" dirty="0">
              <a:latin typeface="华光魏体_CNKI" panose="02000500000000000000" charset="-122"/>
              <a:ea typeface="华光魏体_CNKI" panose="02000500000000000000" charset="-122"/>
              <a:cs typeface="华光魏体_CNKI" panose="02000500000000000000" charset="-122"/>
            </a:rPr>
            <a:t/>
          </a:r>
          <a:endParaRPr lang="zh-CN" altLang="en-US" sz="2000" dirty="0">
            <a:latin typeface="华光魏体_CNKI" panose="02000500000000000000" charset="-122"/>
            <a:ea typeface="华光魏体_CNKI" panose="02000500000000000000" charset="-122"/>
            <a:cs typeface="华光魏体_CNKI" panose="02000500000000000000" charset="-122"/>
          </a:endParaRPr>
        </a:p>
      </dgm:t>
    </dgm:pt>
    <dgm:pt modelId="{9AA98AA3-5398-4E11-8C02-CC2127CF45ED}" cxnId="{C59CB62C-B135-49D1-9A9C-2AA5D60AFBAA}" type="parTrans">
      <dgm:prSet/>
      <dgm:spPr/>
    </dgm:pt>
    <dgm:pt modelId="{ECBC4F8F-A7EC-4EA0-8E25-2FF33E0A2E21}" cxnId="{C59CB62C-B135-49D1-9A9C-2AA5D60AFBAA}" type="sibTrans">
      <dgm:prSet/>
      <dgm:spPr/>
    </dgm:pt>
    <dgm:pt modelId="{7455A719-8156-4D68-B939-056C52CA786C}">
      <dgm:prSet phldr="0" custT="1"/>
      <dgm:spPr/>
      <dgm:t>
        <a:bodyPr vert="horz" wrap="square"/>
        <a:p>
          <a:pPr rtl="0">
            <a:lnSpc>
              <a:spcPct val="100000"/>
            </a:lnSpc>
            <a:spcBef>
              <a:spcPct val="0"/>
            </a:spcBef>
            <a:spcAft>
              <a:spcPct val="20000"/>
            </a:spcAft>
          </a:pPr>
          <a:r>
            <a:rPr lang="zh-CN" sz="2000" b="1">
              <a:latin typeface="华光魏体_CNKI" panose="02000500000000000000" charset="-122"/>
              <a:ea typeface="华光魏体_CNKI" panose="02000500000000000000" charset="-122"/>
              <a:cs typeface="华光魏体_CNKI" panose="02000500000000000000" charset="-122"/>
            </a:rPr>
            <a:t>由于任何时刻用户区中只有一个程序运行，因此只适用于单道</a:t>
          </a:r>
          <a:r>
            <a:rPr lang="en-US" sz="2000" b="1">
              <a:latin typeface="华光魏体_CNKI" panose="02000500000000000000" charset="-122"/>
              <a:ea typeface="华光魏体_CNKI" panose="02000500000000000000" charset="-122"/>
              <a:cs typeface="华光魏体_CNKI" panose="02000500000000000000" charset="-122"/>
            </a:rPr>
            <a:t>OS</a:t>
          </a:r>
          <a:r>
            <a:rPr lang="zh-CN" sz="2000">
              <a:latin typeface="华光魏体_CNKI" panose="02000500000000000000" charset="-122"/>
              <a:ea typeface="华光魏体_CNKI" panose="02000500000000000000" charset="-122"/>
              <a:cs typeface="华光魏体_CNKI" panose="02000500000000000000" charset="-122"/>
            </a:rPr>
            <a:t/>
          </a:r>
          <a:endParaRPr lang="zh-CN" sz="2000">
            <a:latin typeface="华光魏体_CNKI" panose="02000500000000000000" charset="-122"/>
            <a:ea typeface="华光魏体_CNKI" panose="02000500000000000000" charset="-122"/>
            <a:cs typeface="华光魏体_CNKI" panose="02000500000000000000" charset="-122"/>
          </a:endParaRPr>
        </a:p>
      </dgm:t>
    </dgm:pt>
    <dgm:pt modelId="{C4D76877-F1B6-4B85-9541-31B3E23154B3}" cxnId="{BD9F0E57-DF52-4DBB-90CF-A8217EDC5FE9}" type="parTrans">
      <dgm:prSet/>
      <dgm:spPr/>
    </dgm:pt>
    <dgm:pt modelId="{8B9EB3F0-1951-4E37-99FC-DA4C09AC0682}" cxnId="{BD9F0E57-DF52-4DBB-90CF-A8217EDC5FE9}" type="sibTrans">
      <dgm:prSet/>
      <dgm:spPr/>
    </dgm:pt>
    <dgm:pt modelId="{9A000E36-D796-40E7-9ACB-AD0A9011417A}">
      <dgm:prSet phldr="0" custT="1"/>
      <dgm:spPr/>
      <dgm:t>
        <a:bodyPr vert="horz" wrap="square"/>
        <a:p>
          <a:pPr rtl="0">
            <a:lnSpc>
              <a:spcPct val="100000"/>
            </a:lnSpc>
            <a:spcBef>
              <a:spcPct val="0"/>
            </a:spcBef>
            <a:spcAft>
              <a:spcPct val="35000"/>
            </a:spcAft>
          </a:pPr>
          <a:r>
            <a:rPr lang="zh-CN" sz="2400" b="1"/>
            <a:t>单一连续分配的缺点</a:t>
          </a:r>
          <a:r>
            <a:rPr lang="zh-CN" sz="2400"/>
            <a:t/>
          </a:r>
          <a:endParaRPr lang="zh-CN" sz="2400"/>
        </a:p>
      </dgm:t>
    </dgm:pt>
    <dgm:pt modelId="{CDBBE348-F603-436C-AA8C-39D1BACA4375}" cxnId="{174C8711-BD1A-402C-83D4-36F5A5F1EBEF}" type="parTrans">
      <dgm:prSet/>
      <dgm:spPr/>
      <dgm:t>
        <a:bodyPr/>
        <a:lstStyle/>
        <a:p>
          <a:endParaRPr lang="zh-CN" altLang="en-US"/>
        </a:p>
      </dgm:t>
    </dgm:pt>
    <dgm:pt modelId="{B4BCBB2E-6FC0-43DD-A1A0-849A2DD0B0C1}" cxnId="{174C8711-BD1A-402C-83D4-36F5A5F1EBEF}" type="sibTrans">
      <dgm:prSet/>
      <dgm:spPr/>
      <dgm:t>
        <a:bodyPr/>
        <a:lstStyle/>
        <a:p>
          <a:endParaRPr lang="zh-CN" altLang="en-US"/>
        </a:p>
      </dgm:t>
    </dgm:pt>
    <dgm:pt modelId="{D289A3BA-A515-43F6-AD7F-A53B4E989EBA}">
      <dgm:prSet phldr="0" custT="1"/>
      <dgm:spPr/>
      <dgm:t>
        <a:bodyPr vert="horz" wrap="square"/>
        <a:p>
          <a:pPr rtl="0">
            <a:lnSpc>
              <a:spcPct val="100000"/>
            </a:lnSpc>
            <a:spcBef>
              <a:spcPct val="0"/>
            </a:spcBef>
            <a:spcAft>
              <a:spcPct val="20000"/>
            </a:spcAft>
          </a:pPr>
          <a:r>
            <a:rPr lang="zh-CN" altLang="en-US" sz="2000" b="1">
              <a:latin typeface="华光魏体_CNKI" panose="02000500000000000000" charset="-122"/>
              <a:ea typeface="华光魏体_CNKI" panose="02000500000000000000" charset="-122"/>
            </a:rPr>
            <a:t>由于每次只能有一个程序进入内存，故整个系统的工作效率不高，资源利用率低</a:t>
          </a:r>
          <a:r>
            <a:rPr lang="zh-CN" altLang="en-US" sz="2000">
              <a:latin typeface="华光魏体_CNKI" panose="02000500000000000000" charset="-122"/>
              <a:ea typeface="华光魏体_CNKI" panose="02000500000000000000" charset="-122"/>
            </a:rPr>
            <a:t/>
          </a:r>
          <a:endParaRPr lang="zh-CN" altLang="en-US" sz="2000">
            <a:latin typeface="华光魏体_CNKI" panose="02000500000000000000" charset="-122"/>
            <a:ea typeface="华光魏体_CNKI" panose="02000500000000000000" charset="-122"/>
          </a:endParaRPr>
        </a:p>
      </dgm:t>
    </dgm:pt>
    <dgm:pt modelId="{8566E5E9-2F25-43F3-B3AC-E9BE0311BFFF}" cxnId="{F170F7BC-8B11-4F58-9810-B6D5911DB652}" type="parTrans">
      <dgm:prSet/>
      <dgm:spPr/>
      <dgm:t>
        <a:bodyPr/>
        <a:lstStyle/>
        <a:p>
          <a:endParaRPr lang="zh-CN" altLang="en-US"/>
        </a:p>
      </dgm:t>
    </dgm:pt>
    <dgm:pt modelId="{230DB027-5BC0-417A-97D3-DCD3BA8A152C}" cxnId="{F170F7BC-8B11-4F58-9810-B6D5911DB652}" type="sibTrans">
      <dgm:prSet/>
      <dgm:spPr/>
      <dgm:t>
        <a:bodyPr/>
        <a:lstStyle/>
        <a:p>
          <a:endParaRPr lang="zh-CN" altLang="en-US"/>
        </a:p>
      </dgm:t>
    </dgm:pt>
    <dgm:pt modelId="{8008E781-0832-4A64-9FDF-71820A1A6C19}">
      <dgm:prSet phldr="0" custT="1"/>
      <dgm:spPr/>
      <dgm:t>
        <a:bodyPr vert="horz" wrap="square"/>
        <a:p>
          <a:pPr rtl="0">
            <a:lnSpc>
              <a:spcPct val="100000"/>
            </a:lnSpc>
            <a:spcBef>
              <a:spcPct val="0"/>
            </a:spcBef>
            <a:spcAft>
              <a:spcPct val="20000"/>
            </a:spcAft>
          </a:pPr>
          <a:r>
            <a:rPr lang="zh-CN" altLang="en-US" sz="2000" b="1">
              <a:latin typeface="华光魏体_CNKI" panose="02000500000000000000" charset="-122"/>
              <a:ea typeface="华光魏体_CNKI" panose="02000500000000000000" charset="-122"/>
            </a:rPr>
            <a:t>若程序比用户区大，那么它就无法运行。即大任务无法在小内存上运行</a:t>
          </a:r>
          <a:r>
            <a:rPr lang="zh-CN" altLang="en-US" sz="2000">
              <a:latin typeface="华光魏体_CNKI" panose="02000500000000000000" charset="-122"/>
              <a:ea typeface="华光魏体_CNKI" panose="02000500000000000000" charset="-122"/>
            </a:rPr>
            <a:t/>
          </a:r>
          <a:endParaRPr lang="zh-CN" altLang="en-US" sz="2000">
            <a:latin typeface="华光魏体_CNKI" panose="02000500000000000000" charset="-122"/>
            <a:ea typeface="华光魏体_CNKI" panose="02000500000000000000" charset="-122"/>
          </a:endParaRPr>
        </a:p>
      </dgm:t>
    </dgm:pt>
    <dgm:pt modelId="{EA90FEB4-4662-49B3-9DBD-350DDFEC5AA1}" cxnId="{247F4C8E-1796-473B-B372-9F19F511FCD2}" type="parTrans">
      <dgm:prSet/>
      <dgm:spPr/>
    </dgm:pt>
    <dgm:pt modelId="{EDE4124D-FFE8-41C4-8BD3-E1B3463EA0BF}" cxnId="{247F4C8E-1796-473B-B372-9F19F511FCD2}" type="sibTrans">
      <dgm:prSet/>
      <dgm:spPr/>
    </dgm:pt>
    <dgm:pt modelId="{A72B2694-66F0-45B7-85A7-593AD9DF8E3A}" type="pres">
      <dgm:prSet presAssocID="{BF90EF11-2F0C-4D2D-A0E1-C4688B3709D7}" presName="linear" presStyleCnt="0">
        <dgm:presLayoutVars>
          <dgm:animLvl val="lvl"/>
          <dgm:resizeHandles val="exact"/>
        </dgm:presLayoutVars>
      </dgm:prSet>
      <dgm:spPr/>
    </dgm:pt>
    <dgm:pt modelId="{905DC607-34F2-40A4-A182-D71686F80F74}" type="pres">
      <dgm:prSet presAssocID="{E182F9A2-4157-4E39-88C6-A3693737918E}" presName="parentText" presStyleLbl="node1" presStyleIdx="0" presStyleCnt="2">
        <dgm:presLayoutVars>
          <dgm:chMax val="0"/>
          <dgm:bulletEnabled val="1"/>
        </dgm:presLayoutVars>
      </dgm:prSet>
      <dgm:spPr/>
    </dgm:pt>
    <dgm:pt modelId="{9EABFA46-C170-43FC-9B01-406A9D5081FE}" type="pres">
      <dgm:prSet presAssocID="{E182F9A2-4157-4E39-88C6-A3693737918E}" presName="childText" presStyleLbl="revTx" presStyleIdx="0" presStyleCnt="2">
        <dgm:presLayoutVars>
          <dgm:bulletEnabled val="1"/>
        </dgm:presLayoutVars>
      </dgm:prSet>
      <dgm:spPr/>
    </dgm:pt>
    <dgm:pt modelId="{D56A4786-4E2A-470D-A531-75DAF46332E2}" type="pres">
      <dgm:prSet presAssocID="{9A000E36-D796-40E7-9ACB-AD0A9011417A}" presName="parentText" presStyleLbl="node1" presStyleIdx="1" presStyleCnt="2">
        <dgm:presLayoutVars>
          <dgm:chMax val="0"/>
          <dgm:bulletEnabled val="1"/>
        </dgm:presLayoutVars>
      </dgm:prSet>
      <dgm:spPr/>
    </dgm:pt>
    <dgm:pt modelId="{0C57FF17-5819-4E49-9901-5AF11F83167B}" type="pres">
      <dgm:prSet presAssocID="{9A000E36-D796-40E7-9ACB-AD0A9011417A}" presName="childText" presStyleLbl="revTx" presStyleIdx="1" presStyleCnt="2">
        <dgm:presLayoutVars>
          <dgm:bulletEnabled val="1"/>
        </dgm:presLayoutVars>
      </dgm:prSet>
      <dgm:spPr/>
    </dgm:pt>
  </dgm:ptLst>
  <dgm:cxnLst>
    <dgm:cxn modelId="{AE60A55E-90A4-4A30-95AE-E4CE4D5D7D2D}" srcId="{BF90EF11-2F0C-4D2D-A0E1-C4688B3709D7}" destId="{E182F9A2-4157-4E39-88C6-A3693737918E}" srcOrd="0" destOrd="0" parTransId="{90A7B506-B130-4F49-9577-3BCCE59A7EF8}" sibTransId="{B3D45823-5AD5-48A0-B8EE-8EA095AB2B8A}"/>
    <dgm:cxn modelId="{1F0CEE77-A546-4979-96E7-FD003B9C579F}" srcId="{E182F9A2-4157-4E39-88C6-A3693737918E}" destId="{AC5A3403-BAE5-4779-850F-1D1A35E2EDE7}" srcOrd="0" destOrd="0" parTransId="{053C56C9-B68D-48A0-BECE-F77351BFA675}" sibTransId="{DBAE3B99-3593-4080-BAF3-34FA6924DBCC}"/>
    <dgm:cxn modelId="{C59CB62C-B135-49D1-9A9C-2AA5D60AFBAA}" srcId="{E182F9A2-4157-4E39-88C6-A3693737918E}" destId="{267C3420-7FEE-4190-9CB2-EF219A07D851}" srcOrd="1" destOrd="0" parTransId="{9AA98AA3-5398-4E11-8C02-CC2127CF45ED}" sibTransId="{ECBC4F8F-A7EC-4EA0-8E25-2FF33E0A2E21}"/>
    <dgm:cxn modelId="{BD9F0E57-DF52-4DBB-90CF-A8217EDC5FE9}" srcId="{E182F9A2-4157-4E39-88C6-A3693737918E}" destId="{7455A719-8156-4D68-B939-056C52CA786C}" srcOrd="2" destOrd="0" parTransId="{C4D76877-F1B6-4B85-9541-31B3E23154B3}" sibTransId="{8B9EB3F0-1951-4E37-99FC-DA4C09AC0682}"/>
    <dgm:cxn modelId="{174C8711-BD1A-402C-83D4-36F5A5F1EBEF}" srcId="{BF90EF11-2F0C-4D2D-A0E1-C4688B3709D7}" destId="{9A000E36-D796-40E7-9ACB-AD0A9011417A}" srcOrd="1" destOrd="0" parTransId="{CDBBE348-F603-436C-AA8C-39D1BACA4375}" sibTransId="{B4BCBB2E-6FC0-43DD-A1A0-849A2DD0B0C1}"/>
    <dgm:cxn modelId="{F170F7BC-8B11-4F58-9810-B6D5911DB652}" srcId="{9A000E36-D796-40E7-9ACB-AD0A9011417A}" destId="{D289A3BA-A515-43F6-AD7F-A53B4E989EBA}" srcOrd="0" destOrd="1" parTransId="{8566E5E9-2F25-43F3-B3AC-E9BE0311BFFF}" sibTransId="{230DB027-5BC0-417A-97D3-DCD3BA8A152C}"/>
    <dgm:cxn modelId="{247F4C8E-1796-473B-B372-9F19F511FCD2}" srcId="{9A000E36-D796-40E7-9ACB-AD0A9011417A}" destId="{8008E781-0832-4A64-9FDF-71820A1A6C19}" srcOrd="1" destOrd="1" parTransId="{EA90FEB4-4662-49B3-9DBD-350DDFEC5AA1}" sibTransId="{EDE4124D-FFE8-41C4-8BD3-E1B3463EA0BF}"/>
    <dgm:cxn modelId="{87E59351-31C0-4F94-BC79-6FE54C322288}" type="presOf" srcId="{BF90EF11-2F0C-4D2D-A0E1-C4688B3709D7}" destId="{A72B2694-66F0-45B7-85A7-593AD9DF8E3A}" srcOrd="0" destOrd="0" presId="urn:microsoft.com/office/officeart/2005/8/layout/vList2"/>
    <dgm:cxn modelId="{9F0D6ABA-8C99-43F5-B64F-26AE330D584E}" type="presParOf" srcId="{A72B2694-66F0-45B7-85A7-593AD9DF8E3A}" destId="{905DC607-34F2-40A4-A182-D71686F80F74}" srcOrd="0" destOrd="0" presId="urn:microsoft.com/office/officeart/2005/8/layout/vList2"/>
    <dgm:cxn modelId="{3F018EB2-893B-4248-AA17-B257AE2E5B92}" type="presOf" srcId="{E182F9A2-4157-4E39-88C6-A3693737918E}" destId="{905DC607-34F2-40A4-A182-D71686F80F74}" srcOrd="0" destOrd="0" presId="urn:microsoft.com/office/officeart/2005/8/layout/vList2"/>
    <dgm:cxn modelId="{FBDCBCE7-516E-434E-935B-EFAC42DA709A}" type="presParOf" srcId="{A72B2694-66F0-45B7-85A7-593AD9DF8E3A}" destId="{9EABFA46-C170-43FC-9B01-406A9D5081FE}" srcOrd="1" destOrd="0" presId="urn:microsoft.com/office/officeart/2005/8/layout/vList2"/>
    <dgm:cxn modelId="{50BC37A3-801B-4A97-8799-B738768EA33C}" type="presOf" srcId="{AC5A3403-BAE5-4779-850F-1D1A35E2EDE7}" destId="{9EABFA46-C170-43FC-9B01-406A9D5081FE}" srcOrd="0" destOrd="0" presId="urn:microsoft.com/office/officeart/2005/8/layout/vList2"/>
    <dgm:cxn modelId="{164E961F-535A-44E8-BB88-9ED211B96E13}" type="presOf" srcId="{267C3420-7FEE-4190-9CB2-EF219A07D851}" destId="{9EABFA46-C170-43FC-9B01-406A9D5081FE}" srcOrd="0" destOrd="1" presId="urn:microsoft.com/office/officeart/2005/8/layout/vList2"/>
    <dgm:cxn modelId="{78C0E6D3-E37A-447B-A448-DE83585465B2}" type="presOf" srcId="{7455A719-8156-4D68-B939-056C52CA786C}" destId="{9EABFA46-C170-43FC-9B01-406A9D5081FE}" srcOrd="0" destOrd="2" presId="urn:microsoft.com/office/officeart/2005/8/layout/vList2"/>
    <dgm:cxn modelId="{4CFF4295-0030-45BB-A79E-91BBD2A23569}" type="presParOf" srcId="{A72B2694-66F0-45B7-85A7-593AD9DF8E3A}" destId="{D56A4786-4E2A-470D-A531-75DAF46332E2}" srcOrd="2" destOrd="0" presId="urn:microsoft.com/office/officeart/2005/8/layout/vList2"/>
    <dgm:cxn modelId="{88EE3F81-6344-4FA6-9061-3FC2B0C1DA4F}" type="presOf" srcId="{9A000E36-D796-40E7-9ACB-AD0A9011417A}" destId="{D56A4786-4E2A-470D-A531-75DAF46332E2}" srcOrd="0" destOrd="0" presId="urn:microsoft.com/office/officeart/2005/8/layout/vList2"/>
    <dgm:cxn modelId="{71AA53E9-5C27-48D3-9070-86BD1026F438}" type="presParOf" srcId="{A72B2694-66F0-45B7-85A7-593AD9DF8E3A}" destId="{0C57FF17-5819-4E49-9901-5AF11F83167B}" srcOrd="3" destOrd="0" presId="urn:microsoft.com/office/officeart/2005/8/layout/vList2"/>
    <dgm:cxn modelId="{43FA9645-25D8-4E68-B763-DAFAB2C6D430}" type="presOf" srcId="{D289A3BA-A515-43F6-AD7F-A53B4E989EBA}" destId="{0C57FF17-5819-4E49-9901-5AF11F83167B}" srcOrd="0" destOrd="0" presId="urn:microsoft.com/office/officeart/2005/8/layout/vList2"/>
    <dgm:cxn modelId="{4D52D7C1-AECF-4E8E-9BB3-C874D16517AD}" type="presOf" srcId="{8008E781-0832-4A64-9FDF-71820A1A6C19}" destId="{0C57FF17-5819-4E49-9901-5AF11F83167B}" srcOrd="0" destOrd="1"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CC8E38-62BC-456C-8A08-B329E1C259EF}" type="doc">
      <dgm:prSet loTypeId="list" loCatId="list" qsTypeId="urn:microsoft.com/office/officeart/2005/8/quickstyle/simple4" qsCatId="simple" csTypeId="urn:microsoft.com/office/officeart/2005/8/colors/colorful1" csCatId="colorful"/>
      <dgm:spPr/>
      <dgm:t>
        <a:bodyPr/>
        <a:lstStyle/>
        <a:p>
          <a:endParaRPr lang="zh-CN" altLang="en-US"/>
        </a:p>
      </dgm:t>
    </dgm:pt>
    <dgm:pt modelId="{3E257950-F825-4B67-90EF-F3F78A3E1C01}">
      <dgm:prSet phldr="0" custT="1"/>
      <dgm:spPr/>
      <dgm:t>
        <a:bodyPr vert="horz" wrap="square"/>
        <a:p>
          <a:pPr rtl="0">
            <a:lnSpc>
              <a:spcPct val="100000"/>
            </a:lnSpc>
            <a:spcBef>
              <a:spcPct val="0"/>
            </a:spcBef>
            <a:spcAft>
              <a:spcPct val="35000"/>
            </a:spcAft>
          </a:pPr>
          <a:r>
            <a:rPr kumimoji="1" lang="zh-CN" altLang="en-US" sz="2000" b="1"/>
            <a:t>把用户区划分成若干个</a:t>
          </a:r>
          <a:r>
            <a:rPr lang="zh-CN" altLang="en-US" sz="2000" b="1"/>
            <a:t>大小固定的分区</a:t>
          </a:r>
          <a:r>
            <a:rPr lang="zh-CN" altLang="en-US" sz="2000" dirty="0"/>
            <a:t/>
          </a:r>
          <a:endParaRPr lang="zh-CN" altLang="en-US" sz="2000" dirty="0"/>
        </a:p>
      </dgm:t>
    </dgm:pt>
    <dgm:pt modelId="{C2BAD998-95C7-4EA7-9013-6F5AB7568F4B}" cxnId="{78675070-6FB5-474D-BC95-465EE83BE88B}" type="parTrans">
      <dgm:prSet/>
      <dgm:spPr/>
      <dgm:t>
        <a:bodyPr/>
        <a:lstStyle/>
        <a:p>
          <a:endParaRPr lang="zh-CN" altLang="en-US" sz="2400"/>
        </a:p>
      </dgm:t>
    </dgm:pt>
    <dgm:pt modelId="{FA3B100E-730C-469C-95E9-B52EF871455C}" cxnId="{78675070-6FB5-474D-BC95-465EE83BE88B}" type="sibTrans">
      <dgm:prSet/>
      <dgm:spPr/>
      <dgm:t>
        <a:bodyPr/>
        <a:lstStyle/>
        <a:p>
          <a:endParaRPr lang="zh-CN" altLang="en-US" sz="2400"/>
        </a:p>
      </dgm:t>
    </dgm:pt>
    <dgm:pt modelId="{43B5E32D-A6B0-43BC-B8AA-96CE5C9265D9}">
      <dgm:prSet phldr="0" custT="1"/>
      <dgm:spPr/>
      <dgm:t>
        <a:bodyPr vert="horz" wrap="square"/>
        <a:p>
          <a:pPr rtl="0">
            <a:lnSpc>
              <a:spcPct val="100000"/>
            </a:lnSpc>
            <a:spcBef>
              <a:spcPct val="0"/>
            </a:spcBef>
            <a:spcAft>
              <a:spcPct val="35000"/>
            </a:spcAft>
          </a:pPr>
          <a:r>
            <a:rPr lang="zh-CN" altLang="en-US" sz="2000" b="1"/>
            <a:t>每个分区只放一个进程</a:t>
          </a:r>
          <a:r>
            <a:rPr lang="zh-CN" altLang="en-US" sz="2000"/>
            <a:t/>
          </a:r>
          <a:endParaRPr lang="zh-CN" altLang="en-US" sz="2000"/>
        </a:p>
      </dgm:t>
    </dgm:pt>
    <dgm:pt modelId="{4F91C0C0-034B-4C4B-B768-4DE3F62CD278}" cxnId="{17DC6405-B83C-4EB1-AE75-F8686A9B43F3}" type="parTrans">
      <dgm:prSet/>
      <dgm:spPr/>
      <dgm:t>
        <a:bodyPr/>
        <a:lstStyle/>
        <a:p>
          <a:endParaRPr lang="zh-CN" altLang="en-US" sz="2400"/>
        </a:p>
      </dgm:t>
    </dgm:pt>
    <dgm:pt modelId="{F213B8C7-AC58-4381-97CC-ED09FC31890A}" cxnId="{17DC6405-B83C-4EB1-AE75-F8686A9B43F3}" type="sibTrans">
      <dgm:prSet/>
      <dgm:spPr/>
      <dgm:t>
        <a:bodyPr/>
        <a:lstStyle/>
        <a:p>
          <a:endParaRPr lang="zh-CN" altLang="en-US" sz="2400"/>
        </a:p>
      </dgm:t>
    </dgm:pt>
    <dgm:pt modelId="{5AE11326-21F2-4C6B-8AB1-94EE8A6233A9}">
      <dgm:prSet phldr="0" custT="1"/>
      <dgm:spPr/>
      <dgm:t>
        <a:bodyPr vert="horz" wrap="square"/>
        <a:p>
          <a:pPr rtl="0">
            <a:lnSpc>
              <a:spcPct val="100000"/>
            </a:lnSpc>
            <a:spcBef>
              <a:spcPct val="0"/>
            </a:spcBef>
            <a:spcAft>
              <a:spcPct val="35000"/>
            </a:spcAft>
          </a:pPr>
          <a:r>
            <a:rPr lang="zh-CN" altLang="en-US" sz="2000" b="1"/>
            <a:t>因此，有几个分区就允许几个进程并发</a:t>
          </a:r>
          <a:r>
            <a:rPr lang="zh-CN" altLang="en-US" sz="2000"/>
            <a:t/>
          </a:r>
          <a:endParaRPr lang="zh-CN" altLang="en-US" sz="2000"/>
        </a:p>
      </dgm:t>
    </dgm:pt>
    <dgm:pt modelId="{990585FA-DE10-4A97-8755-EA12DAE9F768}" cxnId="{B20236FA-9B01-45D9-8F7D-BE4083EA1749}" type="parTrans">
      <dgm:prSet/>
      <dgm:spPr/>
      <dgm:t>
        <a:bodyPr/>
        <a:lstStyle/>
        <a:p>
          <a:endParaRPr lang="zh-CN" altLang="en-US" sz="2400"/>
        </a:p>
      </dgm:t>
    </dgm:pt>
    <dgm:pt modelId="{29E3F45B-18BE-4614-A1DB-C53729EF31B4}" cxnId="{B20236FA-9B01-45D9-8F7D-BE4083EA1749}" type="sibTrans">
      <dgm:prSet/>
      <dgm:spPr/>
      <dgm:t>
        <a:bodyPr/>
        <a:lstStyle/>
        <a:p>
          <a:endParaRPr lang="zh-CN" altLang="en-US" sz="2400"/>
        </a:p>
      </dgm:t>
    </dgm:pt>
    <dgm:pt modelId="{93A5147B-7626-4ACA-B0D3-08BCAF0532EF}">
      <dgm:prSet phldr="0" custT="1"/>
      <dgm:spPr/>
      <dgm:t>
        <a:bodyPr vert="horz" wrap="square"/>
        <a:p>
          <a:pPr rtl="0">
            <a:lnSpc>
              <a:spcPct val="100000"/>
            </a:lnSpc>
            <a:spcBef>
              <a:spcPct val="0"/>
            </a:spcBef>
            <a:spcAft>
              <a:spcPct val="35000"/>
            </a:spcAft>
          </a:pPr>
          <a:r>
            <a:rPr lang="zh-CN" altLang="en-US" sz="2000" b="1" dirty="0"/>
            <a:t>当一个分区空闲时，可选择一个新的进程进入那里运行</a:t>
          </a:r>
          <a:r>
            <a:rPr lang="zh-CN" altLang="en-US" sz="2000" dirty="0"/>
            <a:t/>
          </a:r>
          <a:endParaRPr lang="zh-CN" altLang="en-US" sz="2000" dirty="0"/>
        </a:p>
      </dgm:t>
    </dgm:pt>
    <dgm:pt modelId="{CA33C912-714D-4B69-AF66-B83F74F627B4}" cxnId="{A61A5DAA-65FA-4863-B863-A6F4C7B66E29}" type="parTrans">
      <dgm:prSet/>
      <dgm:spPr/>
      <dgm:t>
        <a:bodyPr/>
        <a:lstStyle/>
        <a:p>
          <a:endParaRPr lang="zh-CN" altLang="en-US" sz="2400"/>
        </a:p>
      </dgm:t>
    </dgm:pt>
    <dgm:pt modelId="{C8808258-DC8A-4FB0-B8ED-32F2499F916D}" cxnId="{A61A5DAA-65FA-4863-B863-A6F4C7B66E29}" type="sibTrans">
      <dgm:prSet/>
      <dgm:spPr/>
      <dgm:t>
        <a:bodyPr/>
        <a:lstStyle/>
        <a:p>
          <a:endParaRPr lang="zh-CN" altLang="en-US" sz="2400"/>
        </a:p>
      </dgm:t>
    </dgm:pt>
    <dgm:pt modelId="{8A98D6F1-D82C-495E-A21A-B82F7C1F2B30}">
      <dgm:prSet phldr="0" custT="1"/>
      <dgm:spPr/>
      <dgm:t>
        <a:bodyPr vert="horz" wrap="square"/>
        <a:p>
          <a:pPr rtl="0">
            <a:lnSpc>
              <a:spcPct val="100000"/>
            </a:lnSpc>
            <a:spcBef>
              <a:spcPct val="0"/>
            </a:spcBef>
            <a:spcAft>
              <a:spcPct val="35000"/>
            </a:spcAft>
          </a:pPr>
          <a:r>
            <a:rPr kumimoji="1" lang="zh-CN" altLang="en-US" sz="2000" b="1"/>
            <a:t>由于这些区域是在系统启动时划定的，在进程运行过程中，所获得的区域是不能改变的</a:t>
          </a:r>
          <a:r>
            <a:rPr lang="zh-CN" altLang="en-US" sz="2000" dirty="0"/>
            <a:t/>
          </a:r>
          <a:endParaRPr lang="zh-CN" altLang="en-US" sz="2000" dirty="0"/>
        </a:p>
      </dgm:t>
    </dgm:pt>
    <dgm:pt modelId="{0D26E053-1A5F-4662-9846-21690C84AA3D}" cxnId="{BA74979E-A8D9-4A60-99FC-6B1916C05690}" type="parTrans">
      <dgm:prSet/>
      <dgm:spPr/>
      <dgm:t>
        <a:bodyPr/>
        <a:lstStyle/>
        <a:p>
          <a:endParaRPr lang="zh-CN" altLang="en-US" sz="2400"/>
        </a:p>
      </dgm:t>
    </dgm:pt>
    <dgm:pt modelId="{565F2D37-4BC8-4158-8ED8-D969D5F81C0E}" cxnId="{BA74979E-A8D9-4A60-99FC-6B1916C05690}" type="sibTrans">
      <dgm:prSet/>
      <dgm:spPr/>
      <dgm:t>
        <a:bodyPr/>
        <a:lstStyle/>
        <a:p>
          <a:endParaRPr lang="zh-CN" altLang="en-US" sz="2400"/>
        </a:p>
      </dgm:t>
    </dgm:pt>
    <dgm:pt modelId="{9F393CBA-6509-45F6-9915-B4EF6835ACD7}" type="pres">
      <dgm:prSet presAssocID="{BECC8E38-62BC-456C-8A08-B329E1C259EF}" presName="linear" presStyleCnt="0">
        <dgm:presLayoutVars>
          <dgm:animLvl val="lvl"/>
          <dgm:resizeHandles val="exact"/>
        </dgm:presLayoutVars>
      </dgm:prSet>
      <dgm:spPr/>
    </dgm:pt>
    <dgm:pt modelId="{1F9A5EA8-02CF-4DF8-AB07-95D92A039CD6}" type="pres">
      <dgm:prSet presAssocID="{3E257950-F825-4B67-90EF-F3F78A3E1C01}" presName="parentText" presStyleLbl="node1" presStyleIdx="0" presStyleCnt="5">
        <dgm:presLayoutVars>
          <dgm:chMax val="0"/>
          <dgm:bulletEnabled val="1"/>
        </dgm:presLayoutVars>
      </dgm:prSet>
      <dgm:spPr/>
    </dgm:pt>
    <dgm:pt modelId="{8A8D33AD-A0A2-4814-9CDA-B9C3CBE54D79}" type="pres">
      <dgm:prSet presAssocID="{FA3B100E-730C-469C-95E9-B52EF871455C}" presName="spacer" presStyleCnt="0"/>
      <dgm:spPr/>
    </dgm:pt>
    <dgm:pt modelId="{A2FD879A-EFBF-42D7-BD50-EDAF32C8680C}" type="pres">
      <dgm:prSet presAssocID="{43B5E32D-A6B0-43BC-B8AA-96CE5C9265D9}" presName="parentText" presStyleLbl="node1" presStyleIdx="1" presStyleCnt="5">
        <dgm:presLayoutVars>
          <dgm:chMax val="0"/>
          <dgm:bulletEnabled val="1"/>
        </dgm:presLayoutVars>
      </dgm:prSet>
      <dgm:spPr/>
    </dgm:pt>
    <dgm:pt modelId="{FEA0F4FB-9FD7-4EEE-A7E5-637C39BE87AA}" type="pres">
      <dgm:prSet presAssocID="{F213B8C7-AC58-4381-97CC-ED09FC31890A}" presName="spacer" presStyleCnt="0"/>
      <dgm:spPr/>
    </dgm:pt>
    <dgm:pt modelId="{568F7135-3DF3-4805-9420-FFB183F1A64C}" type="pres">
      <dgm:prSet presAssocID="{5AE11326-21F2-4C6B-8AB1-94EE8A6233A9}" presName="parentText" presStyleLbl="node1" presStyleIdx="2" presStyleCnt="5">
        <dgm:presLayoutVars>
          <dgm:chMax val="0"/>
          <dgm:bulletEnabled val="1"/>
        </dgm:presLayoutVars>
      </dgm:prSet>
      <dgm:spPr/>
    </dgm:pt>
    <dgm:pt modelId="{044646E5-F49D-4291-87EC-92123A66EC15}" type="pres">
      <dgm:prSet presAssocID="{29E3F45B-18BE-4614-A1DB-C53729EF31B4}" presName="spacer" presStyleCnt="0"/>
      <dgm:spPr/>
    </dgm:pt>
    <dgm:pt modelId="{7546382A-F4D0-4127-BC21-8005879A2893}" type="pres">
      <dgm:prSet presAssocID="{93A5147B-7626-4ACA-B0D3-08BCAF0532EF}" presName="parentText" presStyleLbl="node1" presStyleIdx="3" presStyleCnt="5">
        <dgm:presLayoutVars>
          <dgm:chMax val="0"/>
          <dgm:bulletEnabled val="1"/>
        </dgm:presLayoutVars>
      </dgm:prSet>
      <dgm:spPr/>
    </dgm:pt>
    <dgm:pt modelId="{1CAC9042-9FC2-4888-BDD0-B2B1A5CD64FE}" type="pres">
      <dgm:prSet presAssocID="{C8808258-DC8A-4FB0-B8ED-32F2499F916D}" presName="spacer" presStyleCnt="0"/>
      <dgm:spPr/>
    </dgm:pt>
    <dgm:pt modelId="{F9CD7EB4-E669-4748-9E56-A7A5B55A8BF4}" type="pres">
      <dgm:prSet presAssocID="{8A98D6F1-D82C-495E-A21A-B82F7C1F2B30}" presName="parentText" presStyleLbl="node1" presStyleIdx="4" presStyleCnt="5">
        <dgm:presLayoutVars>
          <dgm:chMax val="0"/>
          <dgm:bulletEnabled val="1"/>
        </dgm:presLayoutVars>
      </dgm:prSet>
      <dgm:spPr/>
    </dgm:pt>
  </dgm:ptLst>
  <dgm:cxnLst>
    <dgm:cxn modelId="{78675070-6FB5-474D-BC95-465EE83BE88B}" srcId="{BECC8E38-62BC-456C-8A08-B329E1C259EF}" destId="{3E257950-F825-4B67-90EF-F3F78A3E1C01}" srcOrd="0" destOrd="0" parTransId="{C2BAD998-95C7-4EA7-9013-6F5AB7568F4B}" sibTransId="{FA3B100E-730C-469C-95E9-B52EF871455C}"/>
    <dgm:cxn modelId="{17DC6405-B83C-4EB1-AE75-F8686A9B43F3}" srcId="{BECC8E38-62BC-456C-8A08-B329E1C259EF}" destId="{43B5E32D-A6B0-43BC-B8AA-96CE5C9265D9}" srcOrd="1" destOrd="0" parTransId="{4F91C0C0-034B-4C4B-B768-4DE3F62CD278}" sibTransId="{F213B8C7-AC58-4381-97CC-ED09FC31890A}"/>
    <dgm:cxn modelId="{B20236FA-9B01-45D9-8F7D-BE4083EA1749}" srcId="{BECC8E38-62BC-456C-8A08-B329E1C259EF}" destId="{5AE11326-21F2-4C6B-8AB1-94EE8A6233A9}" srcOrd="2" destOrd="0" parTransId="{990585FA-DE10-4A97-8755-EA12DAE9F768}" sibTransId="{29E3F45B-18BE-4614-A1DB-C53729EF31B4}"/>
    <dgm:cxn modelId="{A61A5DAA-65FA-4863-B863-A6F4C7B66E29}" srcId="{BECC8E38-62BC-456C-8A08-B329E1C259EF}" destId="{93A5147B-7626-4ACA-B0D3-08BCAF0532EF}" srcOrd="3" destOrd="0" parTransId="{CA33C912-714D-4B69-AF66-B83F74F627B4}" sibTransId="{C8808258-DC8A-4FB0-B8ED-32F2499F916D}"/>
    <dgm:cxn modelId="{BA74979E-A8D9-4A60-99FC-6B1916C05690}" srcId="{BECC8E38-62BC-456C-8A08-B329E1C259EF}" destId="{8A98D6F1-D82C-495E-A21A-B82F7C1F2B30}" srcOrd="4" destOrd="0" parTransId="{0D26E053-1A5F-4662-9846-21690C84AA3D}" sibTransId="{565F2D37-4BC8-4158-8ED8-D969D5F81C0E}"/>
    <dgm:cxn modelId="{8715ADA5-2738-4D5C-89BC-F56D59EA0CA2}" type="presOf" srcId="{BECC8E38-62BC-456C-8A08-B329E1C259EF}" destId="{9F393CBA-6509-45F6-9915-B4EF6835ACD7}" srcOrd="0" destOrd="0" presId="urn:microsoft.com/office/officeart/2005/8/layout/vList2"/>
    <dgm:cxn modelId="{BFD7F480-BC10-4D53-83F9-A9DA0817817E}" type="presParOf" srcId="{9F393CBA-6509-45F6-9915-B4EF6835ACD7}" destId="{1F9A5EA8-02CF-4DF8-AB07-95D92A039CD6}" srcOrd="0" destOrd="0" presId="urn:microsoft.com/office/officeart/2005/8/layout/vList2"/>
    <dgm:cxn modelId="{33CBF498-977C-4460-BF11-66CEDF8665BC}" type="presOf" srcId="{3E257950-F825-4B67-90EF-F3F78A3E1C01}" destId="{1F9A5EA8-02CF-4DF8-AB07-95D92A039CD6}" srcOrd="0" destOrd="0" presId="urn:microsoft.com/office/officeart/2005/8/layout/vList2"/>
    <dgm:cxn modelId="{1CAA8032-98ED-4461-AB54-F855B00CD8F6}" type="presParOf" srcId="{9F393CBA-6509-45F6-9915-B4EF6835ACD7}" destId="{8A8D33AD-A0A2-4814-9CDA-B9C3CBE54D79}" srcOrd="1" destOrd="0" presId="urn:microsoft.com/office/officeart/2005/8/layout/vList2"/>
    <dgm:cxn modelId="{18596675-F836-41A1-B465-3C06D5718EA6}" type="presParOf" srcId="{9F393CBA-6509-45F6-9915-B4EF6835ACD7}" destId="{A2FD879A-EFBF-42D7-BD50-EDAF32C8680C}" srcOrd="2" destOrd="0" presId="urn:microsoft.com/office/officeart/2005/8/layout/vList2"/>
    <dgm:cxn modelId="{488400B8-767C-4DC3-B673-AB2944822FE5}" type="presOf" srcId="{43B5E32D-A6B0-43BC-B8AA-96CE5C9265D9}" destId="{A2FD879A-EFBF-42D7-BD50-EDAF32C8680C}" srcOrd="0" destOrd="0" presId="urn:microsoft.com/office/officeart/2005/8/layout/vList2"/>
    <dgm:cxn modelId="{137B7F9C-9F26-4F9D-A05D-75241D6CD62D}" type="presParOf" srcId="{9F393CBA-6509-45F6-9915-B4EF6835ACD7}" destId="{FEA0F4FB-9FD7-4EEE-A7E5-637C39BE87AA}" srcOrd="3" destOrd="0" presId="urn:microsoft.com/office/officeart/2005/8/layout/vList2"/>
    <dgm:cxn modelId="{8F487AE2-D861-4C58-8CCB-7C58BB23D726}" type="presParOf" srcId="{9F393CBA-6509-45F6-9915-B4EF6835ACD7}" destId="{568F7135-3DF3-4805-9420-FFB183F1A64C}" srcOrd="4" destOrd="0" presId="urn:microsoft.com/office/officeart/2005/8/layout/vList2"/>
    <dgm:cxn modelId="{458D2FEA-8D6B-4E81-B6B2-EAAFBD0A83EA}" type="presOf" srcId="{5AE11326-21F2-4C6B-8AB1-94EE8A6233A9}" destId="{568F7135-3DF3-4805-9420-FFB183F1A64C}" srcOrd="0" destOrd="0" presId="urn:microsoft.com/office/officeart/2005/8/layout/vList2"/>
    <dgm:cxn modelId="{F3488BCC-4432-4E4D-9938-298C479E6BD3}" type="presParOf" srcId="{9F393CBA-6509-45F6-9915-B4EF6835ACD7}" destId="{044646E5-F49D-4291-87EC-92123A66EC15}" srcOrd="5" destOrd="0" presId="urn:microsoft.com/office/officeart/2005/8/layout/vList2"/>
    <dgm:cxn modelId="{D5FA07C6-B901-49FB-AC94-AC3871418AC7}" type="presParOf" srcId="{9F393CBA-6509-45F6-9915-B4EF6835ACD7}" destId="{7546382A-F4D0-4127-BC21-8005879A2893}" srcOrd="6" destOrd="0" presId="urn:microsoft.com/office/officeart/2005/8/layout/vList2"/>
    <dgm:cxn modelId="{555C3870-B7E4-48BC-9146-EBDF294FDC8A}" type="presOf" srcId="{93A5147B-7626-4ACA-B0D3-08BCAF0532EF}" destId="{7546382A-F4D0-4127-BC21-8005879A2893}" srcOrd="0" destOrd="0" presId="urn:microsoft.com/office/officeart/2005/8/layout/vList2"/>
    <dgm:cxn modelId="{BCBF4A7E-21B2-4924-B7DE-CF65ABF14A94}" type="presParOf" srcId="{9F393CBA-6509-45F6-9915-B4EF6835ACD7}" destId="{1CAC9042-9FC2-4888-BDD0-B2B1A5CD64FE}" srcOrd="7" destOrd="0" presId="urn:microsoft.com/office/officeart/2005/8/layout/vList2"/>
    <dgm:cxn modelId="{0CCED311-5362-443F-B570-3D2EC0795B9A}" type="presParOf" srcId="{9F393CBA-6509-45F6-9915-B4EF6835ACD7}" destId="{F9CD7EB4-E669-4748-9E56-A7A5B55A8BF4}" srcOrd="8" destOrd="0" presId="urn:microsoft.com/office/officeart/2005/8/layout/vList2"/>
    <dgm:cxn modelId="{8C57EDBF-D883-4ECD-9D7B-B12E709C6A89}" type="presOf" srcId="{8A98D6F1-D82C-495E-A21A-B82F7C1F2B30}" destId="{F9CD7EB4-E669-4748-9E56-A7A5B55A8BF4}"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361B19-59C7-4243-B8CF-EACA862548AA}"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zh-CN" altLang="en-US"/>
        </a:p>
      </dgm:t>
    </dgm:pt>
    <dgm:pt modelId="{23144EE1-3C97-4B0D-B788-0B8DE98CBA5B}">
      <dgm:prSet/>
      <dgm:spPr/>
      <dgm:t>
        <a:bodyPr/>
        <a:lstStyle/>
        <a:p>
          <a:pPr rtl="0"/>
          <a:r>
            <a:rPr kumimoji="1" lang="zh-CN" b="1"/>
            <a:t>分区大小相等</a:t>
          </a:r>
          <a:endParaRPr lang="zh-CN"/>
        </a:p>
      </dgm:t>
    </dgm:pt>
    <dgm:pt modelId="{22DCF777-157A-48A3-87C3-AEABDDD083CB}" cxnId="{60567822-4B7F-4500-9B40-A8905DB9C309}" type="parTrans">
      <dgm:prSet/>
      <dgm:spPr/>
      <dgm:t>
        <a:bodyPr/>
        <a:lstStyle/>
        <a:p>
          <a:endParaRPr lang="zh-CN" altLang="en-US"/>
        </a:p>
      </dgm:t>
    </dgm:pt>
    <dgm:pt modelId="{A22C8974-41CE-4C93-ABC5-39A8DC9F1E15}" cxnId="{60567822-4B7F-4500-9B40-A8905DB9C309}" type="sibTrans">
      <dgm:prSet/>
      <dgm:spPr/>
      <dgm:t>
        <a:bodyPr/>
        <a:lstStyle/>
        <a:p>
          <a:endParaRPr lang="zh-CN" altLang="en-US"/>
        </a:p>
      </dgm:t>
    </dgm:pt>
    <dgm:pt modelId="{484F8A16-96D7-4564-ABD9-ABAB4E6CE838}">
      <dgm:prSet/>
      <dgm:spPr/>
      <dgm:t>
        <a:bodyPr/>
        <a:lstStyle/>
        <a:p>
          <a:pPr rtl="0"/>
          <a:r>
            <a:rPr kumimoji="1" lang="zh-CN" b="1" dirty="0"/>
            <a:t>方法：</a:t>
          </a:r>
          <a:r>
            <a:rPr kumimoji="1" lang="zh-CN" dirty="0"/>
            <a:t>所有的分区都大小相等</a:t>
          </a:r>
          <a:endParaRPr lang="zh-CN" dirty="0"/>
        </a:p>
      </dgm:t>
    </dgm:pt>
    <dgm:pt modelId="{356838D1-022D-45D2-90E8-13E04887279F}" cxnId="{B0FC349F-DA63-4374-A344-34E3DE024A38}" type="parTrans">
      <dgm:prSet/>
      <dgm:spPr/>
      <dgm:t>
        <a:bodyPr/>
        <a:lstStyle/>
        <a:p>
          <a:endParaRPr lang="zh-CN" altLang="en-US"/>
        </a:p>
      </dgm:t>
    </dgm:pt>
    <dgm:pt modelId="{D80E8259-C411-4431-AE90-6445B37CD71C}" cxnId="{B0FC349F-DA63-4374-A344-34E3DE024A38}" type="sibTrans">
      <dgm:prSet/>
      <dgm:spPr/>
      <dgm:t>
        <a:bodyPr/>
        <a:lstStyle/>
        <a:p>
          <a:endParaRPr lang="zh-CN" altLang="en-US"/>
        </a:p>
      </dgm:t>
    </dgm:pt>
    <dgm:pt modelId="{3F33A8E7-3289-4DAA-968C-8FE4A07EA2EA}">
      <dgm:prSet/>
      <dgm:spPr/>
      <dgm:t>
        <a:bodyPr/>
        <a:lstStyle/>
        <a:p>
          <a:pPr rtl="0"/>
          <a:r>
            <a:rPr kumimoji="1" lang="zh-CN" b="1"/>
            <a:t>缺点：</a:t>
          </a:r>
          <a:r>
            <a:rPr kumimoji="1" lang="zh-CN"/>
            <a:t>缺乏灵活性，程序太小时，内存浪费；太大时，又无法装入</a:t>
          </a:r>
          <a:endParaRPr lang="zh-CN"/>
        </a:p>
      </dgm:t>
    </dgm:pt>
    <dgm:pt modelId="{C6D02941-A205-495D-945B-56C93DD67922}" cxnId="{0B9D7F42-8BA0-4C8B-92F9-4EEFC50D0897}" type="parTrans">
      <dgm:prSet/>
      <dgm:spPr/>
      <dgm:t>
        <a:bodyPr/>
        <a:lstStyle/>
        <a:p>
          <a:endParaRPr lang="zh-CN" altLang="en-US"/>
        </a:p>
      </dgm:t>
    </dgm:pt>
    <dgm:pt modelId="{92723C4C-6547-47BF-A647-5A11B2F06FD6}" cxnId="{0B9D7F42-8BA0-4C8B-92F9-4EEFC50D0897}" type="sibTrans">
      <dgm:prSet/>
      <dgm:spPr/>
      <dgm:t>
        <a:bodyPr/>
        <a:lstStyle/>
        <a:p>
          <a:endParaRPr lang="zh-CN" altLang="en-US"/>
        </a:p>
      </dgm:t>
    </dgm:pt>
    <dgm:pt modelId="{31DFC2CF-366A-496E-B29E-4B706163157C}">
      <dgm:prSet/>
      <dgm:spPr/>
      <dgm:t>
        <a:bodyPr/>
        <a:lstStyle/>
        <a:p>
          <a:pPr rtl="0"/>
          <a:r>
            <a:rPr kumimoji="1" lang="zh-CN" b="1"/>
            <a:t>应用：</a:t>
          </a:r>
          <a:r>
            <a:rPr kumimoji="1" lang="zh-CN"/>
            <a:t>控制多个相同的对象 </a:t>
          </a:r>
          <a:r>
            <a:rPr kumimoji="1" lang="en-US"/>
            <a:t>(</a:t>
          </a:r>
          <a:r>
            <a:rPr kumimoji="1" lang="zh-CN"/>
            <a:t>如工业控制机床、锅炉等</a:t>
          </a:r>
          <a:r>
            <a:rPr kumimoji="1" lang="en-US"/>
            <a:t>)</a:t>
          </a:r>
          <a:r>
            <a:rPr kumimoji="1" lang="zh-CN"/>
            <a:t>，因为它们所需的内存空间是大小相等的</a:t>
          </a:r>
          <a:endParaRPr lang="zh-CN"/>
        </a:p>
      </dgm:t>
    </dgm:pt>
    <dgm:pt modelId="{F56A779E-9277-4F57-BFC5-E158AED8ECFD}" cxnId="{2C29F33B-5260-4444-83B6-DEE6A6C163AC}" type="parTrans">
      <dgm:prSet/>
      <dgm:spPr/>
      <dgm:t>
        <a:bodyPr/>
        <a:lstStyle/>
        <a:p>
          <a:endParaRPr lang="zh-CN" altLang="en-US"/>
        </a:p>
      </dgm:t>
    </dgm:pt>
    <dgm:pt modelId="{14706EA8-E94E-45D0-8B69-8CAAB96EE4F9}" cxnId="{2C29F33B-5260-4444-83B6-DEE6A6C163AC}" type="sibTrans">
      <dgm:prSet/>
      <dgm:spPr/>
      <dgm:t>
        <a:bodyPr/>
        <a:lstStyle/>
        <a:p>
          <a:endParaRPr lang="zh-CN" altLang="en-US"/>
        </a:p>
      </dgm:t>
    </dgm:pt>
    <dgm:pt modelId="{33BA0D7C-63D1-4DCB-96E1-96BF8D7D512E}">
      <dgm:prSet/>
      <dgm:spPr/>
      <dgm:t>
        <a:bodyPr/>
        <a:lstStyle/>
        <a:p>
          <a:pPr rtl="0"/>
          <a:r>
            <a:rPr kumimoji="1" lang="zh-CN" b="1"/>
            <a:t>分区大小不等</a:t>
          </a:r>
          <a:endParaRPr lang="zh-CN"/>
        </a:p>
      </dgm:t>
    </dgm:pt>
    <dgm:pt modelId="{019478C7-D4B1-4701-851E-9D2B5F9568D7}" cxnId="{841BA739-21DF-44B0-8CAB-7B06FE1DAE2E}" type="parTrans">
      <dgm:prSet/>
      <dgm:spPr/>
      <dgm:t>
        <a:bodyPr/>
        <a:lstStyle/>
        <a:p>
          <a:endParaRPr lang="zh-CN" altLang="en-US"/>
        </a:p>
      </dgm:t>
    </dgm:pt>
    <dgm:pt modelId="{778B793F-84E9-40BE-8408-850ADC133008}" cxnId="{841BA739-21DF-44B0-8CAB-7B06FE1DAE2E}" type="sibTrans">
      <dgm:prSet/>
      <dgm:spPr/>
      <dgm:t>
        <a:bodyPr/>
        <a:lstStyle/>
        <a:p>
          <a:endParaRPr lang="zh-CN" altLang="en-US"/>
        </a:p>
      </dgm:t>
    </dgm:pt>
    <dgm:pt modelId="{101434DF-DD92-4D76-B0E7-567F10C6DF06}">
      <dgm:prSet/>
      <dgm:spPr/>
      <dgm:t>
        <a:bodyPr/>
        <a:lstStyle/>
        <a:p>
          <a:pPr rtl="0"/>
          <a:r>
            <a:rPr kumimoji="1" lang="zh-CN" b="1"/>
            <a:t>目的：</a:t>
          </a:r>
          <a:r>
            <a:rPr kumimoji="1" lang="zh-CN"/>
            <a:t>克服“分区大小相等”的缺点</a:t>
          </a:r>
          <a:endParaRPr lang="zh-CN"/>
        </a:p>
      </dgm:t>
    </dgm:pt>
    <dgm:pt modelId="{FAC8E8C1-ADF6-456D-A10A-141F0F613E87}" cxnId="{BC0107A8-9C43-46B5-8591-1DFDD7420558}" type="parTrans">
      <dgm:prSet/>
      <dgm:spPr/>
      <dgm:t>
        <a:bodyPr/>
        <a:lstStyle/>
        <a:p>
          <a:endParaRPr lang="zh-CN" altLang="en-US"/>
        </a:p>
      </dgm:t>
    </dgm:pt>
    <dgm:pt modelId="{9D570240-FBBB-4BE7-A8A0-210D20CF8DC4}" cxnId="{BC0107A8-9C43-46B5-8591-1DFDD7420558}" type="sibTrans">
      <dgm:prSet/>
      <dgm:spPr/>
      <dgm:t>
        <a:bodyPr/>
        <a:lstStyle/>
        <a:p>
          <a:endParaRPr lang="zh-CN" altLang="en-US"/>
        </a:p>
      </dgm:t>
    </dgm:pt>
    <dgm:pt modelId="{8B5E5360-ABF9-4640-A552-EB398EBE5AE5}">
      <dgm:prSet/>
      <dgm:spPr/>
      <dgm:t>
        <a:bodyPr/>
        <a:lstStyle/>
        <a:p>
          <a:pPr rtl="0"/>
          <a:r>
            <a:rPr kumimoji="1" lang="zh-CN" b="1" dirty="0"/>
            <a:t>方法：</a:t>
          </a:r>
          <a:r>
            <a:rPr kumimoji="1" lang="zh-CN" dirty="0"/>
            <a:t>把内存划分成多个较小分区、适量中等分区和少量大分区</a:t>
          </a:r>
          <a:endParaRPr lang="zh-CN" dirty="0"/>
        </a:p>
      </dgm:t>
    </dgm:pt>
    <dgm:pt modelId="{502CD9B1-593A-4074-8AC7-8597831FC69F}" cxnId="{4BB14C27-43BD-4C45-B6E3-010C78D8D812}" type="parTrans">
      <dgm:prSet/>
      <dgm:spPr/>
      <dgm:t>
        <a:bodyPr/>
        <a:lstStyle/>
        <a:p>
          <a:endParaRPr lang="zh-CN" altLang="en-US"/>
        </a:p>
      </dgm:t>
    </dgm:pt>
    <dgm:pt modelId="{21D453C3-69AE-4612-B964-132EEB91CD4E}" cxnId="{4BB14C27-43BD-4C45-B6E3-010C78D8D812}" type="sibTrans">
      <dgm:prSet/>
      <dgm:spPr/>
      <dgm:t>
        <a:bodyPr/>
        <a:lstStyle/>
        <a:p>
          <a:endParaRPr lang="zh-CN" altLang="en-US"/>
        </a:p>
      </dgm:t>
    </dgm:pt>
    <dgm:pt modelId="{EE84442D-0854-453C-982E-6CE5088387E2}" type="pres">
      <dgm:prSet presAssocID="{8C361B19-59C7-4243-B8CF-EACA862548AA}" presName="Name0" presStyleCnt="0">
        <dgm:presLayoutVars>
          <dgm:dir/>
          <dgm:animLvl val="lvl"/>
          <dgm:resizeHandles val="exact"/>
        </dgm:presLayoutVars>
      </dgm:prSet>
      <dgm:spPr/>
    </dgm:pt>
    <dgm:pt modelId="{A9FCE8B9-965F-4956-A76F-1A7A932E02E1}" type="pres">
      <dgm:prSet presAssocID="{23144EE1-3C97-4B0D-B788-0B8DE98CBA5B}" presName="composite" presStyleCnt="0"/>
      <dgm:spPr/>
    </dgm:pt>
    <dgm:pt modelId="{AC09AAC0-F923-4B8E-BDDD-19627C3C9BFD}" type="pres">
      <dgm:prSet presAssocID="{23144EE1-3C97-4B0D-B788-0B8DE98CBA5B}" presName="parTx" presStyleLbl="alignNode1" presStyleIdx="0" presStyleCnt="2">
        <dgm:presLayoutVars>
          <dgm:chMax val="0"/>
          <dgm:chPref val="0"/>
          <dgm:bulletEnabled val="1"/>
        </dgm:presLayoutVars>
      </dgm:prSet>
      <dgm:spPr/>
    </dgm:pt>
    <dgm:pt modelId="{C4504F9E-E9A1-4D73-A5FF-36F57009D5E1}" type="pres">
      <dgm:prSet presAssocID="{23144EE1-3C97-4B0D-B788-0B8DE98CBA5B}" presName="desTx" presStyleLbl="alignAccFollowNode1" presStyleIdx="0" presStyleCnt="2">
        <dgm:presLayoutVars>
          <dgm:bulletEnabled val="1"/>
        </dgm:presLayoutVars>
      </dgm:prSet>
      <dgm:spPr/>
    </dgm:pt>
    <dgm:pt modelId="{63F86136-B2DD-42C5-A8AC-4577D3D805A7}" type="pres">
      <dgm:prSet presAssocID="{A22C8974-41CE-4C93-ABC5-39A8DC9F1E15}" presName="space" presStyleCnt="0"/>
      <dgm:spPr/>
    </dgm:pt>
    <dgm:pt modelId="{1E5B9E65-092B-4EAC-BEE1-960D29F681A7}" type="pres">
      <dgm:prSet presAssocID="{33BA0D7C-63D1-4DCB-96E1-96BF8D7D512E}" presName="composite" presStyleCnt="0"/>
      <dgm:spPr/>
    </dgm:pt>
    <dgm:pt modelId="{56EC3576-8CBF-43CF-82E0-F5B45ED193CE}" type="pres">
      <dgm:prSet presAssocID="{33BA0D7C-63D1-4DCB-96E1-96BF8D7D512E}" presName="parTx" presStyleLbl="alignNode1" presStyleIdx="1" presStyleCnt="2">
        <dgm:presLayoutVars>
          <dgm:chMax val="0"/>
          <dgm:chPref val="0"/>
          <dgm:bulletEnabled val="1"/>
        </dgm:presLayoutVars>
      </dgm:prSet>
      <dgm:spPr/>
    </dgm:pt>
    <dgm:pt modelId="{55E23334-6A1E-4BD8-BEBA-D544BDE177F3}" type="pres">
      <dgm:prSet presAssocID="{33BA0D7C-63D1-4DCB-96E1-96BF8D7D512E}" presName="desTx" presStyleLbl="alignAccFollowNode1" presStyleIdx="1" presStyleCnt="2">
        <dgm:presLayoutVars>
          <dgm:bulletEnabled val="1"/>
        </dgm:presLayoutVars>
      </dgm:prSet>
      <dgm:spPr/>
    </dgm:pt>
  </dgm:ptLst>
  <dgm:cxnLst>
    <dgm:cxn modelId="{444DBE19-881F-418F-83B0-7F95A366322C}" type="presOf" srcId="{31DFC2CF-366A-496E-B29E-4B706163157C}" destId="{C4504F9E-E9A1-4D73-A5FF-36F57009D5E1}" srcOrd="0" destOrd="2" presId="urn:microsoft.com/office/officeart/2005/8/layout/hList1"/>
    <dgm:cxn modelId="{60567822-4B7F-4500-9B40-A8905DB9C309}" srcId="{8C361B19-59C7-4243-B8CF-EACA862548AA}" destId="{23144EE1-3C97-4B0D-B788-0B8DE98CBA5B}" srcOrd="0" destOrd="0" parTransId="{22DCF777-157A-48A3-87C3-AEABDDD083CB}" sibTransId="{A22C8974-41CE-4C93-ABC5-39A8DC9F1E15}"/>
    <dgm:cxn modelId="{4BB14C27-43BD-4C45-B6E3-010C78D8D812}" srcId="{33BA0D7C-63D1-4DCB-96E1-96BF8D7D512E}" destId="{8B5E5360-ABF9-4640-A552-EB398EBE5AE5}" srcOrd="1" destOrd="0" parTransId="{502CD9B1-593A-4074-8AC7-8597831FC69F}" sibTransId="{21D453C3-69AE-4612-B964-132EEB91CD4E}"/>
    <dgm:cxn modelId="{841BA739-21DF-44B0-8CAB-7B06FE1DAE2E}" srcId="{8C361B19-59C7-4243-B8CF-EACA862548AA}" destId="{33BA0D7C-63D1-4DCB-96E1-96BF8D7D512E}" srcOrd="1" destOrd="0" parTransId="{019478C7-D4B1-4701-851E-9D2B5F9568D7}" sibTransId="{778B793F-84E9-40BE-8408-850ADC133008}"/>
    <dgm:cxn modelId="{2C29F33B-5260-4444-83B6-DEE6A6C163AC}" srcId="{23144EE1-3C97-4B0D-B788-0B8DE98CBA5B}" destId="{31DFC2CF-366A-496E-B29E-4B706163157C}" srcOrd="2" destOrd="0" parTransId="{F56A779E-9277-4F57-BFC5-E158AED8ECFD}" sibTransId="{14706EA8-E94E-45D0-8B69-8CAAB96EE4F9}"/>
    <dgm:cxn modelId="{0B9D7F42-8BA0-4C8B-92F9-4EEFC50D0897}" srcId="{23144EE1-3C97-4B0D-B788-0B8DE98CBA5B}" destId="{3F33A8E7-3289-4DAA-968C-8FE4A07EA2EA}" srcOrd="1" destOrd="0" parTransId="{C6D02941-A205-495D-945B-56C93DD67922}" sibTransId="{92723C4C-6547-47BF-A647-5A11B2F06FD6}"/>
    <dgm:cxn modelId="{AC7C1551-B2CB-4296-98CC-49675EFFC3AA}" type="presOf" srcId="{484F8A16-96D7-4564-ABD9-ABAB4E6CE838}" destId="{C4504F9E-E9A1-4D73-A5FF-36F57009D5E1}" srcOrd="0" destOrd="0" presId="urn:microsoft.com/office/officeart/2005/8/layout/hList1"/>
    <dgm:cxn modelId="{2825CE79-0F19-4EB9-AAB5-990980044544}" type="presOf" srcId="{3F33A8E7-3289-4DAA-968C-8FE4A07EA2EA}" destId="{C4504F9E-E9A1-4D73-A5FF-36F57009D5E1}" srcOrd="0" destOrd="1" presId="urn:microsoft.com/office/officeart/2005/8/layout/hList1"/>
    <dgm:cxn modelId="{468B337E-BBEC-4EB7-8F63-EF149178046A}" type="presOf" srcId="{33BA0D7C-63D1-4DCB-96E1-96BF8D7D512E}" destId="{56EC3576-8CBF-43CF-82E0-F5B45ED193CE}" srcOrd="0" destOrd="0" presId="urn:microsoft.com/office/officeart/2005/8/layout/hList1"/>
    <dgm:cxn modelId="{B0FC349F-DA63-4374-A344-34E3DE024A38}" srcId="{23144EE1-3C97-4B0D-B788-0B8DE98CBA5B}" destId="{484F8A16-96D7-4564-ABD9-ABAB4E6CE838}" srcOrd="0" destOrd="0" parTransId="{356838D1-022D-45D2-90E8-13E04887279F}" sibTransId="{D80E8259-C411-4431-AE90-6445B37CD71C}"/>
    <dgm:cxn modelId="{BC0107A8-9C43-46B5-8591-1DFDD7420558}" srcId="{33BA0D7C-63D1-4DCB-96E1-96BF8D7D512E}" destId="{101434DF-DD92-4D76-B0E7-567F10C6DF06}" srcOrd="0" destOrd="0" parTransId="{FAC8E8C1-ADF6-456D-A10A-141F0F613E87}" sibTransId="{9D570240-FBBB-4BE7-A8A0-210D20CF8DC4}"/>
    <dgm:cxn modelId="{102ED0C5-B364-414A-9140-DC7A08772D7A}" type="presOf" srcId="{8C361B19-59C7-4243-B8CF-EACA862548AA}" destId="{EE84442D-0854-453C-982E-6CE5088387E2}" srcOrd="0" destOrd="0" presId="urn:microsoft.com/office/officeart/2005/8/layout/hList1"/>
    <dgm:cxn modelId="{5AEE70DD-C2E5-4BBC-97ED-D12F44E70D61}" type="presOf" srcId="{23144EE1-3C97-4B0D-B788-0B8DE98CBA5B}" destId="{AC09AAC0-F923-4B8E-BDDD-19627C3C9BFD}" srcOrd="0" destOrd="0" presId="urn:microsoft.com/office/officeart/2005/8/layout/hList1"/>
    <dgm:cxn modelId="{6DBDCEEA-2CDC-4A15-A41F-59D4260C3219}" type="presOf" srcId="{101434DF-DD92-4D76-B0E7-567F10C6DF06}" destId="{55E23334-6A1E-4BD8-BEBA-D544BDE177F3}" srcOrd="0" destOrd="0" presId="urn:microsoft.com/office/officeart/2005/8/layout/hList1"/>
    <dgm:cxn modelId="{6356D0FD-786F-4D8C-95C4-8E699E63E83A}" type="presOf" srcId="{8B5E5360-ABF9-4640-A552-EB398EBE5AE5}" destId="{55E23334-6A1E-4BD8-BEBA-D544BDE177F3}" srcOrd="0" destOrd="1" presId="urn:microsoft.com/office/officeart/2005/8/layout/hList1"/>
    <dgm:cxn modelId="{8F6AEBD0-CC5B-45FE-AADD-C063A67CEB47}" type="presParOf" srcId="{EE84442D-0854-453C-982E-6CE5088387E2}" destId="{A9FCE8B9-965F-4956-A76F-1A7A932E02E1}" srcOrd="0" destOrd="0" presId="urn:microsoft.com/office/officeart/2005/8/layout/hList1"/>
    <dgm:cxn modelId="{24FED87A-AEBA-4E1C-8B1D-3E4814878703}" type="presParOf" srcId="{A9FCE8B9-965F-4956-A76F-1A7A932E02E1}" destId="{AC09AAC0-F923-4B8E-BDDD-19627C3C9BFD}" srcOrd="0" destOrd="0" presId="urn:microsoft.com/office/officeart/2005/8/layout/hList1"/>
    <dgm:cxn modelId="{E49DDAFA-1531-4E1A-AE14-304E77CF6A17}" type="presParOf" srcId="{A9FCE8B9-965F-4956-A76F-1A7A932E02E1}" destId="{C4504F9E-E9A1-4D73-A5FF-36F57009D5E1}" srcOrd="1" destOrd="0" presId="urn:microsoft.com/office/officeart/2005/8/layout/hList1"/>
    <dgm:cxn modelId="{64BA21A5-0090-4D12-BB0A-D0A70D6E6354}" type="presParOf" srcId="{EE84442D-0854-453C-982E-6CE5088387E2}" destId="{63F86136-B2DD-42C5-A8AC-4577D3D805A7}" srcOrd="1" destOrd="0" presId="urn:microsoft.com/office/officeart/2005/8/layout/hList1"/>
    <dgm:cxn modelId="{4A085DE4-0B6A-427E-8AB2-2736EBA6EE0C}" type="presParOf" srcId="{EE84442D-0854-453C-982E-6CE5088387E2}" destId="{1E5B9E65-092B-4EAC-BEE1-960D29F681A7}" srcOrd="2" destOrd="0" presId="urn:microsoft.com/office/officeart/2005/8/layout/hList1"/>
    <dgm:cxn modelId="{8C26CA49-0F96-4420-9E14-E6A6EF8B8812}" type="presParOf" srcId="{1E5B9E65-092B-4EAC-BEE1-960D29F681A7}" destId="{56EC3576-8CBF-43CF-82E0-F5B45ED193CE}" srcOrd="0" destOrd="0" presId="urn:microsoft.com/office/officeart/2005/8/layout/hList1"/>
    <dgm:cxn modelId="{5E80B718-C3BC-4970-995A-C60817291DDE}" type="presParOf" srcId="{1E5B9E65-092B-4EAC-BEE1-960D29F681A7}" destId="{55E23334-6A1E-4BD8-BEBA-D544BDE177F3}"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3034D-16A9-4410-AF6F-33F4891A3E2C}" type="doc">
      <dgm:prSet loTypeId="list" loCatId="list" qsTypeId="urn:microsoft.com/office/officeart/2005/8/quickstyle/simple1" qsCatId="simple" csTypeId="urn:microsoft.com/office/officeart/2005/8/colors/colorful1" csCatId="colorful" phldr="1"/>
      <dgm:spPr/>
      <dgm:t>
        <a:bodyPr/>
        <a:lstStyle/>
        <a:p>
          <a:endParaRPr lang="zh-CN" altLang="en-US"/>
        </a:p>
      </dgm:t>
    </dgm:pt>
    <dgm:pt modelId="{E325B029-9FB7-40FD-BAF5-1F221A5F8FE7}">
      <dgm:prSet/>
      <dgm:spPr/>
      <dgm:t>
        <a:bodyPr/>
        <a:lstStyle/>
        <a:p>
          <a:pPr rtl="0"/>
          <a:r>
            <a:rPr kumimoji="1" lang="zh-CN" b="1"/>
            <a:t>基本思想（以空闲分区链为例）</a:t>
          </a:r>
          <a:endParaRPr lang="zh-CN"/>
        </a:p>
      </dgm:t>
    </dgm:pt>
    <dgm:pt modelId="{5A05840C-C293-447F-AB4E-A53A43A0DB30}" cxnId="{673623D5-1BA5-4900-ACE4-D8E09DDA84ED}" type="parTrans">
      <dgm:prSet/>
      <dgm:spPr/>
      <dgm:t>
        <a:bodyPr/>
        <a:lstStyle/>
        <a:p>
          <a:endParaRPr lang="zh-CN" altLang="en-US"/>
        </a:p>
      </dgm:t>
    </dgm:pt>
    <dgm:pt modelId="{6CD81737-327F-4BAA-9438-D94541A7C82C}" cxnId="{673623D5-1BA5-4900-ACE4-D8E09DDA84ED}" type="sibTrans">
      <dgm:prSet/>
      <dgm:spPr/>
      <dgm:t>
        <a:bodyPr/>
        <a:lstStyle/>
        <a:p>
          <a:endParaRPr lang="zh-CN" altLang="en-US"/>
        </a:p>
      </dgm:t>
    </dgm:pt>
    <dgm:pt modelId="{E27E4B35-C968-4386-AF10-0D2FEF7C28A2}">
      <dgm:prSet phldr="0" custT="1"/>
      <dgm:spPr/>
      <dgm:t>
        <a:bodyPr vert="horz" wrap="square"/>
        <a:p>
          <a:pPr rtl="0">
            <a:lnSpc>
              <a:spcPct val="100000"/>
            </a:lnSpc>
            <a:spcBef>
              <a:spcPct val="0"/>
            </a:spcBef>
            <a:spcAft>
              <a:spcPct val="15000"/>
            </a:spcAft>
          </a:pPr>
          <a:r>
            <a:rPr kumimoji="1" lang="zh-CN" altLang="en-US" sz="2000" b="1"/>
            <a:t>以地址递增次序链接空闲分区</a:t>
          </a:r>
          <a:r>
            <a:rPr lang="zh-CN" altLang="en-US" sz="2000"/>
            <a:t/>
          </a:r>
          <a:endParaRPr lang="zh-CN" altLang="en-US" sz="2000"/>
        </a:p>
      </dgm:t>
    </dgm:pt>
    <dgm:pt modelId="{89776ABA-5500-4F64-8649-96B332396BB9}" cxnId="{E540A23F-EEB8-455E-AC14-2833912699D5}" type="parTrans">
      <dgm:prSet/>
      <dgm:spPr/>
      <dgm:t>
        <a:bodyPr/>
        <a:lstStyle/>
        <a:p>
          <a:endParaRPr lang="zh-CN" altLang="en-US"/>
        </a:p>
      </dgm:t>
    </dgm:pt>
    <dgm:pt modelId="{7490D91B-5726-49AC-91D5-47D25E697282}" cxnId="{E540A23F-EEB8-455E-AC14-2833912699D5}" type="sibTrans">
      <dgm:prSet/>
      <dgm:spPr/>
      <dgm:t>
        <a:bodyPr/>
        <a:lstStyle/>
        <a:p>
          <a:endParaRPr lang="zh-CN" altLang="en-US"/>
        </a:p>
      </dgm:t>
    </dgm:pt>
    <dgm:pt modelId="{8BD83F87-5E44-4F6B-8614-FD544C1C1B24}">
      <dgm:prSet phldr="0" custT="1"/>
      <dgm:spPr/>
      <dgm:t>
        <a:bodyPr vert="horz" wrap="square"/>
        <a:p>
          <a:pPr rtl="0">
            <a:lnSpc>
              <a:spcPct val="100000"/>
            </a:lnSpc>
            <a:spcBef>
              <a:spcPct val="0"/>
            </a:spcBef>
            <a:spcAft>
              <a:spcPct val="15000"/>
            </a:spcAft>
          </a:pPr>
          <a:r>
            <a:rPr kumimoji="1" lang="zh-CN" altLang="en-US" sz="2000" b="1" dirty="0"/>
            <a:t>从链首开始查找，找到第一个满足请求大小的分区，从中划出请求大小的空间，余下的仍留在链中（一般从低地址开始划分）</a:t>
          </a:r>
          <a:r>
            <a:rPr lang="zh-CN" altLang="en-US" sz="2000" dirty="0"/>
            <a:t/>
          </a:r>
          <a:endParaRPr lang="zh-CN" altLang="en-US" sz="2000" dirty="0"/>
        </a:p>
      </dgm:t>
    </dgm:pt>
    <dgm:pt modelId="{C9673964-D53B-4331-95B7-7536CCE9F193}" cxnId="{04872352-78B5-4B31-8BE4-53A62877BF5D}" type="parTrans">
      <dgm:prSet/>
      <dgm:spPr/>
    </dgm:pt>
    <dgm:pt modelId="{9E6BAFB7-62AE-45F7-A757-307DD38E0E1F}" cxnId="{04872352-78B5-4B31-8BE4-53A62877BF5D}" type="sibTrans">
      <dgm:prSet/>
      <dgm:spPr/>
    </dgm:pt>
    <dgm:pt modelId="{09AF861A-0865-4157-9E23-37310FCC8E0C}">
      <dgm:prSet/>
      <dgm:spPr/>
      <dgm:t>
        <a:bodyPr/>
        <a:lstStyle/>
        <a:p>
          <a:pPr rtl="0"/>
          <a:r>
            <a:rPr kumimoji="1" lang="zh-CN" b="1"/>
            <a:t>优点</a:t>
          </a:r>
          <a:endParaRPr lang="zh-CN"/>
        </a:p>
      </dgm:t>
    </dgm:pt>
    <dgm:pt modelId="{9E5E526F-7FA2-43C2-BA57-922257A18F58}" cxnId="{1900FC97-2DB0-407E-8EF9-E56B97D19E89}" type="parTrans">
      <dgm:prSet/>
      <dgm:spPr/>
      <dgm:t>
        <a:bodyPr/>
        <a:lstStyle/>
        <a:p>
          <a:endParaRPr lang="zh-CN" altLang="en-US"/>
        </a:p>
      </dgm:t>
    </dgm:pt>
    <dgm:pt modelId="{6F07AEB3-C9DB-484D-A383-03BCBE5B7480}" cxnId="{1900FC97-2DB0-407E-8EF9-E56B97D19E89}" type="sibTrans">
      <dgm:prSet/>
      <dgm:spPr/>
      <dgm:t>
        <a:bodyPr/>
        <a:lstStyle/>
        <a:p>
          <a:endParaRPr lang="zh-CN" altLang="en-US"/>
        </a:p>
      </dgm:t>
    </dgm:pt>
    <dgm:pt modelId="{E64DFD22-1816-4319-B950-F3E61C2BD264}">
      <dgm:prSet phldr="0" custT="1"/>
      <dgm:spPr/>
      <dgm:t>
        <a:bodyPr vert="horz" wrap="square"/>
        <a:p>
          <a:pPr rtl="0">
            <a:lnSpc>
              <a:spcPct val="100000"/>
            </a:lnSpc>
            <a:spcBef>
              <a:spcPct val="0"/>
            </a:spcBef>
            <a:spcAft>
              <a:spcPct val="15000"/>
            </a:spcAft>
          </a:pPr>
          <a:r>
            <a:rPr kumimoji="1" lang="zh-CN" altLang="en-US" sz="2000" b="1"/>
            <a:t>保留了大分区</a:t>
          </a:r>
          <a:r>
            <a:rPr lang="zh-CN" altLang="en-US" sz="2000"/>
            <a:t/>
          </a:r>
          <a:endParaRPr lang="zh-CN" altLang="en-US" sz="2000"/>
        </a:p>
      </dgm:t>
    </dgm:pt>
    <dgm:pt modelId="{2A23EAE2-0B6A-472B-B557-E9EF5ECC05E8}" cxnId="{D69BDFE8-379D-4646-9E26-C357D361FC1B}" type="parTrans">
      <dgm:prSet/>
      <dgm:spPr/>
      <dgm:t>
        <a:bodyPr/>
        <a:lstStyle/>
        <a:p>
          <a:endParaRPr lang="zh-CN" altLang="en-US"/>
        </a:p>
      </dgm:t>
    </dgm:pt>
    <dgm:pt modelId="{546D2EA6-9080-4578-9AE4-DCF81892AD85}" cxnId="{D69BDFE8-379D-4646-9E26-C357D361FC1B}" type="sibTrans">
      <dgm:prSet/>
      <dgm:spPr/>
      <dgm:t>
        <a:bodyPr/>
        <a:lstStyle/>
        <a:p>
          <a:endParaRPr lang="zh-CN" altLang="en-US"/>
        </a:p>
      </dgm:t>
    </dgm:pt>
    <dgm:pt modelId="{BAA4F07C-CAD6-49ED-90AF-CC679FFF93AA}">
      <dgm:prSet/>
      <dgm:spPr/>
      <dgm:t>
        <a:bodyPr/>
        <a:lstStyle/>
        <a:p>
          <a:pPr rtl="0"/>
          <a:r>
            <a:rPr kumimoji="1" lang="zh-CN" b="1"/>
            <a:t>缺点</a:t>
          </a:r>
          <a:endParaRPr lang="zh-CN"/>
        </a:p>
      </dgm:t>
    </dgm:pt>
    <dgm:pt modelId="{3580E5E8-F25F-470F-9128-1E94D27ACE8B}" cxnId="{7FA00236-A69C-4B3D-8817-0D54D19247DB}" type="parTrans">
      <dgm:prSet/>
      <dgm:spPr/>
      <dgm:t>
        <a:bodyPr/>
        <a:lstStyle/>
        <a:p>
          <a:endParaRPr lang="zh-CN" altLang="en-US"/>
        </a:p>
      </dgm:t>
    </dgm:pt>
    <dgm:pt modelId="{C60411ED-0800-4687-90CC-88839095701F}" cxnId="{7FA00236-A69C-4B3D-8817-0D54D19247DB}" type="sibTrans">
      <dgm:prSet/>
      <dgm:spPr/>
      <dgm:t>
        <a:bodyPr/>
        <a:lstStyle/>
        <a:p>
          <a:endParaRPr lang="zh-CN" altLang="en-US"/>
        </a:p>
      </dgm:t>
    </dgm:pt>
    <dgm:pt modelId="{BABB6F25-F68F-4116-A39C-9CFA682E0500}">
      <dgm:prSet phldr="0" custT="1"/>
      <dgm:spPr/>
      <dgm:t>
        <a:bodyPr vert="horz" wrap="square"/>
        <a:p>
          <a:pPr rtl="0">
            <a:lnSpc>
              <a:spcPct val="100000"/>
            </a:lnSpc>
            <a:spcBef>
              <a:spcPct val="0"/>
            </a:spcBef>
            <a:spcAft>
              <a:spcPct val="15000"/>
            </a:spcAft>
          </a:pPr>
          <a:r>
            <a:rPr kumimoji="1" lang="zh-CN" altLang="en-US" sz="2000" b="1" dirty="0"/>
            <a:t>低地址不断被划分，会留下很多难以利用的小空闲分区，下次查找会浪费时间（想想单词本）</a:t>
          </a:r>
          <a:r>
            <a:rPr lang="zh-CN" altLang="en-US" sz="2000" dirty="0"/>
            <a:t/>
          </a:r>
          <a:endParaRPr lang="zh-CN" altLang="en-US" sz="2000" dirty="0"/>
        </a:p>
      </dgm:t>
    </dgm:pt>
    <dgm:pt modelId="{0232A207-4109-4F4D-B004-4C987879E792}" cxnId="{A9A450EF-24B3-4FF2-8CC8-0E3A2E0EC36C}" type="parTrans">
      <dgm:prSet/>
      <dgm:spPr/>
      <dgm:t>
        <a:bodyPr/>
        <a:lstStyle/>
        <a:p>
          <a:endParaRPr lang="zh-CN" altLang="en-US"/>
        </a:p>
      </dgm:t>
    </dgm:pt>
    <dgm:pt modelId="{DCE24442-9108-42C3-89C3-12C0DF123E14}" cxnId="{A9A450EF-24B3-4FF2-8CC8-0E3A2E0EC36C}" type="sibTrans">
      <dgm:prSet/>
      <dgm:spPr/>
      <dgm:t>
        <a:bodyPr/>
        <a:lstStyle/>
        <a:p>
          <a:endParaRPr lang="zh-CN" altLang="en-US"/>
        </a:p>
      </dgm:t>
    </dgm:pt>
    <dgm:pt modelId="{074801E3-CEF0-44DE-842F-B8B0D79E137E}" type="pres">
      <dgm:prSet presAssocID="{CA03034D-16A9-4410-AF6F-33F4891A3E2C}" presName="linear" presStyleCnt="0">
        <dgm:presLayoutVars>
          <dgm:dir/>
          <dgm:animLvl val="lvl"/>
          <dgm:resizeHandles val="exact"/>
        </dgm:presLayoutVars>
      </dgm:prSet>
      <dgm:spPr/>
    </dgm:pt>
    <dgm:pt modelId="{51394DE6-BD28-47E0-B33A-DD454CAA9402}" type="pres">
      <dgm:prSet presAssocID="{E325B029-9FB7-40FD-BAF5-1F221A5F8FE7}" presName="parentLin" presStyleCnt="0"/>
      <dgm:spPr/>
    </dgm:pt>
    <dgm:pt modelId="{F2DB09B5-59B3-4404-87F4-7DD6EE632691}" type="pres">
      <dgm:prSet presAssocID="{E325B029-9FB7-40FD-BAF5-1F221A5F8FE7}" presName="parentLeftMargin" presStyleCnt="0"/>
      <dgm:spPr/>
    </dgm:pt>
    <dgm:pt modelId="{FF115630-B41D-4D0A-8E1E-681E65CB27D1}" type="pres">
      <dgm:prSet presAssocID="{E325B029-9FB7-40FD-BAF5-1F221A5F8FE7}" presName="parentText" presStyleLbl="node1" presStyleIdx="0" presStyleCnt="3">
        <dgm:presLayoutVars>
          <dgm:chMax val="0"/>
          <dgm:bulletEnabled val="1"/>
        </dgm:presLayoutVars>
      </dgm:prSet>
      <dgm:spPr/>
    </dgm:pt>
    <dgm:pt modelId="{958F4B77-327E-408B-B858-2978E3E8C8FC}" type="pres">
      <dgm:prSet presAssocID="{E325B029-9FB7-40FD-BAF5-1F221A5F8FE7}" presName="negativeSpace" presStyleCnt="0"/>
      <dgm:spPr/>
    </dgm:pt>
    <dgm:pt modelId="{32F189F6-BB9F-4AF7-B46F-68DFC60313D7}" type="pres">
      <dgm:prSet presAssocID="{E325B029-9FB7-40FD-BAF5-1F221A5F8FE7}" presName="childText" presStyleLbl="conFgAcc1" presStyleIdx="0" presStyleCnt="3">
        <dgm:presLayoutVars>
          <dgm:bulletEnabled val="1"/>
        </dgm:presLayoutVars>
      </dgm:prSet>
      <dgm:spPr/>
    </dgm:pt>
    <dgm:pt modelId="{B74AFE1E-DF9E-40E2-BDDA-2869B3052907}" type="pres">
      <dgm:prSet presAssocID="{6CD81737-327F-4BAA-9438-D94541A7C82C}" presName="spaceBetweenRectangles" presStyleCnt="0"/>
      <dgm:spPr/>
    </dgm:pt>
    <dgm:pt modelId="{8B8B4B51-2951-4B68-AB7C-330DCB7DD205}" type="pres">
      <dgm:prSet presAssocID="{09AF861A-0865-4157-9E23-37310FCC8E0C}" presName="parentLin" presStyleCnt="0"/>
      <dgm:spPr/>
    </dgm:pt>
    <dgm:pt modelId="{D9D43E2F-D59F-4777-A950-7B335D20F20F}" type="pres">
      <dgm:prSet presAssocID="{09AF861A-0865-4157-9E23-37310FCC8E0C}" presName="parentLeftMargin" presStyleCnt="0"/>
      <dgm:spPr/>
    </dgm:pt>
    <dgm:pt modelId="{4C638695-A108-4475-A0E8-3AAD85241382}" type="pres">
      <dgm:prSet presAssocID="{09AF861A-0865-4157-9E23-37310FCC8E0C}" presName="parentText" presStyleLbl="node1" presStyleIdx="1" presStyleCnt="3">
        <dgm:presLayoutVars>
          <dgm:chMax val="0"/>
          <dgm:bulletEnabled val="1"/>
        </dgm:presLayoutVars>
      </dgm:prSet>
      <dgm:spPr/>
    </dgm:pt>
    <dgm:pt modelId="{C4120BF2-C8B2-4667-8D2A-80A91D609859}" type="pres">
      <dgm:prSet presAssocID="{09AF861A-0865-4157-9E23-37310FCC8E0C}" presName="negativeSpace" presStyleCnt="0"/>
      <dgm:spPr/>
    </dgm:pt>
    <dgm:pt modelId="{209D1A45-02FB-4014-BE23-CFDC69FF07EF}" type="pres">
      <dgm:prSet presAssocID="{09AF861A-0865-4157-9E23-37310FCC8E0C}" presName="childText" presStyleLbl="conFgAcc1" presStyleIdx="1" presStyleCnt="3">
        <dgm:presLayoutVars>
          <dgm:bulletEnabled val="1"/>
        </dgm:presLayoutVars>
      </dgm:prSet>
      <dgm:spPr/>
    </dgm:pt>
    <dgm:pt modelId="{A9C00123-C278-4353-9844-3252B0B0D492}" type="pres">
      <dgm:prSet presAssocID="{6F07AEB3-C9DB-484D-A383-03BCBE5B7480}" presName="spaceBetweenRectangles" presStyleCnt="0"/>
      <dgm:spPr/>
    </dgm:pt>
    <dgm:pt modelId="{900F8C8B-4916-4869-BF11-BCF3CFB2E3D8}" type="pres">
      <dgm:prSet presAssocID="{BAA4F07C-CAD6-49ED-90AF-CC679FFF93AA}" presName="parentLin" presStyleCnt="0"/>
      <dgm:spPr/>
    </dgm:pt>
    <dgm:pt modelId="{4C8F34E5-D102-46C9-BFF3-4051D386B31D}" type="pres">
      <dgm:prSet presAssocID="{BAA4F07C-CAD6-49ED-90AF-CC679FFF93AA}" presName="parentLeftMargin" presStyleCnt="0"/>
      <dgm:spPr/>
    </dgm:pt>
    <dgm:pt modelId="{6807B01E-7D4A-4575-91D2-57A53C1D9729}" type="pres">
      <dgm:prSet presAssocID="{BAA4F07C-CAD6-49ED-90AF-CC679FFF93AA}" presName="parentText" presStyleLbl="node1" presStyleIdx="2" presStyleCnt="3">
        <dgm:presLayoutVars>
          <dgm:chMax val="0"/>
          <dgm:bulletEnabled val="1"/>
        </dgm:presLayoutVars>
      </dgm:prSet>
      <dgm:spPr/>
    </dgm:pt>
    <dgm:pt modelId="{0B34AA53-7047-4762-8697-90BE0F07DFE5}" type="pres">
      <dgm:prSet presAssocID="{BAA4F07C-CAD6-49ED-90AF-CC679FFF93AA}" presName="negativeSpace" presStyleCnt="0"/>
      <dgm:spPr/>
    </dgm:pt>
    <dgm:pt modelId="{7676BE6C-AF2A-4D7F-881A-1E0842EC6360}" type="pres">
      <dgm:prSet presAssocID="{BAA4F07C-CAD6-49ED-90AF-CC679FFF93AA}" presName="childText" presStyleLbl="conFgAcc1" presStyleIdx="2" presStyleCnt="3">
        <dgm:presLayoutVars>
          <dgm:bulletEnabled val="1"/>
        </dgm:presLayoutVars>
      </dgm:prSet>
      <dgm:spPr/>
    </dgm:pt>
  </dgm:ptLst>
  <dgm:cxnLst>
    <dgm:cxn modelId="{673623D5-1BA5-4900-ACE4-D8E09DDA84ED}" srcId="{CA03034D-16A9-4410-AF6F-33F4891A3E2C}" destId="{E325B029-9FB7-40FD-BAF5-1F221A5F8FE7}" srcOrd="0" destOrd="0" parTransId="{5A05840C-C293-447F-AB4E-A53A43A0DB30}" sibTransId="{6CD81737-327F-4BAA-9438-D94541A7C82C}"/>
    <dgm:cxn modelId="{E540A23F-EEB8-455E-AC14-2833912699D5}" srcId="{E325B029-9FB7-40FD-BAF5-1F221A5F8FE7}" destId="{E27E4B35-C968-4386-AF10-0D2FEF7C28A2}" srcOrd="0" destOrd="0" parTransId="{89776ABA-5500-4F64-8649-96B332396BB9}" sibTransId="{7490D91B-5726-49AC-91D5-47D25E697282}"/>
    <dgm:cxn modelId="{04872352-78B5-4B31-8BE4-53A62877BF5D}" srcId="{E325B029-9FB7-40FD-BAF5-1F221A5F8FE7}" destId="{8BD83F87-5E44-4F6B-8614-FD544C1C1B24}" srcOrd="1" destOrd="0" parTransId="{C9673964-D53B-4331-95B7-7536CCE9F193}" sibTransId="{9E6BAFB7-62AE-45F7-A757-307DD38E0E1F}"/>
    <dgm:cxn modelId="{1900FC97-2DB0-407E-8EF9-E56B97D19E89}" srcId="{CA03034D-16A9-4410-AF6F-33F4891A3E2C}" destId="{09AF861A-0865-4157-9E23-37310FCC8E0C}" srcOrd="1" destOrd="0" parTransId="{9E5E526F-7FA2-43C2-BA57-922257A18F58}" sibTransId="{6F07AEB3-C9DB-484D-A383-03BCBE5B7480}"/>
    <dgm:cxn modelId="{D69BDFE8-379D-4646-9E26-C357D361FC1B}" srcId="{09AF861A-0865-4157-9E23-37310FCC8E0C}" destId="{E64DFD22-1816-4319-B950-F3E61C2BD264}" srcOrd="0" destOrd="1" parTransId="{2A23EAE2-0B6A-472B-B557-E9EF5ECC05E8}" sibTransId="{546D2EA6-9080-4578-9AE4-DCF81892AD85}"/>
    <dgm:cxn modelId="{7FA00236-A69C-4B3D-8817-0D54D19247DB}" srcId="{CA03034D-16A9-4410-AF6F-33F4891A3E2C}" destId="{BAA4F07C-CAD6-49ED-90AF-CC679FFF93AA}" srcOrd="2" destOrd="0" parTransId="{3580E5E8-F25F-470F-9128-1E94D27ACE8B}" sibTransId="{C60411ED-0800-4687-90CC-88839095701F}"/>
    <dgm:cxn modelId="{A9A450EF-24B3-4FF2-8CC8-0E3A2E0EC36C}" srcId="{BAA4F07C-CAD6-49ED-90AF-CC679FFF93AA}" destId="{BABB6F25-F68F-4116-A39C-9CFA682E0500}" srcOrd="0" destOrd="2" parTransId="{0232A207-4109-4F4D-B004-4C987879E792}" sibTransId="{DCE24442-9108-42C3-89C3-12C0DF123E14}"/>
    <dgm:cxn modelId="{701F61C7-7D41-49C7-BF06-1F5458F004B2}" type="presOf" srcId="{CA03034D-16A9-4410-AF6F-33F4891A3E2C}" destId="{074801E3-CEF0-44DE-842F-B8B0D79E137E}" srcOrd="0" destOrd="0" presId="urn:microsoft.com/office/officeart/2005/8/layout/list1"/>
    <dgm:cxn modelId="{1F51E8C2-E9E3-40FE-83C2-B1252094E8DB}" type="presParOf" srcId="{074801E3-CEF0-44DE-842F-B8B0D79E137E}" destId="{51394DE6-BD28-47E0-B33A-DD454CAA9402}" srcOrd="0" destOrd="0" presId="urn:microsoft.com/office/officeart/2005/8/layout/list1"/>
    <dgm:cxn modelId="{584C054F-399D-493F-BC78-09D99AE83966}" type="presParOf" srcId="{51394DE6-BD28-47E0-B33A-DD454CAA9402}" destId="{F2DB09B5-59B3-4404-87F4-7DD6EE632691}" srcOrd="0" destOrd="0" presId="urn:microsoft.com/office/officeart/2005/8/layout/list1"/>
    <dgm:cxn modelId="{CFDE6874-0839-4AEB-88DB-09D8DEB821D6}" type="presOf" srcId="{E325B029-9FB7-40FD-BAF5-1F221A5F8FE7}" destId="{F2DB09B5-59B3-4404-87F4-7DD6EE632691}" srcOrd="0" destOrd="0" presId="urn:microsoft.com/office/officeart/2005/8/layout/list1"/>
    <dgm:cxn modelId="{234F90DD-B934-48FA-B983-587DA6D12874}" type="presParOf" srcId="{51394DE6-BD28-47E0-B33A-DD454CAA9402}" destId="{FF115630-B41D-4D0A-8E1E-681E65CB27D1}" srcOrd="1" destOrd="0" presId="urn:microsoft.com/office/officeart/2005/8/layout/list1"/>
    <dgm:cxn modelId="{8F936A69-9FA7-43AD-9B5A-8F6847842ACA}" type="presOf" srcId="{E325B029-9FB7-40FD-BAF5-1F221A5F8FE7}" destId="{FF115630-B41D-4D0A-8E1E-681E65CB27D1}" srcOrd="0" destOrd="0" presId="urn:microsoft.com/office/officeart/2005/8/layout/list1"/>
    <dgm:cxn modelId="{538F9D73-2BAE-4BA0-B3ED-B1CD69BDDB29}" type="presParOf" srcId="{074801E3-CEF0-44DE-842F-B8B0D79E137E}" destId="{958F4B77-327E-408B-B858-2978E3E8C8FC}" srcOrd="1" destOrd="0" presId="urn:microsoft.com/office/officeart/2005/8/layout/list1"/>
    <dgm:cxn modelId="{CB7AAB9C-E13C-428A-9BC9-016826023C99}" type="presParOf" srcId="{074801E3-CEF0-44DE-842F-B8B0D79E137E}" destId="{32F189F6-BB9F-4AF7-B46F-68DFC60313D7}" srcOrd="2" destOrd="0" presId="urn:microsoft.com/office/officeart/2005/8/layout/list1"/>
    <dgm:cxn modelId="{26155D6B-3AD7-4983-A113-0396FB0B4DB0}" type="presOf" srcId="{E27E4B35-C968-4386-AF10-0D2FEF7C28A2}" destId="{32F189F6-BB9F-4AF7-B46F-68DFC60313D7}" srcOrd="0" destOrd="0" presId="urn:microsoft.com/office/officeart/2005/8/layout/list1"/>
    <dgm:cxn modelId="{7A535568-DE5E-472C-B25A-15F4A3D5FF05}" type="presOf" srcId="{8BD83F87-5E44-4F6B-8614-FD544C1C1B24}" destId="{32F189F6-BB9F-4AF7-B46F-68DFC60313D7}" srcOrd="0" destOrd="1" presId="urn:microsoft.com/office/officeart/2005/8/layout/list1"/>
    <dgm:cxn modelId="{0933AA26-6160-471A-B26F-3C3FC4496895}" type="presParOf" srcId="{074801E3-CEF0-44DE-842F-B8B0D79E137E}" destId="{B74AFE1E-DF9E-40E2-BDDA-2869B3052907}" srcOrd="3" destOrd="0" presId="urn:microsoft.com/office/officeart/2005/8/layout/list1"/>
    <dgm:cxn modelId="{43BC6D71-702F-443B-A6BD-E953B7CD2603}" type="presParOf" srcId="{074801E3-CEF0-44DE-842F-B8B0D79E137E}" destId="{8B8B4B51-2951-4B68-AB7C-330DCB7DD205}" srcOrd="4" destOrd="0" presId="urn:microsoft.com/office/officeart/2005/8/layout/list1"/>
    <dgm:cxn modelId="{9546EDB4-D2AE-4A22-9DE6-30D64BA48582}" type="presParOf" srcId="{8B8B4B51-2951-4B68-AB7C-330DCB7DD205}" destId="{D9D43E2F-D59F-4777-A950-7B335D20F20F}" srcOrd="0" destOrd="4" presId="urn:microsoft.com/office/officeart/2005/8/layout/list1"/>
    <dgm:cxn modelId="{533EDC14-7ECD-4EF2-BA78-649BBD601669}" type="presOf" srcId="{09AF861A-0865-4157-9E23-37310FCC8E0C}" destId="{D9D43E2F-D59F-4777-A950-7B335D20F20F}" srcOrd="0" destOrd="0" presId="urn:microsoft.com/office/officeart/2005/8/layout/list1"/>
    <dgm:cxn modelId="{34E8F929-6E34-48B8-9C15-2C3C6E823476}" type="presParOf" srcId="{8B8B4B51-2951-4B68-AB7C-330DCB7DD205}" destId="{4C638695-A108-4475-A0E8-3AAD85241382}" srcOrd="1" destOrd="4" presId="urn:microsoft.com/office/officeart/2005/8/layout/list1"/>
    <dgm:cxn modelId="{AD3682EC-38FF-442E-A9BA-9444B3BFCEC5}" type="presOf" srcId="{09AF861A-0865-4157-9E23-37310FCC8E0C}" destId="{4C638695-A108-4475-A0E8-3AAD85241382}" srcOrd="0" destOrd="0" presId="urn:microsoft.com/office/officeart/2005/8/layout/list1"/>
    <dgm:cxn modelId="{09B97774-6D4B-49BD-8C54-EB32F2FCE4F3}" type="presParOf" srcId="{074801E3-CEF0-44DE-842F-B8B0D79E137E}" destId="{C4120BF2-C8B2-4667-8D2A-80A91D609859}" srcOrd="5" destOrd="0" presId="urn:microsoft.com/office/officeart/2005/8/layout/list1"/>
    <dgm:cxn modelId="{1F7797D3-9BDA-4567-B7C7-8C5A3612F176}" type="presParOf" srcId="{074801E3-CEF0-44DE-842F-B8B0D79E137E}" destId="{209D1A45-02FB-4014-BE23-CFDC69FF07EF}" srcOrd="6" destOrd="0" presId="urn:microsoft.com/office/officeart/2005/8/layout/list1"/>
    <dgm:cxn modelId="{B63FA30A-E2C2-489A-9F43-2F6ED720D38E}" type="presOf" srcId="{E64DFD22-1816-4319-B950-F3E61C2BD264}" destId="{209D1A45-02FB-4014-BE23-CFDC69FF07EF}" srcOrd="0" destOrd="0" presId="urn:microsoft.com/office/officeart/2005/8/layout/list1"/>
    <dgm:cxn modelId="{55E00725-711E-4646-B158-0B9777D01AFE}" type="presParOf" srcId="{074801E3-CEF0-44DE-842F-B8B0D79E137E}" destId="{A9C00123-C278-4353-9844-3252B0B0D492}" srcOrd="7" destOrd="0" presId="urn:microsoft.com/office/officeart/2005/8/layout/list1"/>
    <dgm:cxn modelId="{DD55519D-87CE-4B35-A1A0-08D958B2D42C}" type="presParOf" srcId="{074801E3-CEF0-44DE-842F-B8B0D79E137E}" destId="{900F8C8B-4916-4869-BF11-BCF3CFB2E3D8}" srcOrd="8" destOrd="0" presId="urn:microsoft.com/office/officeart/2005/8/layout/list1"/>
    <dgm:cxn modelId="{DCB8CD82-6530-4592-8E75-DE5470662BB5}" type="presParOf" srcId="{900F8C8B-4916-4869-BF11-BCF3CFB2E3D8}" destId="{4C8F34E5-D102-46C9-BFF3-4051D386B31D}" srcOrd="0" destOrd="8" presId="urn:microsoft.com/office/officeart/2005/8/layout/list1"/>
    <dgm:cxn modelId="{0D28C9D6-89A1-4500-A68F-8C550387B00B}" type="presOf" srcId="{BAA4F07C-CAD6-49ED-90AF-CC679FFF93AA}" destId="{4C8F34E5-D102-46C9-BFF3-4051D386B31D}" srcOrd="0" destOrd="0" presId="urn:microsoft.com/office/officeart/2005/8/layout/list1"/>
    <dgm:cxn modelId="{177C808D-307B-4477-881B-2E3F2D2F9405}" type="presParOf" srcId="{900F8C8B-4916-4869-BF11-BCF3CFB2E3D8}" destId="{6807B01E-7D4A-4575-91D2-57A53C1D9729}" srcOrd="1" destOrd="8" presId="urn:microsoft.com/office/officeart/2005/8/layout/list1"/>
    <dgm:cxn modelId="{0EA4C77F-D783-4D9A-A2CB-84DB36C2BD81}" type="presOf" srcId="{BAA4F07C-CAD6-49ED-90AF-CC679FFF93AA}" destId="{6807B01E-7D4A-4575-91D2-57A53C1D9729}" srcOrd="0" destOrd="0" presId="urn:microsoft.com/office/officeart/2005/8/layout/list1"/>
    <dgm:cxn modelId="{7B13B856-74EF-4F1E-9A7D-2FF97813EF35}" type="presParOf" srcId="{074801E3-CEF0-44DE-842F-B8B0D79E137E}" destId="{0B34AA53-7047-4762-8697-90BE0F07DFE5}" srcOrd="9" destOrd="0" presId="urn:microsoft.com/office/officeart/2005/8/layout/list1"/>
    <dgm:cxn modelId="{620D5308-17A1-4771-B21C-47FF42E06774}" type="presParOf" srcId="{074801E3-CEF0-44DE-842F-B8B0D79E137E}" destId="{7676BE6C-AF2A-4D7F-881A-1E0842EC6360}" srcOrd="10" destOrd="0" presId="urn:microsoft.com/office/officeart/2005/8/layout/list1"/>
    <dgm:cxn modelId="{C287137A-85E7-43D7-A4AB-A1C5983AE872}" type="presOf" srcId="{BABB6F25-F68F-4116-A39C-9CFA682E0500}" destId="{7676BE6C-AF2A-4D7F-881A-1E0842EC6360}" srcOrd="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0FE379-3DC5-4663-9417-48D18283618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94BE5009-9EF4-4D89-B2DE-C6F5CE80C4E2}">
      <dgm:prSet/>
      <dgm:spPr/>
      <dgm:t>
        <a:bodyPr/>
        <a:lstStyle/>
        <a:p>
          <a:pPr rtl="0"/>
          <a:r>
            <a:rPr kumimoji="1" lang="zh-CN" b="1" dirty="0"/>
            <a:t>基本思想</a:t>
          </a:r>
          <a:r>
            <a:rPr kumimoji="1" lang="en-US" altLang="zh-CN" b="1" dirty="0"/>
            <a:t>-</a:t>
          </a:r>
          <a:r>
            <a:rPr kumimoji="1" lang="zh-CN" altLang="en-US" b="1" dirty="0"/>
            <a:t>由</a:t>
          </a:r>
          <a:r>
            <a:rPr kumimoji="1" lang="en-US" altLang="zh-CN" b="1" dirty="0"/>
            <a:t>FF</a:t>
          </a:r>
          <a:r>
            <a:rPr kumimoji="1" lang="zh-CN" altLang="en-US" b="1" dirty="0"/>
            <a:t>算法演变</a:t>
          </a:r>
          <a:endParaRPr lang="zh-CN" dirty="0"/>
        </a:p>
      </dgm:t>
    </dgm:pt>
    <dgm:pt modelId="{F244743C-077C-448A-B0D6-DEC816AB2E3A}" cxnId="{C20ACA47-B3A8-4D2A-A28C-3868A065B2C0}" type="parTrans">
      <dgm:prSet/>
      <dgm:spPr/>
      <dgm:t>
        <a:bodyPr/>
        <a:lstStyle/>
        <a:p>
          <a:endParaRPr lang="zh-CN" altLang="en-US"/>
        </a:p>
      </dgm:t>
    </dgm:pt>
    <dgm:pt modelId="{F3C96F8D-6923-49B7-96CC-97EC74E919C2}" cxnId="{C20ACA47-B3A8-4D2A-A28C-3868A065B2C0}" type="sibTrans">
      <dgm:prSet/>
      <dgm:spPr/>
      <dgm:t>
        <a:bodyPr/>
        <a:lstStyle/>
        <a:p>
          <a:endParaRPr lang="zh-CN" altLang="en-US"/>
        </a:p>
      </dgm:t>
    </dgm:pt>
    <dgm:pt modelId="{A2199F16-440B-43B3-A5DD-950DB0A5564E}">
      <dgm:prSet/>
      <dgm:spPr/>
      <dgm:t>
        <a:bodyPr/>
        <a:lstStyle/>
        <a:p>
          <a:pPr rtl="0"/>
          <a:r>
            <a:rPr kumimoji="1" lang="zh-CN" b="1" dirty="0"/>
            <a:t>从上次找到的空闲分区的下一个空闲分区查找</a:t>
          </a:r>
          <a:endParaRPr lang="zh-CN" dirty="0"/>
        </a:p>
      </dgm:t>
    </dgm:pt>
    <dgm:pt modelId="{3EF45559-11FC-4FE5-BC8F-51A1B00AB4CE}" cxnId="{FB9FE8CC-9A74-455D-86E5-4837A6E0C600}" type="parTrans">
      <dgm:prSet/>
      <dgm:spPr/>
      <dgm:t>
        <a:bodyPr/>
        <a:lstStyle/>
        <a:p>
          <a:endParaRPr lang="zh-CN" altLang="en-US"/>
        </a:p>
      </dgm:t>
    </dgm:pt>
    <dgm:pt modelId="{8C859641-BC78-49BB-A284-F9025DF331A8}" cxnId="{FB9FE8CC-9A74-455D-86E5-4837A6E0C600}" type="sibTrans">
      <dgm:prSet/>
      <dgm:spPr/>
      <dgm:t>
        <a:bodyPr/>
        <a:lstStyle/>
        <a:p>
          <a:endParaRPr lang="zh-CN" altLang="en-US"/>
        </a:p>
      </dgm:t>
    </dgm:pt>
    <dgm:pt modelId="{84A7FB0B-A761-4E97-A01B-A256CE49569F}">
      <dgm:prSet/>
      <dgm:spPr/>
      <dgm:t>
        <a:bodyPr/>
        <a:lstStyle/>
        <a:p>
          <a:pPr rtl="0"/>
          <a:r>
            <a:rPr kumimoji="1" lang="zh-CN" b="1"/>
            <a:t>需设置起始查找指针，以指示下次从哪开始查找</a:t>
          </a:r>
          <a:endParaRPr lang="zh-CN"/>
        </a:p>
      </dgm:t>
    </dgm:pt>
    <dgm:pt modelId="{65BDC246-3F12-49E6-8DE7-F8017B98A80C}" cxnId="{63E14E27-DC4C-432A-9612-AC33F80657B5}" type="parTrans">
      <dgm:prSet/>
      <dgm:spPr/>
      <dgm:t>
        <a:bodyPr/>
        <a:lstStyle/>
        <a:p>
          <a:endParaRPr lang="zh-CN" altLang="en-US"/>
        </a:p>
      </dgm:t>
    </dgm:pt>
    <dgm:pt modelId="{0214E1A5-1E4C-4350-A2C9-6BB03D4B88FC}" cxnId="{63E14E27-DC4C-432A-9612-AC33F80657B5}" type="sibTrans">
      <dgm:prSet/>
      <dgm:spPr/>
      <dgm:t>
        <a:bodyPr/>
        <a:lstStyle/>
        <a:p>
          <a:endParaRPr lang="zh-CN" altLang="en-US"/>
        </a:p>
      </dgm:t>
    </dgm:pt>
    <dgm:pt modelId="{E189E306-9255-4496-8502-79AB206388D4}">
      <dgm:prSet/>
      <dgm:spPr/>
      <dgm:t>
        <a:bodyPr/>
        <a:lstStyle/>
        <a:p>
          <a:pPr rtl="0"/>
          <a:r>
            <a:rPr kumimoji="1" lang="zh-CN" b="1"/>
            <a:t>优点</a:t>
          </a:r>
          <a:endParaRPr lang="zh-CN"/>
        </a:p>
      </dgm:t>
    </dgm:pt>
    <dgm:pt modelId="{7566FD33-3E8B-441C-A081-4CC7CB1AC448}" cxnId="{CC2CE3EF-217F-405A-9413-811FD44736D7}" type="parTrans">
      <dgm:prSet/>
      <dgm:spPr/>
      <dgm:t>
        <a:bodyPr/>
        <a:lstStyle/>
        <a:p>
          <a:endParaRPr lang="zh-CN" altLang="en-US"/>
        </a:p>
      </dgm:t>
    </dgm:pt>
    <dgm:pt modelId="{42FA9269-6747-41FE-9414-501D94113603}" cxnId="{CC2CE3EF-217F-405A-9413-811FD44736D7}" type="sibTrans">
      <dgm:prSet/>
      <dgm:spPr/>
      <dgm:t>
        <a:bodyPr/>
        <a:lstStyle/>
        <a:p>
          <a:endParaRPr lang="zh-CN" altLang="en-US"/>
        </a:p>
      </dgm:t>
    </dgm:pt>
    <dgm:pt modelId="{280326C6-9358-4642-B323-110294779BD1}">
      <dgm:prSet/>
      <dgm:spPr/>
      <dgm:t>
        <a:bodyPr/>
        <a:lstStyle/>
        <a:p>
          <a:pPr rtl="0"/>
          <a:r>
            <a:rPr kumimoji="1" lang="zh-CN" b="1"/>
            <a:t>使空闲分区均匀分布</a:t>
          </a:r>
          <a:endParaRPr lang="zh-CN"/>
        </a:p>
      </dgm:t>
    </dgm:pt>
    <dgm:pt modelId="{D596E57E-FC40-47CC-88F6-ACA3B079BB23}" cxnId="{985D0D15-A5CA-4B50-8632-A7C6AD853FCC}" type="parTrans">
      <dgm:prSet/>
      <dgm:spPr/>
      <dgm:t>
        <a:bodyPr/>
        <a:lstStyle/>
        <a:p>
          <a:endParaRPr lang="zh-CN" altLang="en-US"/>
        </a:p>
      </dgm:t>
    </dgm:pt>
    <dgm:pt modelId="{805256C4-3573-4A08-8909-15BF8AC0F077}" cxnId="{985D0D15-A5CA-4B50-8632-A7C6AD853FCC}" type="sibTrans">
      <dgm:prSet/>
      <dgm:spPr/>
      <dgm:t>
        <a:bodyPr/>
        <a:lstStyle/>
        <a:p>
          <a:endParaRPr lang="zh-CN" altLang="en-US"/>
        </a:p>
      </dgm:t>
    </dgm:pt>
    <dgm:pt modelId="{BBA1E906-7627-4AD1-8199-C71F43BEE8A2}">
      <dgm:prSet/>
      <dgm:spPr/>
      <dgm:t>
        <a:bodyPr/>
        <a:lstStyle/>
        <a:p>
          <a:pPr rtl="0"/>
          <a:r>
            <a:rPr kumimoji="1" lang="zh-CN" b="1"/>
            <a:t>缺点</a:t>
          </a:r>
          <a:endParaRPr lang="zh-CN"/>
        </a:p>
      </dgm:t>
    </dgm:pt>
    <dgm:pt modelId="{FAF400A6-2E28-44AC-9237-76F87F276DDE}" cxnId="{992F064C-88BC-4D8A-8C4C-2BF749F1A776}" type="parTrans">
      <dgm:prSet/>
      <dgm:spPr/>
      <dgm:t>
        <a:bodyPr/>
        <a:lstStyle/>
        <a:p>
          <a:endParaRPr lang="zh-CN" altLang="en-US"/>
        </a:p>
      </dgm:t>
    </dgm:pt>
    <dgm:pt modelId="{936B57B4-1B4C-4131-86D9-14D23FDCF873}" cxnId="{992F064C-88BC-4D8A-8C4C-2BF749F1A776}" type="sibTrans">
      <dgm:prSet/>
      <dgm:spPr/>
      <dgm:t>
        <a:bodyPr/>
        <a:lstStyle/>
        <a:p>
          <a:endParaRPr lang="zh-CN" altLang="en-US"/>
        </a:p>
      </dgm:t>
    </dgm:pt>
    <dgm:pt modelId="{B54ACA43-2834-4ED8-86AF-5595A5FBCB49}">
      <dgm:prSet/>
      <dgm:spPr/>
      <dgm:t>
        <a:bodyPr/>
        <a:lstStyle/>
        <a:p>
          <a:pPr rtl="0"/>
          <a:r>
            <a:rPr kumimoji="1" lang="zh-CN" b="1"/>
            <a:t>缺乏大的空闲分区</a:t>
          </a:r>
          <a:endParaRPr lang="zh-CN"/>
        </a:p>
      </dgm:t>
    </dgm:pt>
    <dgm:pt modelId="{6FEEB885-5F2A-4F7E-A3BE-94AA39AD088D}" cxnId="{43A10396-90C4-4EBD-8A7B-3BCA8FA32ADA}" type="parTrans">
      <dgm:prSet/>
      <dgm:spPr/>
      <dgm:t>
        <a:bodyPr/>
        <a:lstStyle/>
        <a:p>
          <a:endParaRPr lang="zh-CN" altLang="en-US"/>
        </a:p>
      </dgm:t>
    </dgm:pt>
    <dgm:pt modelId="{FE94332A-0F28-4FA1-BBB1-D03F92D9CF29}" cxnId="{43A10396-90C4-4EBD-8A7B-3BCA8FA32ADA}" type="sibTrans">
      <dgm:prSet/>
      <dgm:spPr/>
      <dgm:t>
        <a:bodyPr/>
        <a:lstStyle/>
        <a:p>
          <a:endParaRPr lang="zh-CN" altLang="en-US"/>
        </a:p>
      </dgm:t>
    </dgm:pt>
    <dgm:pt modelId="{F084C3B8-EF3D-4B74-BD0A-D32B0E897250}" type="pres">
      <dgm:prSet presAssocID="{CC0FE379-3DC5-4663-9417-48D182836182}" presName="linear" presStyleCnt="0">
        <dgm:presLayoutVars>
          <dgm:dir/>
          <dgm:animLvl val="lvl"/>
          <dgm:resizeHandles val="exact"/>
        </dgm:presLayoutVars>
      </dgm:prSet>
      <dgm:spPr/>
    </dgm:pt>
    <dgm:pt modelId="{75320A61-8B4F-4D95-A182-A5E22A676B9A}" type="pres">
      <dgm:prSet presAssocID="{94BE5009-9EF4-4D89-B2DE-C6F5CE80C4E2}" presName="parentLin" presStyleCnt="0"/>
      <dgm:spPr/>
    </dgm:pt>
    <dgm:pt modelId="{EFC36FE6-BBE3-4BAB-8104-A09C17FF4121}" type="pres">
      <dgm:prSet presAssocID="{94BE5009-9EF4-4D89-B2DE-C6F5CE80C4E2}" presName="parentLeftMargin" presStyleLbl="node1" presStyleIdx="0" presStyleCnt="3"/>
      <dgm:spPr/>
    </dgm:pt>
    <dgm:pt modelId="{3DC82CEF-7C4B-4C8A-9EFF-265E5B175F94}" type="pres">
      <dgm:prSet presAssocID="{94BE5009-9EF4-4D89-B2DE-C6F5CE80C4E2}" presName="parentText" presStyleLbl="node1" presStyleIdx="0" presStyleCnt="3">
        <dgm:presLayoutVars>
          <dgm:chMax val="0"/>
          <dgm:bulletEnabled val="1"/>
        </dgm:presLayoutVars>
      </dgm:prSet>
      <dgm:spPr/>
    </dgm:pt>
    <dgm:pt modelId="{B009359E-5E77-478E-AD58-35C85D8E1C2B}" type="pres">
      <dgm:prSet presAssocID="{94BE5009-9EF4-4D89-B2DE-C6F5CE80C4E2}" presName="negativeSpace" presStyleCnt="0"/>
      <dgm:spPr/>
    </dgm:pt>
    <dgm:pt modelId="{8DE9B815-29F7-4A73-AEDF-7922A2E3B2C3}" type="pres">
      <dgm:prSet presAssocID="{94BE5009-9EF4-4D89-B2DE-C6F5CE80C4E2}" presName="childText" presStyleLbl="conFgAcc1" presStyleIdx="0" presStyleCnt="3">
        <dgm:presLayoutVars>
          <dgm:bulletEnabled val="1"/>
        </dgm:presLayoutVars>
      </dgm:prSet>
      <dgm:spPr/>
    </dgm:pt>
    <dgm:pt modelId="{B6265EC8-29DD-42DF-B764-93742EE1AD2A}" type="pres">
      <dgm:prSet presAssocID="{F3C96F8D-6923-49B7-96CC-97EC74E919C2}" presName="spaceBetweenRectangles" presStyleCnt="0"/>
      <dgm:spPr/>
    </dgm:pt>
    <dgm:pt modelId="{9BD84A0B-22E4-4BAE-894A-145D875A71F9}" type="pres">
      <dgm:prSet presAssocID="{E189E306-9255-4496-8502-79AB206388D4}" presName="parentLin" presStyleCnt="0"/>
      <dgm:spPr/>
    </dgm:pt>
    <dgm:pt modelId="{9FEC0113-EEEA-47F7-A4BC-C6899B4F9689}" type="pres">
      <dgm:prSet presAssocID="{E189E306-9255-4496-8502-79AB206388D4}" presName="parentLeftMargin" presStyleLbl="node1" presStyleIdx="0" presStyleCnt="3"/>
      <dgm:spPr/>
    </dgm:pt>
    <dgm:pt modelId="{3FF3A6DA-C3C4-4B20-AC36-1F45720C1A15}" type="pres">
      <dgm:prSet presAssocID="{E189E306-9255-4496-8502-79AB206388D4}" presName="parentText" presStyleLbl="node1" presStyleIdx="1" presStyleCnt="3">
        <dgm:presLayoutVars>
          <dgm:chMax val="0"/>
          <dgm:bulletEnabled val="1"/>
        </dgm:presLayoutVars>
      </dgm:prSet>
      <dgm:spPr/>
    </dgm:pt>
    <dgm:pt modelId="{9F1C1640-C740-4A04-9757-8C5C537C65CC}" type="pres">
      <dgm:prSet presAssocID="{E189E306-9255-4496-8502-79AB206388D4}" presName="negativeSpace" presStyleCnt="0"/>
      <dgm:spPr/>
    </dgm:pt>
    <dgm:pt modelId="{A223F2A7-6A27-4763-8AA7-945DAADB407D}" type="pres">
      <dgm:prSet presAssocID="{E189E306-9255-4496-8502-79AB206388D4}" presName="childText" presStyleLbl="conFgAcc1" presStyleIdx="1" presStyleCnt="3">
        <dgm:presLayoutVars>
          <dgm:bulletEnabled val="1"/>
        </dgm:presLayoutVars>
      </dgm:prSet>
      <dgm:spPr/>
    </dgm:pt>
    <dgm:pt modelId="{823D7D1E-E671-4F32-80B8-CBE19E5F8E14}" type="pres">
      <dgm:prSet presAssocID="{42FA9269-6747-41FE-9414-501D94113603}" presName="spaceBetweenRectangles" presStyleCnt="0"/>
      <dgm:spPr/>
    </dgm:pt>
    <dgm:pt modelId="{C57F5E9C-07D2-47F3-BBDA-C70500A57D08}" type="pres">
      <dgm:prSet presAssocID="{BBA1E906-7627-4AD1-8199-C71F43BEE8A2}" presName="parentLin" presStyleCnt="0"/>
      <dgm:spPr/>
    </dgm:pt>
    <dgm:pt modelId="{311FF772-5180-43BE-907C-DF529531ABAD}" type="pres">
      <dgm:prSet presAssocID="{BBA1E906-7627-4AD1-8199-C71F43BEE8A2}" presName="parentLeftMargin" presStyleLbl="node1" presStyleIdx="1" presStyleCnt="3"/>
      <dgm:spPr/>
    </dgm:pt>
    <dgm:pt modelId="{B814ABCF-D49E-405D-9488-EF7D70C2DB89}" type="pres">
      <dgm:prSet presAssocID="{BBA1E906-7627-4AD1-8199-C71F43BEE8A2}" presName="parentText" presStyleLbl="node1" presStyleIdx="2" presStyleCnt="3">
        <dgm:presLayoutVars>
          <dgm:chMax val="0"/>
          <dgm:bulletEnabled val="1"/>
        </dgm:presLayoutVars>
      </dgm:prSet>
      <dgm:spPr/>
    </dgm:pt>
    <dgm:pt modelId="{94C13F66-55B3-4053-BEB4-724D0AA98C6B}" type="pres">
      <dgm:prSet presAssocID="{BBA1E906-7627-4AD1-8199-C71F43BEE8A2}" presName="negativeSpace" presStyleCnt="0"/>
      <dgm:spPr/>
    </dgm:pt>
    <dgm:pt modelId="{C663873D-2D55-4B37-AEE1-9AD95B9C5756}" type="pres">
      <dgm:prSet presAssocID="{BBA1E906-7627-4AD1-8199-C71F43BEE8A2}" presName="childText" presStyleLbl="conFgAcc1" presStyleIdx="2" presStyleCnt="3">
        <dgm:presLayoutVars>
          <dgm:bulletEnabled val="1"/>
        </dgm:presLayoutVars>
      </dgm:prSet>
      <dgm:spPr/>
    </dgm:pt>
  </dgm:ptLst>
  <dgm:cxnLst>
    <dgm:cxn modelId="{20BCA501-F55B-4350-9FDE-009BEF741140}" type="presOf" srcId="{94BE5009-9EF4-4D89-B2DE-C6F5CE80C4E2}" destId="{3DC82CEF-7C4B-4C8A-9EFF-265E5B175F94}" srcOrd="1" destOrd="0" presId="urn:microsoft.com/office/officeart/2005/8/layout/list1"/>
    <dgm:cxn modelId="{45DBD506-EB91-4CE3-AD3C-A796790AE3A8}" type="presOf" srcId="{E189E306-9255-4496-8502-79AB206388D4}" destId="{3FF3A6DA-C3C4-4B20-AC36-1F45720C1A15}" srcOrd="1" destOrd="0" presId="urn:microsoft.com/office/officeart/2005/8/layout/list1"/>
    <dgm:cxn modelId="{985D0D15-A5CA-4B50-8632-A7C6AD853FCC}" srcId="{E189E306-9255-4496-8502-79AB206388D4}" destId="{280326C6-9358-4642-B323-110294779BD1}" srcOrd="0" destOrd="0" parTransId="{D596E57E-FC40-47CC-88F6-ACA3B079BB23}" sibTransId="{805256C4-3573-4A08-8909-15BF8AC0F077}"/>
    <dgm:cxn modelId="{63E14E27-DC4C-432A-9612-AC33F80657B5}" srcId="{94BE5009-9EF4-4D89-B2DE-C6F5CE80C4E2}" destId="{84A7FB0B-A761-4E97-A01B-A256CE49569F}" srcOrd="1" destOrd="0" parTransId="{65BDC246-3F12-49E6-8DE7-F8017B98A80C}" sibTransId="{0214E1A5-1E4C-4350-A2C9-6BB03D4B88FC}"/>
    <dgm:cxn modelId="{0F7C8A63-7748-4D16-BE75-EFB70A3754A6}" type="presOf" srcId="{B54ACA43-2834-4ED8-86AF-5595A5FBCB49}" destId="{C663873D-2D55-4B37-AEE1-9AD95B9C5756}" srcOrd="0" destOrd="0" presId="urn:microsoft.com/office/officeart/2005/8/layout/list1"/>
    <dgm:cxn modelId="{C20ACA47-B3A8-4D2A-A28C-3868A065B2C0}" srcId="{CC0FE379-3DC5-4663-9417-48D182836182}" destId="{94BE5009-9EF4-4D89-B2DE-C6F5CE80C4E2}" srcOrd="0" destOrd="0" parTransId="{F244743C-077C-448A-B0D6-DEC816AB2E3A}" sibTransId="{F3C96F8D-6923-49B7-96CC-97EC74E919C2}"/>
    <dgm:cxn modelId="{34CC7868-ED44-4E14-8331-D3E135719737}" type="presOf" srcId="{A2199F16-440B-43B3-A5DD-950DB0A5564E}" destId="{8DE9B815-29F7-4A73-AEDF-7922A2E3B2C3}" srcOrd="0" destOrd="0" presId="urn:microsoft.com/office/officeart/2005/8/layout/list1"/>
    <dgm:cxn modelId="{992F064C-88BC-4D8A-8C4C-2BF749F1A776}" srcId="{CC0FE379-3DC5-4663-9417-48D182836182}" destId="{BBA1E906-7627-4AD1-8199-C71F43BEE8A2}" srcOrd="2" destOrd="0" parTransId="{FAF400A6-2E28-44AC-9237-76F87F276DDE}" sibTransId="{936B57B4-1B4C-4131-86D9-14D23FDCF873}"/>
    <dgm:cxn modelId="{9497A770-C823-4A5C-AD26-25E89DD2DF29}" type="presOf" srcId="{E189E306-9255-4496-8502-79AB206388D4}" destId="{9FEC0113-EEEA-47F7-A4BC-C6899B4F9689}" srcOrd="0" destOrd="0" presId="urn:microsoft.com/office/officeart/2005/8/layout/list1"/>
    <dgm:cxn modelId="{F89F4C56-8285-44A7-9495-41E6BDB33B22}" type="presOf" srcId="{CC0FE379-3DC5-4663-9417-48D182836182}" destId="{F084C3B8-EF3D-4B74-BD0A-D32B0E897250}" srcOrd="0" destOrd="0" presId="urn:microsoft.com/office/officeart/2005/8/layout/list1"/>
    <dgm:cxn modelId="{65F59190-6D77-4D7B-B16C-F8A886822CED}" type="presOf" srcId="{BBA1E906-7627-4AD1-8199-C71F43BEE8A2}" destId="{311FF772-5180-43BE-907C-DF529531ABAD}" srcOrd="0" destOrd="0" presId="urn:microsoft.com/office/officeart/2005/8/layout/list1"/>
    <dgm:cxn modelId="{43A10396-90C4-4EBD-8A7B-3BCA8FA32ADA}" srcId="{BBA1E906-7627-4AD1-8199-C71F43BEE8A2}" destId="{B54ACA43-2834-4ED8-86AF-5595A5FBCB49}" srcOrd="0" destOrd="0" parTransId="{6FEEB885-5F2A-4F7E-A3BE-94AA39AD088D}" sibTransId="{FE94332A-0F28-4FA1-BBB1-D03F92D9CF29}"/>
    <dgm:cxn modelId="{70B6A9C2-726D-4C47-9433-678273912D4C}" type="presOf" srcId="{280326C6-9358-4642-B323-110294779BD1}" destId="{A223F2A7-6A27-4763-8AA7-945DAADB407D}" srcOrd="0" destOrd="0" presId="urn:microsoft.com/office/officeart/2005/8/layout/list1"/>
    <dgm:cxn modelId="{32BE99C6-354F-44B1-8DBD-CAF6BAEB1E2E}" type="presOf" srcId="{BBA1E906-7627-4AD1-8199-C71F43BEE8A2}" destId="{B814ABCF-D49E-405D-9488-EF7D70C2DB89}" srcOrd="1" destOrd="0" presId="urn:microsoft.com/office/officeart/2005/8/layout/list1"/>
    <dgm:cxn modelId="{FB9FE8CC-9A74-455D-86E5-4837A6E0C600}" srcId="{94BE5009-9EF4-4D89-B2DE-C6F5CE80C4E2}" destId="{A2199F16-440B-43B3-A5DD-950DB0A5564E}" srcOrd="0" destOrd="0" parTransId="{3EF45559-11FC-4FE5-BC8F-51A1B00AB4CE}" sibTransId="{8C859641-BC78-49BB-A284-F9025DF331A8}"/>
    <dgm:cxn modelId="{42D429DE-0087-4DE1-9B60-1EF2412BC5A0}" type="presOf" srcId="{84A7FB0B-A761-4E97-A01B-A256CE49569F}" destId="{8DE9B815-29F7-4A73-AEDF-7922A2E3B2C3}" srcOrd="0" destOrd="1" presId="urn:microsoft.com/office/officeart/2005/8/layout/list1"/>
    <dgm:cxn modelId="{CC2CE3EF-217F-405A-9413-811FD44736D7}" srcId="{CC0FE379-3DC5-4663-9417-48D182836182}" destId="{E189E306-9255-4496-8502-79AB206388D4}" srcOrd="1" destOrd="0" parTransId="{7566FD33-3E8B-441C-A081-4CC7CB1AC448}" sibTransId="{42FA9269-6747-41FE-9414-501D94113603}"/>
    <dgm:cxn modelId="{23FD74F6-7568-414B-9843-B2EF4DB5DD87}" type="presOf" srcId="{94BE5009-9EF4-4D89-B2DE-C6F5CE80C4E2}" destId="{EFC36FE6-BBE3-4BAB-8104-A09C17FF4121}" srcOrd="0" destOrd="0" presId="urn:microsoft.com/office/officeart/2005/8/layout/list1"/>
    <dgm:cxn modelId="{CBDC3D81-6A11-4906-AFFB-19FD07FCC2B2}" type="presParOf" srcId="{F084C3B8-EF3D-4B74-BD0A-D32B0E897250}" destId="{75320A61-8B4F-4D95-A182-A5E22A676B9A}" srcOrd="0" destOrd="0" presId="urn:microsoft.com/office/officeart/2005/8/layout/list1"/>
    <dgm:cxn modelId="{4CC7AD52-425C-4069-8556-3F18A6B52BD3}" type="presParOf" srcId="{75320A61-8B4F-4D95-A182-A5E22A676B9A}" destId="{EFC36FE6-BBE3-4BAB-8104-A09C17FF4121}" srcOrd="0" destOrd="0" presId="urn:microsoft.com/office/officeart/2005/8/layout/list1"/>
    <dgm:cxn modelId="{7C731377-5B24-45B8-B01F-4C2996802B79}" type="presParOf" srcId="{75320A61-8B4F-4D95-A182-A5E22A676B9A}" destId="{3DC82CEF-7C4B-4C8A-9EFF-265E5B175F94}" srcOrd="1" destOrd="0" presId="urn:microsoft.com/office/officeart/2005/8/layout/list1"/>
    <dgm:cxn modelId="{CF370CBF-4281-47BB-A948-A1955A6DE75A}" type="presParOf" srcId="{F084C3B8-EF3D-4B74-BD0A-D32B0E897250}" destId="{B009359E-5E77-478E-AD58-35C85D8E1C2B}" srcOrd="1" destOrd="0" presId="urn:microsoft.com/office/officeart/2005/8/layout/list1"/>
    <dgm:cxn modelId="{4C8811A6-33FD-4AA5-A0FD-7CF7ACA83FDE}" type="presParOf" srcId="{F084C3B8-EF3D-4B74-BD0A-D32B0E897250}" destId="{8DE9B815-29F7-4A73-AEDF-7922A2E3B2C3}" srcOrd="2" destOrd="0" presId="urn:microsoft.com/office/officeart/2005/8/layout/list1"/>
    <dgm:cxn modelId="{FF4EDE1F-CA28-476A-AF29-E0DEFDAB4B46}" type="presParOf" srcId="{F084C3B8-EF3D-4B74-BD0A-D32B0E897250}" destId="{B6265EC8-29DD-42DF-B764-93742EE1AD2A}" srcOrd="3" destOrd="0" presId="urn:microsoft.com/office/officeart/2005/8/layout/list1"/>
    <dgm:cxn modelId="{681675CA-6FBB-4DAB-9E0F-81D75DD00EFA}" type="presParOf" srcId="{F084C3B8-EF3D-4B74-BD0A-D32B0E897250}" destId="{9BD84A0B-22E4-4BAE-894A-145D875A71F9}" srcOrd="4" destOrd="0" presId="urn:microsoft.com/office/officeart/2005/8/layout/list1"/>
    <dgm:cxn modelId="{98EC6D8B-342C-4627-B1E2-B66FC0635F31}" type="presParOf" srcId="{9BD84A0B-22E4-4BAE-894A-145D875A71F9}" destId="{9FEC0113-EEEA-47F7-A4BC-C6899B4F9689}" srcOrd="0" destOrd="0" presId="urn:microsoft.com/office/officeart/2005/8/layout/list1"/>
    <dgm:cxn modelId="{0A9021BD-E2F5-4AC7-BCC1-8CE3F0AFC721}" type="presParOf" srcId="{9BD84A0B-22E4-4BAE-894A-145D875A71F9}" destId="{3FF3A6DA-C3C4-4B20-AC36-1F45720C1A15}" srcOrd="1" destOrd="0" presId="urn:microsoft.com/office/officeart/2005/8/layout/list1"/>
    <dgm:cxn modelId="{26BD96C6-5AF0-4129-B5D2-9AE7F9927CBF}" type="presParOf" srcId="{F084C3B8-EF3D-4B74-BD0A-D32B0E897250}" destId="{9F1C1640-C740-4A04-9757-8C5C537C65CC}" srcOrd="5" destOrd="0" presId="urn:microsoft.com/office/officeart/2005/8/layout/list1"/>
    <dgm:cxn modelId="{04BF83EB-0774-4C5B-97B5-CDAA370553DD}" type="presParOf" srcId="{F084C3B8-EF3D-4B74-BD0A-D32B0E897250}" destId="{A223F2A7-6A27-4763-8AA7-945DAADB407D}" srcOrd="6" destOrd="0" presId="urn:microsoft.com/office/officeart/2005/8/layout/list1"/>
    <dgm:cxn modelId="{E8B4CB43-CD25-4A6F-B4D0-77B3DBD308AC}" type="presParOf" srcId="{F084C3B8-EF3D-4B74-BD0A-D32B0E897250}" destId="{823D7D1E-E671-4F32-80B8-CBE19E5F8E14}" srcOrd="7" destOrd="0" presId="urn:microsoft.com/office/officeart/2005/8/layout/list1"/>
    <dgm:cxn modelId="{4BE5C696-D9DE-4672-BBC1-80415B8C8651}" type="presParOf" srcId="{F084C3B8-EF3D-4B74-BD0A-D32B0E897250}" destId="{C57F5E9C-07D2-47F3-BBDA-C70500A57D08}" srcOrd="8" destOrd="0" presId="urn:microsoft.com/office/officeart/2005/8/layout/list1"/>
    <dgm:cxn modelId="{F1B8A2B6-90DB-49DA-ACF0-84EA9603A2A7}" type="presParOf" srcId="{C57F5E9C-07D2-47F3-BBDA-C70500A57D08}" destId="{311FF772-5180-43BE-907C-DF529531ABAD}" srcOrd="0" destOrd="0" presId="urn:microsoft.com/office/officeart/2005/8/layout/list1"/>
    <dgm:cxn modelId="{A11D9E0E-36B1-4EE8-8982-EAF259404D2D}" type="presParOf" srcId="{C57F5E9C-07D2-47F3-BBDA-C70500A57D08}" destId="{B814ABCF-D49E-405D-9488-EF7D70C2DB89}" srcOrd="1" destOrd="0" presId="urn:microsoft.com/office/officeart/2005/8/layout/list1"/>
    <dgm:cxn modelId="{95B35B4D-1D4D-475F-8041-08B771ABA4CF}" type="presParOf" srcId="{F084C3B8-EF3D-4B74-BD0A-D32B0E897250}" destId="{94C13F66-55B3-4053-BEB4-724D0AA98C6B}" srcOrd="9" destOrd="0" presId="urn:microsoft.com/office/officeart/2005/8/layout/list1"/>
    <dgm:cxn modelId="{CBEB55D6-5E54-46FD-90D7-6A0F0714C3BB}" type="presParOf" srcId="{F084C3B8-EF3D-4B74-BD0A-D32B0E897250}" destId="{C663873D-2D55-4B37-AEE1-9AD95B9C5756}"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5FB3BD-99FC-40CC-8C8A-A88B8FAB461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27A9E8C6-4290-41C7-B466-3D54DAF7BE6F}">
      <dgm:prSet/>
      <dgm:spPr/>
      <dgm:t>
        <a:bodyPr/>
        <a:lstStyle/>
        <a:p>
          <a:pPr rtl="0"/>
          <a:r>
            <a:rPr kumimoji="1" lang="zh-CN" b="1"/>
            <a:t>基本思想</a:t>
          </a:r>
          <a:endParaRPr lang="zh-CN"/>
        </a:p>
      </dgm:t>
    </dgm:pt>
    <dgm:pt modelId="{DD8F2118-5716-4E18-B544-D44C46530847}" cxnId="{C1087F71-14CF-4498-A7F2-D155D4EF1C62}" type="parTrans">
      <dgm:prSet/>
      <dgm:spPr/>
      <dgm:t>
        <a:bodyPr/>
        <a:lstStyle/>
        <a:p>
          <a:endParaRPr lang="zh-CN" altLang="en-US"/>
        </a:p>
      </dgm:t>
    </dgm:pt>
    <dgm:pt modelId="{C407D4BC-7A77-4A1D-8F2B-1D2C86D4E87C}" cxnId="{C1087F71-14CF-4498-A7F2-D155D4EF1C62}" type="sibTrans">
      <dgm:prSet/>
      <dgm:spPr/>
      <dgm:t>
        <a:bodyPr/>
        <a:lstStyle/>
        <a:p>
          <a:endParaRPr lang="zh-CN" altLang="en-US"/>
        </a:p>
      </dgm:t>
    </dgm:pt>
    <dgm:pt modelId="{B5F69E09-6553-4BDD-BFE7-91037B842C72}">
      <dgm:prSet custT="1"/>
      <dgm:spPr/>
      <dgm:t>
        <a:bodyPr/>
        <a:lstStyle/>
        <a:p>
          <a:pPr rtl="0"/>
          <a:r>
            <a:rPr kumimoji="1" lang="zh-CN" altLang="en-US" sz="2400" b="1" dirty="0"/>
            <a:t>找能满足分配的最</a:t>
          </a:r>
          <a:r>
            <a:rPr kumimoji="1" lang="zh-CN" altLang="en-US" sz="1600" b="1" dirty="0"/>
            <a:t>小</a:t>
          </a:r>
          <a:r>
            <a:rPr kumimoji="1" lang="zh-CN" altLang="en-US" sz="2400" b="1" dirty="0"/>
            <a:t>空闲分区</a:t>
          </a:r>
          <a:endParaRPr lang="zh-CN" altLang="en-US" sz="2400" dirty="0"/>
        </a:p>
      </dgm:t>
    </dgm:pt>
    <dgm:pt modelId="{F8AE6FBD-48D3-43AE-BC43-AEFF058F2FFC}" cxnId="{28C6C135-4795-4116-AFEA-F271D763DCB6}" type="parTrans">
      <dgm:prSet/>
      <dgm:spPr/>
      <dgm:t>
        <a:bodyPr/>
        <a:lstStyle/>
        <a:p>
          <a:endParaRPr lang="zh-CN" altLang="en-US"/>
        </a:p>
      </dgm:t>
    </dgm:pt>
    <dgm:pt modelId="{C9E3FB1C-0D60-472D-8720-EA09A3AA2DD2}" cxnId="{28C6C135-4795-4116-AFEA-F271D763DCB6}" type="sibTrans">
      <dgm:prSet/>
      <dgm:spPr/>
      <dgm:t>
        <a:bodyPr/>
        <a:lstStyle/>
        <a:p>
          <a:endParaRPr lang="zh-CN" altLang="en-US"/>
        </a:p>
      </dgm:t>
    </dgm:pt>
    <dgm:pt modelId="{C9FB7328-1A6C-4BA5-B602-8BC90454B4C0}">
      <dgm:prSet custT="1"/>
      <dgm:spPr/>
      <dgm:t>
        <a:bodyPr/>
        <a:lstStyle/>
        <a:p>
          <a:pPr rtl="0"/>
          <a:r>
            <a:rPr kumimoji="1" lang="zh-CN" altLang="en-US" sz="2400" b="1" dirty="0"/>
            <a:t>这要求分区按容量 </a:t>
          </a:r>
          <a:r>
            <a:rPr kumimoji="1" lang="zh-CN" altLang="en-US" sz="2000" b="1" dirty="0"/>
            <a:t>递</a:t>
          </a:r>
          <a:r>
            <a:rPr kumimoji="1" lang="zh-CN" altLang="en-US" sz="2800" b="1" dirty="0"/>
            <a:t>增 </a:t>
          </a:r>
          <a:r>
            <a:rPr kumimoji="1" lang="zh-CN" altLang="en-US" sz="2400" b="1" dirty="0"/>
            <a:t>顺序排列</a:t>
          </a:r>
          <a:endParaRPr lang="zh-CN" altLang="en-US" sz="2400" dirty="0"/>
        </a:p>
      </dgm:t>
    </dgm:pt>
    <dgm:pt modelId="{AB5D4261-DA40-4D50-8114-884F344461F0}" cxnId="{714859B2-03BA-4296-A32D-4736ADE0FA00}" type="parTrans">
      <dgm:prSet/>
      <dgm:spPr/>
      <dgm:t>
        <a:bodyPr/>
        <a:lstStyle/>
        <a:p>
          <a:endParaRPr lang="zh-CN" altLang="en-US"/>
        </a:p>
      </dgm:t>
    </dgm:pt>
    <dgm:pt modelId="{5A92C23F-D579-4033-8808-DCA36EB90ACD}" cxnId="{714859B2-03BA-4296-A32D-4736ADE0FA00}" type="sibTrans">
      <dgm:prSet/>
      <dgm:spPr/>
      <dgm:t>
        <a:bodyPr/>
        <a:lstStyle/>
        <a:p>
          <a:endParaRPr lang="zh-CN" altLang="en-US"/>
        </a:p>
      </dgm:t>
    </dgm:pt>
    <dgm:pt modelId="{E6F15CBD-D1F6-4748-A647-C39CB870AA23}">
      <dgm:prSet/>
      <dgm:spPr/>
      <dgm:t>
        <a:bodyPr/>
        <a:lstStyle/>
        <a:p>
          <a:pPr rtl="0"/>
          <a:r>
            <a:rPr kumimoji="1" lang="zh-CN" b="1"/>
            <a:t>优点</a:t>
          </a:r>
          <a:endParaRPr lang="zh-CN"/>
        </a:p>
      </dgm:t>
    </dgm:pt>
    <dgm:pt modelId="{DA1D8E33-BCF9-411F-9917-F191234AA459}" cxnId="{C91FFB87-A6D1-410A-AC69-E24A41A5BF51}" type="parTrans">
      <dgm:prSet/>
      <dgm:spPr/>
      <dgm:t>
        <a:bodyPr/>
        <a:lstStyle/>
        <a:p>
          <a:endParaRPr lang="zh-CN" altLang="en-US"/>
        </a:p>
      </dgm:t>
    </dgm:pt>
    <dgm:pt modelId="{CA2D69E8-CFCD-4CB3-8B58-070126EB0863}" cxnId="{C91FFB87-A6D1-410A-AC69-E24A41A5BF51}" type="sibTrans">
      <dgm:prSet/>
      <dgm:spPr/>
      <dgm:t>
        <a:bodyPr/>
        <a:lstStyle/>
        <a:p>
          <a:endParaRPr lang="zh-CN" altLang="en-US"/>
        </a:p>
      </dgm:t>
    </dgm:pt>
    <dgm:pt modelId="{58F20943-D738-41BD-B3E3-DDC7B1C8D136}">
      <dgm:prSet/>
      <dgm:spPr/>
      <dgm:t>
        <a:bodyPr/>
        <a:lstStyle/>
        <a:p>
          <a:pPr rtl="0"/>
          <a:r>
            <a:rPr kumimoji="1" lang="zh-CN" b="1"/>
            <a:t>避免“大材小用”</a:t>
          </a:r>
          <a:endParaRPr lang="zh-CN"/>
        </a:p>
      </dgm:t>
    </dgm:pt>
    <dgm:pt modelId="{B8BC0585-E35A-48DC-8706-F9D144BB3FE9}" cxnId="{FA9E71A9-6A8D-4651-AB7F-89EEAB035E45}" type="parTrans">
      <dgm:prSet/>
      <dgm:spPr/>
      <dgm:t>
        <a:bodyPr/>
        <a:lstStyle/>
        <a:p>
          <a:endParaRPr lang="zh-CN" altLang="en-US"/>
        </a:p>
      </dgm:t>
    </dgm:pt>
    <dgm:pt modelId="{BD58B207-5AB9-4916-B74E-87A066E85C6A}" cxnId="{FA9E71A9-6A8D-4651-AB7F-89EEAB035E45}" type="sibTrans">
      <dgm:prSet/>
      <dgm:spPr/>
      <dgm:t>
        <a:bodyPr/>
        <a:lstStyle/>
        <a:p>
          <a:endParaRPr lang="zh-CN" altLang="en-US"/>
        </a:p>
      </dgm:t>
    </dgm:pt>
    <dgm:pt modelId="{93F09D4B-0F2C-40B8-BB6A-97B8C4A675BC}">
      <dgm:prSet/>
      <dgm:spPr/>
      <dgm:t>
        <a:bodyPr/>
        <a:lstStyle/>
        <a:p>
          <a:pPr rtl="0"/>
          <a:r>
            <a:rPr kumimoji="1" lang="zh-CN" b="1"/>
            <a:t>缺点</a:t>
          </a:r>
          <a:endParaRPr lang="zh-CN"/>
        </a:p>
      </dgm:t>
    </dgm:pt>
    <dgm:pt modelId="{8BB60AD4-524A-4014-913C-1392D90F7D07}" cxnId="{C723BFC2-DC52-4CA2-9615-A14A6FAD015A}" type="parTrans">
      <dgm:prSet/>
      <dgm:spPr/>
      <dgm:t>
        <a:bodyPr/>
        <a:lstStyle/>
        <a:p>
          <a:endParaRPr lang="zh-CN" altLang="en-US"/>
        </a:p>
      </dgm:t>
    </dgm:pt>
    <dgm:pt modelId="{A648CB58-81DB-47B8-82F2-B7CB58B6891D}" cxnId="{C723BFC2-DC52-4CA2-9615-A14A6FAD015A}" type="sibTrans">
      <dgm:prSet/>
      <dgm:spPr/>
      <dgm:t>
        <a:bodyPr/>
        <a:lstStyle/>
        <a:p>
          <a:endParaRPr lang="zh-CN" altLang="en-US"/>
        </a:p>
      </dgm:t>
    </dgm:pt>
    <dgm:pt modelId="{838FC1A6-162E-4FD1-BE81-6F914F9A9523}">
      <dgm:prSet/>
      <dgm:spPr/>
      <dgm:t>
        <a:bodyPr/>
        <a:lstStyle/>
        <a:p>
          <a:pPr rtl="0"/>
          <a:r>
            <a:rPr kumimoji="1" lang="zh-CN" b="1"/>
            <a:t>每次分割下的空闲分区总是最小的，难以利用</a:t>
          </a:r>
          <a:endParaRPr lang="zh-CN"/>
        </a:p>
      </dgm:t>
    </dgm:pt>
    <dgm:pt modelId="{E099DE96-DC52-43FC-9DD9-907985285876}" cxnId="{99A9A165-2BEC-40A4-99EE-A6E64625C509}" type="parTrans">
      <dgm:prSet/>
      <dgm:spPr/>
      <dgm:t>
        <a:bodyPr/>
        <a:lstStyle/>
        <a:p>
          <a:endParaRPr lang="zh-CN" altLang="en-US"/>
        </a:p>
      </dgm:t>
    </dgm:pt>
    <dgm:pt modelId="{28057A14-8C07-4ED7-8679-72E5BB5D1899}" cxnId="{99A9A165-2BEC-40A4-99EE-A6E64625C509}" type="sibTrans">
      <dgm:prSet/>
      <dgm:spPr/>
      <dgm:t>
        <a:bodyPr/>
        <a:lstStyle/>
        <a:p>
          <a:endParaRPr lang="zh-CN" altLang="en-US"/>
        </a:p>
      </dgm:t>
    </dgm:pt>
    <dgm:pt modelId="{699BE818-037F-452C-B276-2F525CA33975}" type="pres">
      <dgm:prSet presAssocID="{425FB3BD-99FC-40CC-8C8A-A88B8FAB461D}" presName="linear" presStyleCnt="0">
        <dgm:presLayoutVars>
          <dgm:dir/>
          <dgm:animLvl val="lvl"/>
          <dgm:resizeHandles val="exact"/>
        </dgm:presLayoutVars>
      </dgm:prSet>
      <dgm:spPr/>
    </dgm:pt>
    <dgm:pt modelId="{9A0733B4-251D-43AE-B56A-8E11CBB5188A}" type="pres">
      <dgm:prSet presAssocID="{27A9E8C6-4290-41C7-B466-3D54DAF7BE6F}" presName="parentLin" presStyleCnt="0"/>
      <dgm:spPr/>
    </dgm:pt>
    <dgm:pt modelId="{63E2DAAF-52A8-4E0A-9697-5FF5336E2324}" type="pres">
      <dgm:prSet presAssocID="{27A9E8C6-4290-41C7-B466-3D54DAF7BE6F}" presName="parentLeftMargin" presStyleLbl="node1" presStyleIdx="0" presStyleCnt="3"/>
      <dgm:spPr/>
    </dgm:pt>
    <dgm:pt modelId="{16E4A1FE-AC71-4A3D-B6A3-680D676F04D3}" type="pres">
      <dgm:prSet presAssocID="{27A9E8C6-4290-41C7-B466-3D54DAF7BE6F}" presName="parentText" presStyleLbl="node1" presStyleIdx="0" presStyleCnt="3">
        <dgm:presLayoutVars>
          <dgm:chMax val="0"/>
          <dgm:bulletEnabled val="1"/>
        </dgm:presLayoutVars>
      </dgm:prSet>
      <dgm:spPr/>
    </dgm:pt>
    <dgm:pt modelId="{9C0A6850-0FE9-4EAB-B88C-EE1709A5C250}" type="pres">
      <dgm:prSet presAssocID="{27A9E8C6-4290-41C7-B466-3D54DAF7BE6F}" presName="negativeSpace" presStyleCnt="0"/>
      <dgm:spPr/>
    </dgm:pt>
    <dgm:pt modelId="{291DA63C-2D7E-4553-91E3-CBC4E143906F}" type="pres">
      <dgm:prSet presAssocID="{27A9E8C6-4290-41C7-B466-3D54DAF7BE6F}" presName="childText" presStyleLbl="conFgAcc1" presStyleIdx="0" presStyleCnt="3">
        <dgm:presLayoutVars>
          <dgm:bulletEnabled val="1"/>
        </dgm:presLayoutVars>
      </dgm:prSet>
      <dgm:spPr/>
    </dgm:pt>
    <dgm:pt modelId="{C1A1B429-8608-4C85-B134-DE1A155C129A}" type="pres">
      <dgm:prSet presAssocID="{C407D4BC-7A77-4A1D-8F2B-1D2C86D4E87C}" presName="spaceBetweenRectangles" presStyleCnt="0"/>
      <dgm:spPr/>
    </dgm:pt>
    <dgm:pt modelId="{7DB28B6E-413C-4E4E-BF4B-491AC490EF4D}" type="pres">
      <dgm:prSet presAssocID="{E6F15CBD-D1F6-4748-A647-C39CB870AA23}" presName="parentLin" presStyleCnt="0"/>
      <dgm:spPr/>
    </dgm:pt>
    <dgm:pt modelId="{F59490F9-F47C-47FA-998F-3D6F11992140}" type="pres">
      <dgm:prSet presAssocID="{E6F15CBD-D1F6-4748-A647-C39CB870AA23}" presName="parentLeftMargin" presStyleLbl="node1" presStyleIdx="0" presStyleCnt="3"/>
      <dgm:spPr/>
    </dgm:pt>
    <dgm:pt modelId="{2B1639EF-2F6E-4D6F-AB14-F7678383D38B}" type="pres">
      <dgm:prSet presAssocID="{E6F15CBD-D1F6-4748-A647-C39CB870AA23}" presName="parentText" presStyleLbl="node1" presStyleIdx="1" presStyleCnt="3">
        <dgm:presLayoutVars>
          <dgm:chMax val="0"/>
          <dgm:bulletEnabled val="1"/>
        </dgm:presLayoutVars>
      </dgm:prSet>
      <dgm:spPr/>
    </dgm:pt>
    <dgm:pt modelId="{75252D68-2337-4315-92DF-73DB4D4C8575}" type="pres">
      <dgm:prSet presAssocID="{E6F15CBD-D1F6-4748-A647-C39CB870AA23}" presName="negativeSpace" presStyleCnt="0"/>
      <dgm:spPr/>
    </dgm:pt>
    <dgm:pt modelId="{F5459D57-C887-42B3-9570-75DAF87D4B6D}" type="pres">
      <dgm:prSet presAssocID="{E6F15CBD-D1F6-4748-A647-C39CB870AA23}" presName="childText" presStyleLbl="conFgAcc1" presStyleIdx="1" presStyleCnt="3">
        <dgm:presLayoutVars>
          <dgm:bulletEnabled val="1"/>
        </dgm:presLayoutVars>
      </dgm:prSet>
      <dgm:spPr/>
    </dgm:pt>
    <dgm:pt modelId="{0F5EAF07-F507-4F8F-BE70-EC0A361E970F}" type="pres">
      <dgm:prSet presAssocID="{CA2D69E8-CFCD-4CB3-8B58-070126EB0863}" presName="spaceBetweenRectangles" presStyleCnt="0"/>
      <dgm:spPr/>
    </dgm:pt>
    <dgm:pt modelId="{4904C372-2CC9-47EE-A455-10090D90D6F1}" type="pres">
      <dgm:prSet presAssocID="{93F09D4B-0F2C-40B8-BB6A-97B8C4A675BC}" presName="parentLin" presStyleCnt="0"/>
      <dgm:spPr/>
    </dgm:pt>
    <dgm:pt modelId="{9AB6FEC7-0F62-49D8-9E12-2F17DD2D811B}" type="pres">
      <dgm:prSet presAssocID="{93F09D4B-0F2C-40B8-BB6A-97B8C4A675BC}" presName="parentLeftMargin" presStyleLbl="node1" presStyleIdx="1" presStyleCnt="3"/>
      <dgm:spPr/>
    </dgm:pt>
    <dgm:pt modelId="{6ADEDCC9-FB24-418F-889C-4D779CCA2C0E}" type="pres">
      <dgm:prSet presAssocID="{93F09D4B-0F2C-40B8-BB6A-97B8C4A675BC}" presName="parentText" presStyleLbl="node1" presStyleIdx="2" presStyleCnt="3">
        <dgm:presLayoutVars>
          <dgm:chMax val="0"/>
          <dgm:bulletEnabled val="1"/>
        </dgm:presLayoutVars>
      </dgm:prSet>
      <dgm:spPr/>
    </dgm:pt>
    <dgm:pt modelId="{DC31E8FC-35BF-4967-B4CC-1976CD4122F2}" type="pres">
      <dgm:prSet presAssocID="{93F09D4B-0F2C-40B8-BB6A-97B8C4A675BC}" presName="negativeSpace" presStyleCnt="0"/>
      <dgm:spPr/>
    </dgm:pt>
    <dgm:pt modelId="{5AE14249-ABB7-4922-912C-2DCF2E8F8123}" type="pres">
      <dgm:prSet presAssocID="{93F09D4B-0F2C-40B8-BB6A-97B8C4A675BC}" presName="childText" presStyleLbl="conFgAcc1" presStyleIdx="2" presStyleCnt="3">
        <dgm:presLayoutVars>
          <dgm:bulletEnabled val="1"/>
        </dgm:presLayoutVars>
      </dgm:prSet>
      <dgm:spPr/>
    </dgm:pt>
  </dgm:ptLst>
  <dgm:cxnLst>
    <dgm:cxn modelId="{BB7F690F-F8C0-4D69-A58C-4B56C4B22B9C}" type="presOf" srcId="{58F20943-D738-41BD-B3E3-DDC7B1C8D136}" destId="{F5459D57-C887-42B3-9570-75DAF87D4B6D}" srcOrd="0" destOrd="0" presId="urn:microsoft.com/office/officeart/2005/8/layout/list1"/>
    <dgm:cxn modelId="{295A6819-687B-4703-9133-AEFCEA5BF7B3}" type="presOf" srcId="{27A9E8C6-4290-41C7-B466-3D54DAF7BE6F}" destId="{16E4A1FE-AC71-4A3D-B6A3-680D676F04D3}" srcOrd="1" destOrd="0" presId="urn:microsoft.com/office/officeart/2005/8/layout/list1"/>
    <dgm:cxn modelId="{09CA9C1A-A3D2-4051-B205-67666E17B353}" type="presOf" srcId="{93F09D4B-0F2C-40B8-BB6A-97B8C4A675BC}" destId="{6ADEDCC9-FB24-418F-889C-4D779CCA2C0E}" srcOrd="1" destOrd="0" presId="urn:microsoft.com/office/officeart/2005/8/layout/list1"/>
    <dgm:cxn modelId="{EC66C429-CFEE-4122-9A35-B31E16BC4E2B}" type="presOf" srcId="{E6F15CBD-D1F6-4748-A647-C39CB870AA23}" destId="{2B1639EF-2F6E-4D6F-AB14-F7678383D38B}" srcOrd="1" destOrd="0" presId="urn:microsoft.com/office/officeart/2005/8/layout/list1"/>
    <dgm:cxn modelId="{C61B7B2B-A750-4954-91E6-E0D639901C71}" type="presOf" srcId="{93F09D4B-0F2C-40B8-BB6A-97B8C4A675BC}" destId="{9AB6FEC7-0F62-49D8-9E12-2F17DD2D811B}" srcOrd="0" destOrd="0" presId="urn:microsoft.com/office/officeart/2005/8/layout/list1"/>
    <dgm:cxn modelId="{28C6C135-4795-4116-AFEA-F271D763DCB6}" srcId="{27A9E8C6-4290-41C7-B466-3D54DAF7BE6F}" destId="{B5F69E09-6553-4BDD-BFE7-91037B842C72}" srcOrd="0" destOrd="0" parTransId="{F8AE6FBD-48D3-43AE-BC43-AEFF058F2FFC}" sibTransId="{C9E3FB1C-0D60-472D-8720-EA09A3AA2DD2}"/>
    <dgm:cxn modelId="{99A9A165-2BEC-40A4-99EE-A6E64625C509}" srcId="{93F09D4B-0F2C-40B8-BB6A-97B8C4A675BC}" destId="{838FC1A6-162E-4FD1-BE81-6F914F9A9523}" srcOrd="0" destOrd="0" parTransId="{E099DE96-DC52-43FC-9DD9-907985285876}" sibTransId="{28057A14-8C07-4ED7-8679-72E5BB5D1899}"/>
    <dgm:cxn modelId="{C1087F71-14CF-4498-A7F2-D155D4EF1C62}" srcId="{425FB3BD-99FC-40CC-8C8A-A88B8FAB461D}" destId="{27A9E8C6-4290-41C7-B466-3D54DAF7BE6F}" srcOrd="0" destOrd="0" parTransId="{DD8F2118-5716-4E18-B544-D44C46530847}" sibTransId="{C407D4BC-7A77-4A1D-8F2B-1D2C86D4E87C}"/>
    <dgm:cxn modelId="{C91FFB87-A6D1-410A-AC69-E24A41A5BF51}" srcId="{425FB3BD-99FC-40CC-8C8A-A88B8FAB461D}" destId="{E6F15CBD-D1F6-4748-A647-C39CB870AA23}" srcOrd="1" destOrd="0" parTransId="{DA1D8E33-BCF9-411F-9917-F191234AA459}" sibTransId="{CA2D69E8-CFCD-4CB3-8B58-070126EB0863}"/>
    <dgm:cxn modelId="{FA9E71A9-6A8D-4651-AB7F-89EEAB035E45}" srcId="{E6F15CBD-D1F6-4748-A647-C39CB870AA23}" destId="{58F20943-D738-41BD-B3E3-DDC7B1C8D136}" srcOrd="0" destOrd="0" parTransId="{B8BC0585-E35A-48DC-8706-F9D144BB3FE9}" sibTransId="{BD58B207-5AB9-4916-B74E-87A066E85C6A}"/>
    <dgm:cxn modelId="{AE142BAF-E601-4AB1-9B83-34A562999759}" type="presOf" srcId="{838FC1A6-162E-4FD1-BE81-6F914F9A9523}" destId="{5AE14249-ABB7-4922-912C-2DCF2E8F8123}" srcOrd="0" destOrd="0" presId="urn:microsoft.com/office/officeart/2005/8/layout/list1"/>
    <dgm:cxn modelId="{714859B2-03BA-4296-A32D-4736ADE0FA00}" srcId="{27A9E8C6-4290-41C7-B466-3D54DAF7BE6F}" destId="{C9FB7328-1A6C-4BA5-B602-8BC90454B4C0}" srcOrd="1" destOrd="0" parTransId="{AB5D4261-DA40-4D50-8114-884F344461F0}" sibTransId="{5A92C23F-D579-4033-8808-DCA36EB90ACD}"/>
    <dgm:cxn modelId="{FAD57BB9-B81E-44FF-A97B-B78B4E0F9E9A}" type="presOf" srcId="{E6F15CBD-D1F6-4748-A647-C39CB870AA23}" destId="{F59490F9-F47C-47FA-998F-3D6F11992140}" srcOrd="0" destOrd="0" presId="urn:microsoft.com/office/officeart/2005/8/layout/list1"/>
    <dgm:cxn modelId="{C723BFC2-DC52-4CA2-9615-A14A6FAD015A}" srcId="{425FB3BD-99FC-40CC-8C8A-A88B8FAB461D}" destId="{93F09D4B-0F2C-40B8-BB6A-97B8C4A675BC}" srcOrd="2" destOrd="0" parTransId="{8BB60AD4-524A-4014-913C-1392D90F7D07}" sibTransId="{A648CB58-81DB-47B8-82F2-B7CB58B6891D}"/>
    <dgm:cxn modelId="{756927E6-7A27-4DFB-A16F-4EFD4DFCB81C}" type="presOf" srcId="{C9FB7328-1A6C-4BA5-B602-8BC90454B4C0}" destId="{291DA63C-2D7E-4553-91E3-CBC4E143906F}" srcOrd="0" destOrd="1" presId="urn:microsoft.com/office/officeart/2005/8/layout/list1"/>
    <dgm:cxn modelId="{EB299CEB-B3C8-4AE8-987D-C5FD0973B6EC}" type="presOf" srcId="{B5F69E09-6553-4BDD-BFE7-91037B842C72}" destId="{291DA63C-2D7E-4553-91E3-CBC4E143906F}" srcOrd="0" destOrd="0" presId="urn:microsoft.com/office/officeart/2005/8/layout/list1"/>
    <dgm:cxn modelId="{F2A88CF1-D020-4E6D-9563-93D6BF1FA171}" type="presOf" srcId="{27A9E8C6-4290-41C7-B466-3D54DAF7BE6F}" destId="{63E2DAAF-52A8-4E0A-9697-5FF5336E2324}" srcOrd="0" destOrd="0" presId="urn:microsoft.com/office/officeart/2005/8/layout/list1"/>
    <dgm:cxn modelId="{C3297DF5-4598-47AF-834D-EC910BBA9399}" type="presOf" srcId="{425FB3BD-99FC-40CC-8C8A-A88B8FAB461D}" destId="{699BE818-037F-452C-B276-2F525CA33975}" srcOrd="0" destOrd="0" presId="urn:microsoft.com/office/officeart/2005/8/layout/list1"/>
    <dgm:cxn modelId="{39850674-E90C-478B-ADC1-FE7C3015E4D2}" type="presParOf" srcId="{699BE818-037F-452C-B276-2F525CA33975}" destId="{9A0733B4-251D-43AE-B56A-8E11CBB5188A}" srcOrd="0" destOrd="0" presId="urn:microsoft.com/office/officeart/2005/8/layout/list1"/>
    <dgm:cxn modelId="{30D8182E-8EB4-4480-AB94-6B8632FA4BFF}" type="presParOf" srcId="{9A0733B4-251D-43AE-B56A-8E11CBB5188A}" destId="{63E2DAAF-52A8-4E0A-9697-5FF5336E2324}" srcOrd="0" destOrd="0" presId="urn:microsoft.com/office/officeart/2005/8/layout/list1"/>
    <dgm:cxn modelId="{00E11084-9ED4-4B8A-9372-7BE805FCC788}" type="presParOf" srcId="{9A0733B4-251D-43AE-B56A-8E11CBB5188A}" destId="{16E4A1FE-AC71-4A3D-B6A3-680D676F04D3}" srcOrd="1" destOrd="0" presId="urn:microsoft.com/office/officeart/2005/8/layout/list1"/>
    <dgm:cxn modelId="{25BBD3E3-6F23-4C1E-BCEA-741030F58704}" type="presParOf" srcId="{699BE818-037F-452C-B276-2F525CA33975}" destId="{9C0A6850-0FE9-4EAB-B88C-EE1709A5C250}" srcOrd="1" destOrd="0" presId="urn:microsoft.com/office/officeart/2005/8/layout/list1"/>
    <dgm:cxn modelId="{768AAD85-09D5-4492-893B-BDD8B0FBAC0E}" type="presParOf" srcId="{699BE818-037F-452C-B276-2F525CA33975}" destId="{291DA63C-2D7E-4553-91E3-CBC4E143906F}" srcOrd="2" destOrd="0" presId="urn:microsoft.com/office/officeart/2005/8/layout/list1"/>
    <dgm:cxn modelId="{93D3632E-25B8-413A-A2A6-D9E6E87F402D}" type="presParOf" srcId="{699BE818-037F-452C-B276-2F525CA33975}" destId="{C1A1B429-8608-4C85-B134-DE1A155C129A}" srcOrd="3" destOrd="0" presId="urn:microsoft.com/office/officeart/2005/8/layout/list1"/>
    <dgm:cxn modelId="{502FB3A2-6AD5-4E99-9005-D0478C3B3873}" type="presParOf" srcId="{699BE818-037F-452C-B276-2F525CA33975}" destId="{7DB28B6E-413C-4E4E-BF4B-491AC490EF4D}" srcOrd="4" destOrd="0" presId="urn:microsoft.com/office/officeart/2005/8/layout/list1"/>
    <dgm:cxn modelId="{1FCC9002-C529-4F8B-8E93-77248CBAFB20}" type="presParOf" srcId="{7DB28B6E-413C-4E4E-BF4B-491AC490EF4D}" destId="{F59490F9-F47C-47FA-998F-3D6F11992140}" srcOrd="0" destOrd="0" presId="urn:microsoft.com/office/officeart/2005/8/layout/list1"/>
    <dgm:cxn modelId="{7DF6E430-0CEA-4988-91A7-927C00DF905E}" type="presParOf" srcId="{7DB28B6E-413C-4E4E-BF4B-491AC490EF4D}" destId="{2B1639EF-2F6E-4D6F-AB14-F7678383D38B}" srcOrd="1" destOrd="0" presId="urn:microsoft.com/office/officeart/2005/8/layout/list1"/>
    <dgm:cxn modelId="{A192CC56-FC3B-4457-BCA5-F7A9A210D9BD}" type="presParOf" srcId="{699BE818-037F-452C-B276-2F525CA33975}" destId="{75252D68-2337-4315-92DF-73DB4D4C8575}" srcOrd="5" destOrd="0" presId="urn:microsoft.com/office/officeart/2005/8/layout/list1"/>
    <dgm:cxn modelId="{E4DD931D-DC6E-4CD0-B635-0F1F9EDCB0A0}" type="presParOf" srcId="{699BE818-037F-452C-B276-2F525CA33975}" destId="{F5459D57-C887-42B3-9570-75DAF87D4B6D}" srcOrd="6" destOrd="0" presId="urn:microsoft.com/office/officeart/2005/8/layout/list1"/>
    <dgm:cxn modelId="{33AC308C-A01C-42A4-86D2-163DCEFEC371}" type="presParOf" srcId="{699BE818-037F-452C-B276-2F525CA33975}" destId="{0F5EAF07-F507-4F8F-BE70-EC0A361E970F}" srcOrd="7" destOrd="0" presId="urn:microsoft.com/office/officeart/2005/8/layout/list1"/>
    <dgm:cxn modelId="{6AA02A88-9683-4F52-B260-3AEF044FC35F}" type="presParOf" srcId="{699BE818-037F-452C-B276-2F525CA33975}" destId="{4904C372-2CC9-47EE-A455-10090D90D6F1}" srcOrd="8" destOrd="0" presId="urn:microsoft.com/office/officeart/2005/8/layout/list1"/>
    <dgm:cxn modelId="{161373BB-9B1E-45D3-ABEE-74ECBF8CB51A}" type="presParOf" srcId="{4904C372-2CC9-47EE-A455-10090D90D6F1}" destId="{9AB6FEC7-0F62-49D8-9E12-2F17DD2D811B}" srcOrd="0" destOrd="0" presId="urn:microsoft.com/office/officeart/2005/8/layout/list1"/>
    <dgm:cxn modelId="{BA4602A9-8EAB-4A5C-B80F-713BB1BCBA5A}" type="presParOf" srcId="{4904C372-2CC9-47EE-A455-10090D90D6F1}" destId="{6ADEDCC9-FB24-418F-889C-4D779CCA2C0E}" srcOrd="1" destOrd="0" presId="urn:microsoft.com/office/officeart/2005/8/layout/list1"/>
    <dgm:cxn modelId="{65C20731-A906-424E-8A84-00FA942DE53F}" type="presParOf" srcId="{699BE818-037F-452C-B276-2F525CA33975}" destId="{DC31E8FC-35BF-4967-B4CC-1976CD4122F2}" srcOrd="9" destOrd="0" presId="urn:microsoft.com/office/officeart/2005/8/layout/list1"/>
    <dgm:cxn modelId="{B76916EB-37A1-4BB5-9D0F-0CCECE42D77C}" type="presParOf" srcId="{699BE818-037F-452C-B276-2F525CA33975}" destId="{5AE14249-ABB7-4922-912C-2DCF2E8F8123}"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5FB3BD-99FC-40CC-8C8A-A88B8FAB461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27A9E8C6-4290-41C7-B466-3D54DAF7BE6F}">
      <dgm:prSet/>
      <dgm:spPr/>
      <dgm:t>
        <a:bodyPr/>
        <a:lstStyle/>
        <a:p>
          <a:pPr rtl="0"/>
          <a:r>
            <a:rPr kumimoji="1" lang="zh-CN" b="1"/>
            <a:t>基本思想</a:t>
          </a:r>
          <a:endParaRPr lang="zh-CN"/>
        </a:p>
      </dgm:t>
    </dgm:pt>
    <dgm:pt modelId="{DD8F2118-5716-4E18-B544-D44C46530847}" cxnId="{C1087F71-14CF-4498-A7F2-D155D4EF1C62}" type="parTrans">
      <dgm:prSet/>
      <dgm:spPr/>
      <dgm:t>
        <a:bodyPr/>
        <a:lstStyle/>
        <a:p>
          <a:endParaRPr lang="zh-CN" altLang="en-US"/>
        </a:p>
      </dgm:t>
    </dgm:pt>
    <dgm:pt modelId="{C407D4BC-7A77-4A1D-8F2B-1D2C86D4E87C}" cxnId="{C1087F71-14CF-4498-A7F2-D155D4EF1C62}" type="sibTrans">
      <dgm:prSet/>
      <dgm:spPr/>
      <dgm:t>
        <a:bodyPr/>
        <a:lstStyle/>
        <a:p>
          <a:endParaRPr lang="zh-CN" altLang="en-US"/>
        </a:p>
      </dgm:t>
    </dgm:pt>
    <dgm:pt modelId="{B5F69E09-6553-4BDD-BFE7-91037B842C72}">
      <dgm:prSet custT="1"/>
      <dgm:spPr/>
      <dgm:t>
        <a:bodyPr/>
        <a:lstStyle/>
        <a:p>
          <a:pPr rtl="0"/>
          <a:r>
            <a:rPr kumimoji="1" lang="zh-CN" altLang="en-US" sz="2400" b="1" dirty="0"/>
            <a:t>找能满足分配的最</a:t>
          </a:r>
          <a:r>
            <a:rPr kumimoji="1" lang="zh-CN" altLang="en-US" sz="4000" b="1" dirty="0"/>
            <a:t>大</a:t>
          </a:r>
          <a:r>
            <a:rPr kumimoji="1" lang="zh-CN" altLang="en-US" sz="2400" b="1" dirty="0"/>
            <a:t>空闲分区</a:t>
          </a:r>
          <a:endParaRPr lang="zh-CN" altLang="en-US" sz="2400" dirty="0"/>
        </a:p>
      </dgm:t>
    </dgm:pt>
    <dgm:pt modelId="{F8AE6FBD-48D3-43AE-BC43-AEFF058F2FFC}" cxnId="{28C6C135-4795-4116-AFEA-F271D763DCB6}" type="parTrans">
      <dgm:prSet/>
      <dgm:spPr/>
      <dgm:t>
        <a:bodyPr/>
        <a:lstStyle/>
        <a:p>
          <a:endParaRPr lang="zh-CN" altLang="en-US"/>
        </a:p>
      </dgm:t>
    </dgm:pt>
    <dgm:pt modelId="{C9E3FB1C-0D60-472D-8720-EA09A3AA2DD2}" cxnId="{28C6C135-4795-4116-AFEA-F271D763DCB6}" type="sibTrans">
      <dgm:prSet/>
      <dgm:spPr/>
      <dgm:t>
        <a:bodyPr/>
        <a:lstStyle/>
        <a:p>
          <a:endParaRPr lang="zh-CN" altLang="en-US"/>
        </a:p>
      </dgm:t>
    </dgm:pt>
    <dgm:pt modelId="{C9FB7328-1A6C-4BA5-B602-8BC90454B4C0}">
      <dgm:prSet custT="1"/>
      <dgm:spPr/>
      <dgm:t>
        <a:bodyPr/>
        <a:lstStyle/>
        <a:p>
          <a:pPr rtl="0"/>
          <a:r>
            <a:rPr kumimoji="1" lang="zh-CN" altLang="en-US" sz="2400" b="1" dirty="0"/>
            <a:t>这要求分区按容量 </a:t>
          </a:r>
          <a:r>
            <a:rPr kumimoji="1" lang="zh-CN" altLang="en-US" sz="2800" b="1" dirty="0"/>
            <a:t>递</a:t>
          </a:r>
          <a:r>
            <a:rPr kumimoji="1" lang="zh-CN" altLang="en-US" sz="2000" b="1" dirty="0"/>
            <a:t>减 </a:t>
          </a:r>
          <a:r>
            <a:rPr kumimoji="1" lang="zh-CN" altLang="en-US" sz="2400" b="1" dirty="0"/>
            <a:t>顺序排列</a:t>
          </a:r>
          <a:endParaRPr lang="zh-CN" altLang="en-US" sz="2400" dirty="0"/>
        </a:p>
      </dgm:t>
    </dgm:pt>
    <dgm:pt modelId="{AB5D4261-DA40-4D50-8114-884F344461F0}" cxnId="{714859B2-03BA-4296-A32D-4736ADE0FA00}" type="parTrans">
      <dgm:prSet/>
      <dgm:spPr/>
      <dgm:t>
        <a:bodyPr/>
        <a:lstStyle/>
        <a:p>
          <a:endParaRPr lang="zh-CN" altLang="en-US"/>
        </a:p>
      </dgm:t>
    </dgm:pt>
    <dgm:pt modelId="{5A92C23F-D579-4033-8808-DCA36EB90ACD}" cxnId="{714859B2-03BA-4296-A32D-4736ADE0FA00}" type="sibTrans">
      <dgm:prSet/>
      <dgm:spPr/>
      <dgm:t>
        <a:bodyPr/>
        <a:lstStyle/>
        <a:p>
          <a:endParaRPr lang="zh-CN" altLang="en-US"/>
        </a:p>
      </dgm:t>
    </dgm:pt>
    <dgm:pt modelId="{E6F15CBD-D1F6-4748-A647-C39CB870AA23}">
      <dgm:prSet/>
      <dgm:spPr/>
      <dgm:t>
        <a:bodyPr/>
        <a:lstStyle/>
        <a:p>
          <a:pPr rtl="0"/>
          <a:r>
            <a:rPr kumimoji="1" lang="zh-CN" b="1"/>
            <a:t>优点</a:t>
          </a:r>
          <a:endParaRPr lang="zh-CN"/>
        </a:p>
      </dgm:t>
    </dgm:pt>
    <dgm:pt modelId="{DA1D8E33-BCF9-411F-9917-F191234AA459}" cxnId="{C91FFB87-A6D1-410A-AC69-E24A41A5BF51}" type="parTrans">
      <dgm:prSet/>
      <dgm:spPr/>
      <dgm:t>
        <a:bodyPr/>
        <a:lstStyle/>
        <a:p>
          <a:endParaRPr lang="zh-CN" altLang="en-US"/>
        </a:p>
      </dgm:t>
    </dgm:pt>
    <dgm:pt modelId="{CA2D69E8-CFCD-4CB3-8B58-070126EB0863}" cxnId="{C91FFB87-A6D1-410A-AC69-E24A41A5BF51}" type="sibTrans">
      <dgm:prSet/>
      <dgm:spPr/>
      <dgm:t>
        <a:bodyPr/>
        <a:lstStyle/>
        <a:p>
          <a:endParaRPr lang="zh-CN" altLang="en-US"/>
        </a:p>
      </dgm:t>
    </dgm:pt>
    <dgm:pt modelId="{58F20943-D738-41BD-B3E3-DDC7B1C8D136}">
      <dgm:prSet/>
      <dgm:spPr/>
      <dgm:t>
        <a:bodyPr/>
        <a:lstStyle/>
        <a:p>
          <a:pPr rtl="0"/>
          <a:r>
            <a:rPr kumimoji="1" lang="zh-CN" altLang="en-US" b="1" dirty="0"/>
            <a:t>空闲分区不至于太小，产生碎片的可能性小</a:t>
          </a:r>
          <a:endParaRPr lang="zh-CN" dirty="0"/>
        </a:p>
      </dgm:t>
    </dgm:pt>
    <dgm:pt modelId="{B8BC0585-E35A-48DC-8706-F9D144BB3FE9}" cxnId="{FA9E71A9-6A8D-4651-AB7F-89EEAB035E45}" type="parTrans">
      <dgm:prSet/>
      <dgm:spPr/>
      <dgm:t>
        <a:bodyPr/>
        <a:lstStyle/>
        <a:p>
          <a:endParaRPr lang="zh-CN" altLang="en-US"/>
        </a:p>
      </dgm:t>
    </dgm:pt>
    <dgm:pt modelId="{BD58B207-5AB9-4916-B74E-87A066E85C6A}" cxnId="{FA9E71A9-6A8D-4651-AB7F-89EEAB035E45}" type="sibTrans">
      <dgm:prSet/>
      <dgm:spPr/>
      <dgm:t>
        <a:bodyPr/>
        <a:lstStyle/>
        <a:p>
          <a:endParaRPr lang="zh-CN" altLang="en-US"/>
        </a:p>
      </dgm:t>
    </dgm:pt>
    <dgm:pt modelId="{93F09D4B-0F2C-40B8-BB6A-97B8C4A675BC}">
      <dgm:prSet/>
      <dgm:spPr/>
      <dgm:t>
        <a:bodyPr/>
        <a:lstStyle/>
        <a:p>
          <a:pPr rtl="0"/>
          <a:r>
            <a:rPr kumimoji="1" lang="zh-CN" b="1"/>
            <a:t>缺点</a:t>
          </a:r>
          <a:endParaRPr lang="zh-CN"/>
        </a:p>
      </dgm:t>
    </dgm:pt>
    <dgm:pt modelId="{8BB60AD4-524A-4014-913C-1392D90F7D07}" cxnId="{C723BFC2-DC52-4CA2-9615-A14A6FAD015A}" type="parTrans">
      <dgm:prSet/>
      <dgm:spPr/>
      <dgm:t>
        <a:bodyPr/>
        <a:lstStyle/>
        <a:p>
          <a:endParaRPr lang="zh-CN" altLang="en-US"/>
        </a:p>
      </dgm:t>
    </dgm:pt>
    <dgm:pt modelId="{A648CB58-81DB-47B8-82F2-B7CB58B6891D}" cxnId="{C723BFC2-DC52-4CA2-9615-A14A6FAD015A}" type="sibTrans">
      <dgm:prSet/>
      <dgm:spPr/>
      <dgm:t>
        <a:bodyPr/>
        <a:lstStyle/>
        <a:p>
          <a:endParaRPr lang="zh-CN" altLang="en-US"/>
        </a:p>
      </dgm:t>
    </dgm:pt>
    <dgm:pt modelId="{838FC1A6-162E-4FD1-BE81-6F914F9A9523}">
      <dgm:prSet/>
      <dgm:spPr/>
      <dgm:t>
        <a:bodyPr/>
        <a:lstStyle/>
        <a:p>
          <a:pPr rtl="0"/>
          <a:r>
            <a:rPr kumimoji="1" lang="zh-CN" altLang="en-US" b="1" dirty="0"/>
            <a:t>缺乏大的空闲分区</a:t>
          </a:r>
          <a:endParaRPr lang="zh-CN" dirty="0"/>
        </a:p>
      </dgm:t>
    </dgm:pt>
    <dgm:pt modelId="{E099DE96-DC52-43FC-9DD9-907985285876}" cxnId="{99A9A165-2BEC-40A4-99EE-A6E64625C509}" type="parTrans">
      <dgm:prSet/>
      <dgm:spPr/>
      <dgm:t>
        <a:bodyPr/>
        <a:lstStyle/>
        <a:p>
          <a:endParaRPr lang="zh-CN" altLang="en-US"/>
        </a:p>
      </dgm:t>
    </dgm:pt>
    <dgm:pt modelId="{28057A14-8C07-4ED7-8679-72E5BB5D1899}" cxnId="{99A9A165-2BEC-40A4-99EE-A6E64625C509}" type="sibTrans">
      <dgm:prSet/>
      <dgm:spPr/>
      <dgm:t>
        <a:bodyPr/>
        <a:lstStyle/>
        <a:p>
          <a:endParaRPr lang="zh-CN" altLang="en-US"/>
        </a:p>
      </dgm:t>
    </dgm:pt>
    <dgm:pt modelId="{1DF6B73D-D12F-4B3C-A662-1CE4D13CAF02}">
      <dgm:prSet/>
      <dgm:spPr/>
      <dgm:t>
        <a:bodyPr/>
        <a:lstStyle/>
        <a:p>
          <a:pPr rtl="0"/>
          <a:r>
            <a:rPr lang="zh-CN" altLang="en-US" b="1" dirty="0"/>
            <a:t>对中小作业有利，同时查找效率较高</a:t>
          </a:r>
          <a:endParaRPr lang="zh-CN" b="1" dirty="0"/>
        </a:p>
      </dgm:t>
    </dgm:pt>
    <dgm:pt modelId="{40BA04E9-4997-4545-B1D0-5FFA03D0E86E}" cxnId="{9D3F740B-EF62-4662-9A39-34DC561E3E2C}" type="parTrans">
      <dgm:prSet/>
      <dgm:spPr/>
    </dgm:pt>
    <dgm:pt modelId="{DBF4F281-C77B-47AA-9401-7AB12C0DD999}" cxnId="{9D3F740B-EF62-4662-9A39-34DC561E3E2C}" type="sibTrans">
      <dgm:prSet/>
      <dgm:spPr/>
    </dgm:pt>
    <dgm:pt modelId="{699BE818-037F-452C-B276-2F525CA33975}" type="pres">
      <dgm:prSet presAssocID="{425FB3BD-99FC-40CC-8C8A-A88B8FAB461D}" presName="linear" presStyleCnt="0">
        <dgm:presLayoutVars>
          <dgm:dir/>
          <dgm:animLvl val="lvl"/>
          <dgm:resizeHandles val="exact"/>
        </dgm:presLayoutVars>
      </dgm:prSet>
      <dgm:spPr/>
    </dgm:pt>
    <dgm:pt modelId="{9A0733B4-251D-43AE-B56A-8E11CBB5188A}" type="pres">
      <dgm:prSet presAssocID="{27A9E8C6-4290-41C7-B466-3D54DAF7BE6F}" presName="parentLin" presStyleCnt="0"/>
      <dgm:spPr/>
    </dgm:pt>
    <dgm:pt modelId="{63E2DAAF-52A8-4E0A-9697-5FF5336E2324}" type="pres">
      <dgm:prSet presAssocID="{27A9E8C6-4290-41C7-B466-3D54DAF7BE6F}" presName="parentLeftMargin" presStyleLbl="node1" presStyleIdx="0" presStyleCnt="3"/>
      <dgm:spPr/>
    </dgm:pt>
    <dgm:pt modelId="{16E4A1FE-AC71-4A3D-B6A3-680D676F04D3}" type="pres">
      <dgm:prSet presAssocID="{27A9E8C6-4290-41C7-B466-3D54DAF7BE6F}" presName="parentText" presStyleLbl="node1" presStyleIdx="0" presStyleCnt="3">
        <dgm:presLayoutVars>
          <dgm:chMax val="0"/>
          <dgm:bulletEnabled val="1"/>
        </dgm:presLayoutVars>
      </dgm:prSet>
      <dgm:spPr/>
    </dgm:pt>
    <dgm:pt modelId="{9C0A6850-0FE9-4EAB-B88C-EE1709A5C250}" type="pres">
      <dgm:prSet presAssocID="{27A9E8C6-4290-41C7-B466-3D54DAF7BE6F}" presName="negativeSpace" presStyleCnt="0"/>
      <dgm:spPr/>
    </dgm:pt>
    <dgm:pt modelId="{291DA63C-2D7E-4553-91E3-CBC4E143906F}" type="pres">
      <dgm:prSet presAssocID="{27A9E8C6-4290-41C7-B466-3D54DAF7BE6F}" presName="childText" presStyleLbl="conFgAcc1" presStyleIdx="0" presStyleCnt="3">
        <dgm:presLayoutVars>
          <dgm:bulletEnabled val="1"/>
        </dgm:presLayoutVars>
      </dgm:prSet>
      <dgm:spPr/>
    </dgm:pt>
    <dgm:pt modelId="{C1A1B429-8608-4C85-B134-DE1A155C129A}" type="pres">
      <dgm:prSet presAssocID="{C407D4BC-7A77-4A1D-8F2B-1D2C86D4E87C}" presName="spaceBetweenRectangles" presStyleCnt="0"/>
      <dgm:spPr/>
    </dgm:pt>
    <dgm:pt modelId="{7DB28B6E-413C-4E4E-BF4B-491AC490EF4D}" type="pres">
      <dgm:prSet presAssocID="{E6F15CBD-D1F6-4748-A647-C39CB870AA23}" presName="parentLin" presStyleCnt="0"/>
      <dgm:spPr/>
    </dgm:pt>
    <dgm:pt modelId="{F59490F9-F47C-47FA-998F-3D6F11992140}" type="pres">
      <dgm:prSet presAssocID="{E6F15CBD-D1F6-4748-A647-C39CB870AA23}" presName="parentLeftMargin" presStyleLbl="node1" presStyleIdx="0" presStyleCnt="3"/>
      <dgm:spPr/>
    </dgm:pt>
    <dgm:pt modelId="{2B1639EF-2F6E-4D6F-AB14-F7678383D38B}" type="pres">
      <dgm:prSet presAssocID="{E6F15CBD-D1F6-4748-A647-C39CB870AA23}" presName="parentText" presStyleLbl="node1" presStyleIdx="1" presStyleCnt="3">
        <dgm:presLayoutVars>
          <dgm:chMax val="0"/>
          <dgm:bulletEnabled val="1"/>
        </dgm:presLayoutVars>
      </dgm:prSet>
      <dgm:spPr/>
    </dgm:pt>
    <dgm:pt modelId="{75252D68-2337-4315-92DF-73DB4D4C8575}" type="pres">
      <dgm:prSet presAssocID="{E6F15CBD-D1F6-4748-A647-C39CB870AA23}" presName="negativeSpace" presStyleCnt="0"/>
      <dgm:spPr/>
    </dgm:pt>
    <dgm:pt modelId="{F5459D57-C887-42B3-9570-75DAF87D4B6D}" type="pres">
      <dgm:prSet presAssocID="{E6F15CBD-D1F6-4748-A647-C39CB870AA23}" presName="childText" presStyleLbl="conFgAcc1" presStyleIdx="1" presStyleCnt="3">
        <dgm:presLayoutVars>
          <dgm:bulletEnabled val="1"/>
        </dgm:presLayoutVars>
      </dgm:prSet>
      <dgm:spPr/>
    </dgm:pt>
    <dgm:pt modelId="{0F5EAF07-F507-4F8F-BE70-EC0A361E970F}" type="pres">
      <dgm:prSet presAssocID="{CA2D69E8-CFCD-4CB3-8B58-070126EB0863}" presName="spaceBetweenRectangles" presStyleCnt="0"/>
      <dgm:spPr/>
    </dgm:pt>
    <dgm:pt modelId="{4904C372-2CC9-47EE-A455-10090D90D6F1}" type="pres">
      <dgm:prSet presAssocID="{93F09D4B-0F2C-40B8-BB6A-97B8C4A675BC}" presName="parentLin" presStyleCnt="0"/>
      <dgm:spPr/>
    </dgm:pt>
    <dgm:pt modelId="{9AB6FEC7-0F62-49D8-9E12-2F17DD2D811B}" type="pres">
      <dgm:prSet presAssocID="{93F09D4B-0F2C-40B8-BB6A-97B8C4A675BC}" presName="parentLeftMargin" presStyleLbl="node1" presStyleIdx="1" presStyleCnt="3"/>
      <dgm:spPr/>
    </dgm:pt>
    <dgm:pt modelId="{6ADEDCC9-FB24-418F-889C-4D779CCA2C0E}" type="pres">
      <dgm:prSet presAssocID="{93F09D4B-0F2C-40B8-BB6A-97B8C4A675BC}" presName="parentText" presStyleLbl="node1" presStyleIdx="2" presStyleCnt="3">
        <dgm:presLayoutVars>
          <dgm:chMax val="0"/>
          <dgm:bulletEnabled val="1"/>
        </dgm:presLayoutVars>
      </dgm:prSet>
      <dgm:spPr/>
    </dgm:pt>
    <dgm:pt modelId="{DC31E8FC-35BF-4967-B4CC-1976CD4122F2}" type="pres">
      <dgm:prSet presAssocID="{93F09D4B-0F2C-40B8-BB6A-97B8C4A675BC}" presName="negativeSpace" presStyleCnt="0"/>
      <dgm:spPr/>
    </dgm:pt>
    <dgm:pt modelId="{5AE14249-ABB7-4922-912C-2DCF2E8F8123}" type="pres">
      <dgm:prSet presAssocID="{93F09D4B-0F2C-40B8-BB6A-97B8C4A675BC}" presName="childText" presStyleLbl="conFgAcc1" presStyleIdx="2" presStyleCnt="3">
        <dgm:presLayoutVars>
          <dgm:bulletEnabled val="1"/>
        </dgm:presLayoutVars>
      </dgm:prSet>
      <dgm:spPr/>
    </dgm:pt>
  </dgm:ptLst>
  <dgm:cxnLst>
    <dgm:cxn modelId="{9D3F740B-EF62-4662-9A39-34DC561E3E2C}" srcId="{E6F15CBD-D1F6-4748-A647-C39CB870AA23}" destId="{1DF6B73D-D12F-4B3C-A662-1CE4D13CAF02}" srcOrd="1" destOrd="0" parTransId="{40BA04E9-4997-4545-B1D0-5FFA03D0E86E}" sibTransId="{DBF4F281-C77B-47AA-9401-7AB12C0DD999}"/>
    <dgm:cxn modelId="{BB7F690F-F8C0-4D69-A58C-4B56C4B22B9C}" type="presOf" srcId="{58F20943-D738-41BD-B3E3-DDC7B1C8D136}" destId="{F5459D57-C887-42B3-9570-75DAF87D4B6D}" srcOrd="0" destOrd="0" presId="urn:microsoft.com/office/officeart/2005/8/layout/list1"/>
    <dgm:cxn modelId="{295A6819-687B-4703-9133-AEFCEA5BF7B3}" type="presOf" srcId="{27A9E8C6-4290-41C7-B466-3D54DAF7BE6F}" destId="{16E4A1FE-AC71-4A3D-B6A3-680D676F04D3}" srcOrd="1" destOrd="0" presId="urn:microsoft.com/office/officeart/2005/8/layout/list1"/>
    <dgm:cxn modelId="{09CA9C1A-A3D2-4051-B205-67666E17B353}" type="presOf" srcId="{93F09D4B-0F2C-40B8-BB6A-97B8C4A675BC}" destId="{6ADEDCC9-FB24-418F-889C-4D779CCA2C0E}" srcOrd="1" destOrd="0" presId="urn:microsoft.com/office/officeart/2005/8/layout/list1"/>
    <dgm:cxn modelId="{EC66C429-CFEE-4122-9A35-B31E16BC4E2B}" type="presOf" srcId="{E6F15CBD-D1F6-4748-A647-C39CB870AA23}" destId="{2B1639EF-2F6E-4D6F-AB14-F7678383D38B}" srcOrd="1" destOrd="0" presId="urn:microsoft.com/office/officeart/2005/8/layout/list1"/>
    <dgm:cxn modelId="{C61B7B2B-A750-4954-91E6-E0D639901C71}" type="presOf" srcId="{93F09D4B-0F2C-40B8-BB6A-97B8C4A675BC}" destId="{9AB6FEC7-0F62-49D8-9E12-2F17DD2D811B}" srcOrd="0" destOrd="0" presId="urn:microsoft.com/office/officeart/2005/8/layout/list1"/>
    <dgm:cxn modelId="{28C6C135-4795-4116-AFEA-F271D763DCB6}" srcId="{27A9E8C6-4290-41C7-B466-3D54DAF7BE6F}" destId="{B5F69E09-6553-4BDD-BFE7-91037B842C72}" srcOrd="0" destOrd="0" parTransId="{F8AE6FBD-48D3-43AE-BC43-AEFF058F2FFC}" sibTransId="{C9E3FB1C-0D60-472D-8720-EA09A3AA2DD2}"/>
    <dgm:cxn modelId="{4B449C3D-EB30-4C93-A742-3C4F0A2588F7}" type="presOf" srcId="{1DF6B73D-D12F-4B3C-A662-1CE4D13CAF02}" destId="{F5459D57-C887-42B3-9570-75DAF87D4B6D}" srcOrd="0" destOrd="1" presId="urn:microsoft.com/office/officeart/2005/8/layout/list1"/>
    <dgm:cxn modelId="{99A9A165-2BEC-40A4-99EE-A6E64625C509}" srcId="{93F09D4B-0F2C-40B8-BB6A-97B8C4A675BC}" destId="{838FC1A6-162E-4FD1-BE81-6F914F9A9523}" srcOrd="0" destOrd="0" parTransId="{E099DE96-DC52-43FC-9DD9-907985285876}" sibTransId="{28057A14-8C07-4ED7-8679-72E5BB5D1899}"/>
    <dgm:cxn modelId="{C1087F71-14CF-4498-A7F2-D155D4EF1C62}" srcId="{425FB3BD-99FC-40CC-8C8A-A88B8FAB461D}" destId="{27A9E8C6-4290-41C7-B466-3D54DAF7BE6F}" srcOrd="0" destOrd="0" parTransId="{DD8F2118-5716-4E18-B544-D44C46530847}" sibTransId="{C407D4BC-7A77-4A1D-8F2B-1D2C86D4E87C}"/>
    <dgm:cxn modelId="{C91FFB87-A6D1-410A-AC69-E24A41A5BF51}" srcId="{425FB3BD-99FC-40CC-8C8A-A88B8FAB461D}" destId="{E6F15CBD-D1F6-4748-A647-C39CB870AA23}" srcOrd="1" destOrd="0" parTransId="{DA1D8E33-BCF9-411F-9917-F191234AA459}" sibTransId="{CA2D69E8-CFCD-4CB3-8B58-070126EB0863}"/>
    <dgm:cxn modelId="{FA9E71A9-6A8D-4651-AB7F-89EEAB035E45}" srcId="{E6F15CBD-D1F6-4748-A647-C39CB870AA23}" destId="{58F20943-D738-41BD-B3E3-DDC7B1C8D136}" srcOrd="0" destOrd="0" parTransId="{B8BC0585-E35A-48DC-8706-F9D144BB3FE9}" sibTransId="{BD58B207-5AB9-4916-B74E-87A066E85C6A}"/>
    <dgm:cxn modelId="{AE142BAF-E601-4AB1-9B83-34A562999759}" type="presOf" srcId="{838FC1A6-162E-4FD1-BE81-6F914F9A9523}" destId="{5AE14249-ABB7-4922-912C-2DCF2E8F8123}" srcOrd="0" destOrd="0" presId="urn:microsoft.com/office/officeart/2005/8/layout/list1"/>
    <dgm:cxn modelId="{714859B2-03BA-4296-A32D-4736ADE0FA00}" srcId="{27A9E8C6-4290-41C7-B466-3D54DAF7BE6F}" destId="{C9FB7328-1A6C-4BA5-B602-8BC90454B4C0}" srcOrd="1" destOrd="0" parTransId="{AB5D4261-DA40-4D50-8114-884F344461F0}" sibTransId="{5A92C23F-D579-4033-8808-DCA36EB90ACD}"/>
    <dgm:cxn modelId="{FAD57BB9-B81E-44FF-A97B-B78B4E0F9E9A}" type="presOf" srcId="{E6F15CBD-D1F6-4748-A647-C39CB870AA23}" destId="{F59490F9-F47C-47FA-998F-3D6F11992140}" srcOrd="0" destOrd="0" presId="urn:microsoft.com/office/officeart/2005/8/layout/list1"/>
    <dgm:cxn modelId="{C723BFC2-DC52-4CA2-9615-A14A6FAD015A}" srcId="{425FB3BD-99FC-40CC-8C8A-A88B8FAB461D}" destId="{93F09D4B-0F2C-40B8-BB6A-97B8C4A675BC}" srcOrd="2" destOrd="0" parTransId="{8BB60AD4-524A-4014-913C-1392D90F7D07}" sibTransId="{A648CB58-81DB-47B8-82F2-B7CB58B6891D}"/>
    <dgm:cxn modelId="{756927E6-7A27-4DFB-A16F-4EFD4DFCB81C}" type="presOf" srcId="{C9FB7328-1A6C-4BA5-B602-8BC90454B4C0}" destId="{291DA63C-2D7E-4553-91E3-CBC4E143906F}" srcOrd="0" destOrd="1" presId="urn:microsoft.com/office/officeart/2005/8/layout/list1"/>
    <dgm:cxn modelId="{EB299CEB-B3C8-4AE8-987D-C5FD0973B6EC}" type="presOf" srcId="{B5F69E09-6553-4BDD-BFE7-91037B842C72}" destId="{291DA63C-2D7E-4553-91E3-CBC4E143906F}" srcOrd="0" destOrd="0" presId="urn:microsoft.com/office/officeart/2005/8/layout/list1"/>
    <dgm:cxn modelId="{F2A88CF1-D020-4E6D-9563-93D6BF1FA171}" type="presOf" srcId="{27A9E8C6-4290-41C7-B466-3D54DAF7BE6F}" destId="{63E2DAAF-52A8-4E0A-9697-5FF5336E2324}" srcOrd="0" destOrd="0" presId="urn:microsoft.com/office/officeart/2005/8/layout/list1"/>
    <dgm:cxn modelId="{C3297DF5-4598-47AF-834D-EC910BBA9399}" type="presOf" srcId="{425FB3BD-99FC-40CC-8C8A-A88B8FAB461D}" destId="{699BE818-037F-452C-B276-2F525CA33975}" srcOrd="0" destOrd="0" presId="urn:microsoft.com/office/officeart/2005/8/layout/list1"/>
    <dgm:cxn modelId="{39850674-E90C-478B-ADC1-FE7C3015E4D2}" type="presParOf" srcId="{699BE818-037F-452C-B276-2F525CA33975}" destId="{9A0733B4-251D-43AE-B56A-8E11CBB5188A}" srcOrd="0" destOrd="0" presId="urn:microsoft.com/office/officeart/2005/8/layout/list1"/>
    <dgm:cxn modelId="{30D8182E-8EB4-4480-AB94-6B8632FA4BFF}" type="presParOf" srcId="{9A0733B4-251D-43AE-B56A-8E11CBB5188A}" destId="{63E2DAAF-52A8-4E0A-9697-5FF5336E2324}" srcOrd="0" destOrd="0" presId="urn:microsoft.com/office/officeart/2005/8/layout/list1"/>
    <dgm:cxn modelId="{00E11084-9ED4-4B8A-9372-7BE805FCC788}" type="presParOf" srcId="{9A0733B4-251D-43AE-B56A-8E11CBB5188A}" destId="{16E4A1FE-AC71-4A3D-B6A3-680D676F04D3}" srcOrd="1" destOrd="0" presId="urn:microsoft.com/office/officeart/2005/8/layout/list1"/>
    <dgm:cxn modelId="{25BBD3E3-6F23-4C1E-BCEA-741030F58704}" type="presParOf" srcId="{699BE818-037F-452C-B276-2F525CA33975}" destId="{9C0A6850-0FE9-4EAB-B88C-EE1709A5C250}" srcOrd="1" destOrd="0" presId="urn:microsoft.com/office/officeart/2005/8/layout/list1"/>
    <dgm:cxn modelId="{768AAD85-09D5-4492-893B-BDD8B0FBAC0E}" type="presParOf" srcId="{699BE818-037F-452C-B276-2F525CA33975}" destId="{291DA63C-2D7E-4553-91E3-CBC4E143906F}" srcOrd="2" destOrd="0" presId="urn:microsoft.com/office/officeart/2005/8/layout/list1"/>
    <dgm:cxn modelId="{93D3632E-25B8-413A-A2A6-D9E6E87F402D}" type="presParOf" srcId="{699BE818-037F-452C-B276-2F525CA33975}" destId="{C1A1B429-8608-4C85-B134-DE1A155C129A}" srcOrd="3" destOrd="0" presId="urn:microsoft.com/office/officeart/2005/8/layout/list1"/>
    <dgm:cxn modelId="{502FB3A2-6AD5-4E99-9005-D0478C3B3873}" type="presParOf" srcId="{699BE818-037F-452C-B276-2F525CA33975}" destId="{7DB28B6E-413C-4E4E-BF4B-491AC490EF4D}" srcOrd="4" destOrd="0" presId="urn:microsoft.com/office/officeart/2005/8/layout/list1"/>
    <dgm:cxn modelId="{1FCC9002-C529-4F8B-8E93-77248CBAFB20}" type="presParOf" srcId="{7DB28B6E-413C-4E4E-BF4B-491AC490EF4D}" destId="{F59490F9-F47C-47FA-998F-3D6F11992140}" srcOrd="0" destOrd="0" presId="urn:microsoft.com/office/officeart/2005/8/layout/list1"/>
    <dgm:cxn modelId="{7DF6E430-0CEA-4988-91A7-927C00DF905E}" type="presParOf" srcId="{7DB28B6E-413C-4E4E-BF4B-491AC490EF4D}" destId="{2B1639EF-2F6E-4D6F-AB14-F7678383D38B}" srcOrd="1" destOrd="0" presId="urn:microsoft.com/office/officeart/2005/8/layout/list1"/>
    <dgm:cxn modelId="{A192CC56-FC3B-4457-BCA5-F7A9A210D9BD}" type="presParOf" srcId="{699BE818-037F-452C-B276-2F525CA33975}" destId="{75252D68-2337-4315-92DF-73DB4D4C8575}" srcOrd="5" destOrd="0" presId="urn:microsoft.com/office/officeart/2005/8/layout/list1"/>
    <dgm:cxn modelId="{E4DD931D-DC6E-4CD0-B635-0F1F9EDCB0A0}" type="presParOf" srcId="{699BE818-037F-452C-B276-2F525CA33975}" destId="{F5459D57-C887-42B3-9570-75DAF87D4B6D}" srcOrd="6" destOrd="0" presId="urn:microsoft.com/office/officeart/2005/8/layout/list1"/>
    <dgm:cxn modelId="{33AC308C-A01C-42A4-86D2-163DCEFEC371}" type="presParOf" srcId="{699BE818-037F-452C-B276-2F525CA33975}" destId="{0F5EAF07-F507-4F8F-BE70-EC0A361E970F}" srcOrd="7" destOrd="0" presId="urn:microsoft.com/office/officeart/2005/8/layout/list1"/>
    <dgm:cxn modelId="{6AA02A88-9683-4F52-B260-3AEF044FC35F}" type="presParOf" srcId="{699BE818-037F-452C-B276-2F525CA33975}" destId="{4904C372-2CC9-47EE-A455-10090D90D6F1}" srcOrd="8" destOrd="0" presId="urn:microsoft.com/office/officeart/2005/8/layout/list1"/>
    <dgm:cxn modelId="{161373BB-9B1E-45D3-ABEE-74ECBF8CB51A}" type="presParOf" srcId="{4904C372-2CC9-47EE-A455-10090D90D6F1}" destId="{9AB6FEC7-0F62-49D8-9E12-2F17DD2D811B}" srcOrd="0" destOrd="0" presId="urn:microsoft.com/office/officeart/2005/8/layout/list1"/>
    <dgm:cxn modelId="{BA4602A9-8EAB-4A5C-B80F-713BB1BCBA5A}" type="presParOf" srcId="{4904C372-2CC9-47EE-A455-10090D90D6F1}" destId="{6ADEDCC9-FB24-418F-889C-4D779CCA2C0E}" srcOrd="1" destOrd="0" presId="urn:microsoft.com/office/officeart/2005/8/layout/list1"/>
    <dgm:cxn modelId="{65C20731-A906-424E-8A84-00FA942DE53F}" type="presParOf" srcId="{699BE818-037F-452C-B276-2F525CA33975}" destId="{DC31E8FC-35BF-4967-B4CC-1976CD4122F2}" srcOrd="9" destOrd="0" presId="urn:microsoft.com/office/officeart/2005/8/layout/list1"/>
    <dgm:cxn modelId="{B76916EB-37A1-4BB5-9D0F-0CCECE42D77C}" type="presParOf" srcId="{699BE818-037F-452C-B276-2F525CA33975}" destId="{5AE14249-ABB7-4922-912C-2DCF2E8F8123}"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5FB3BD-99FC-40CC-8C8A-A88B8FAB461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699BE818-037F-452C-B276-2F525CA33975}" type="pres">
      <dgm:prSet presAssocID="{425FB3BD-99FC-40CC-8C8A-A88B8FAB461D}" presName="linear" presStyleCnt="0">
        <dgm:presLayoutVars>
          <dgm:dir/>
          <dgm:animLvl val="lvl"/>
          <dgm:resizeHandles val="exact"/>
        </dgm:presLayoutVars>
      </dgm:prSet>
      <dgm:spPr/>
    </dgm:pt>
  </dgm:ptLst>
  <dgm:cxnLst>
    <dgm:cxn modelId="{9794C5FA-210A-43FA-AB30-2FB837FB0E3C}" type="presOf" srcId="{425FB3BD-99FC-40CC-8C8A-A88B8FAB461D}" destId="{699BE818-037F-452C-B276-2F525CA33975}" srcOrd="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969000" cy="2875915"/>
        <a:chOff x="0" y="0"/>
        <a:chExt cx="5969000" cy="2875915"/>
      </a:xfrm>
    </dsp:grpSpPr>
    <dsp:sp modelId="{5CC6ED2A-D1B5-4EE0-B5C6-B4A6C4A89F75}">
      <dsp:nvSpPr>
        <dsp:cNvPr id="3" name="圆角矩形 2"/>
        <dsp:cNvSpPr/>
      </dsp:nvSpPr>
      <dsp:spPr bwMode="white">
        <a:xfrm>
          <a:off x="0" y="0"/>
          <a:ext cx="5969000" cy="88969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kumimoji="1" lang="zh-CN" b="1" dirty="0"/>
            <a:t>把内存分为</a:t>
          </a:r>
          <a:endParaRPr kumimoji="1" lang="en-US" altLang="zh-CN" b="1" dirty="0"/>
        </a:p>
        <a:p>
          <a:pPr lvl="0" rtl="0">
            <a:lnSpc>
              <a:spcPct val="100000"/>
            </a:lnSpc>
            <a:spcBef>
              <a:spcPct val="0"/>
            </a:spcBef>
            <a:spcAft>
              <a:spcPct val="35000"/>
            </a:spcAft>
          </a:pPr>
          <a:r>
            <a:rPr kumimoji="1" lang="zh-CN" b="1" dirty="0"/>
            <a:t>系统区和用户区两部分</a:t>
          </a:r>
          <a:endParaRPr lang="zh-CN" dirty="0"/>
        </a:p>
      </dsp:txBody>
      <dsp:txXfrm>
        <a:off x="0" y="0"/>
        <a:ext cx="5969000" cy="889699"/>
      </dsp:txXfrm>
    </dsp:sp>
    <dsp:sp modelId="{1C3B79CD-4CA6-4884-A2A0-8FEDCA06B850}">
      <dsp:nvSpPr>
        <dsp:cNvPr id="4" name="圆角矩形 3"/>
        <dsp:cNvSpPr/>
      </dsp:nvSpPr>
      <dsp:spPr bwMode="white">
        <a:xfrm>
          <a:off x="0" y="993108"/>
          <a:ext cx="2864203" cy="889699"/>
        </a:xfrm>
        <a:prstGeom prst="roundRect">
          <a:avLst>
            <a:gd name="adj" fmla="val 10000"/>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kumimoji="1" lang="zh-CN" b="1" dirty="0"/>
            <a:t>系统区</a:t>
          </a:r>
          <a:endParaRPr lang="zh-CN" dirty="0"/>
        </a:p>
      </dsp:txBody>
      <dsp:txXfrm>
        <a:off x="0" y="993108"/>
        <a:ext cx="2864203" cy="889699"/>
      </dsp:txXfrm>
    </dsp:sp>
    <dsp:sp modelId="{954EB830-1F90-445F-B7D1-42380D1482D0}">
      <dsp:nvSpPr>
        <dsp:cNvPr id="5" name="圆角矩形 4"/>
        <dsp:cNvSpPr/>
      </dsp:nvSpPr>
      <dsp:spPr bwMode="white">
        <a:xfrm>
          <a:off x="0" y="1986216"/>
          <a:ext cx="2864203" cy="889699"/>
        </a:xfrm>
        <a:prstGeom prst="roundRect">
          <a:avLst>
            <a:gd name="adj" fmla="val 10000"/>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kumimoji="1" lang="zh-CN" b="1" dirty="0"/>
            <a:t>仅提供给</a:t>
          </a:r>
          <a:r>
            <a:rPr kumimoji="1" lang="en-US" b="1" dirty="0"/>
            <a:t>OS</a:t>
          </a:r>
          <a:r>
            <a:rPr kumimoji="1" lang="zh-CN" b="1" dirty="0"/>
            <a:t>使用</a:t>
          </a:r>
          <a:endParaRPr lang="zh-CN" dirty="0"/>
        </a:p>
      </dsp:txBody>
      <dsp:txXfrm>
        <a:off x="0" y="1986216"/>
        <a:ext cx="2864203" cy="889699"/>
      </dsp:txXfrm>
    </dsp:sp>
    <dsp:sp modelId="{4522FD88-CC12-4CBB-842A-C9295B78BA9C}">
      <dsp:nvSpPr>
        <dsp:cNvPr id="6" name="圆角矩形 5"/>
        <dsp:cNvSpPr/>
      </dsp:nvSpPr>
      <dsp:spPr bwMode="white">
        <a:xfrm>
          <a:off x="3104797" y="993108"/>
          <a:ext cx="2864203" cy="889699"/>
        </a:xfrm>
        <a:prstGeom prst="roundRect">
          <a:avLst>
            <a:gd name="adj" fmla="val 10000"/>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kumimoji="1" lang="zh-CN" b="1" dirty="0"/>
            <a:t>用户区</a:t>
          </a:r>
          <a:endParaRPr lang="zh-CN" dirty="0"/>
        </a:p>
      </dsp:txBody>
      <dsp:txXfrm>
        <a:off x="3104797" y="993108"/>
        <a:ext cx="2864203" cy="889699"/>
      </dsp:txXfrm>
    </dsp:sp>
    <dsp:sp modelId="{F0DAF139-265C-4DEC-9A5B-6A37279618CA}">
      <dsp:nvSpPr>
        <dsp:cNvPr id="7" name="圆角矩形 6"/>
        <dsp:cNvSpPr/>
      </dsp:nvSpPr>
      <dsp:spPr bwMode="white">
        <a:xfrm>
          <a:off x="3104797" y="1986216"/>
          <a:ext cx="2864203" cy="889699"/>
        </a:xfrm>
        <a:prstGeom prst="roundRect">
          <a:avLst>
            <a:gd name="adj" fmla="val 10000"/>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kumimoji="1" lang="zh-CN" b="1"/>
            <a:t>除系统区以外的全部内存空间，供用户使用</a:t>
          </a:r>
          <a:endParaRPr lang="zh-CN"/>
        </a:p>
      </dsp:txBody>
      <dsp:txXfrm>
        <a:off x="3104797" y="1986216"/>
        <a:ext cx="2864203" cy="889699"/>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889158" cy="4358583"/>
        <a:chOff x="0" y="0"/>
        <a:chExt cx="7889158" cy="4358583"/>
      </a:xfrm>
    </dsp:grpSpPr>
    <dsp:sp modelId="{EAAA761E-9977-4335-9DE5-56B27A31C11E}">
      <dsp:nvSpPr>
        <dsp:cNvPr id="3" name="矩形 2"/>
        <dsp:cNvSpPr/>
      </dsp:nvSpPr>
      <dsp:spPr bwMode="white">
        <a:xfrm>
          <a:off x="0" y="239049"/>
          <a:ext cx="3686522" cy="1266825"/>
        </a:xfrm>
        <a:prstGeom prst="rect">
          <a:avLst/>
        </a:prstGeom>
      </dsp:spPr>
      <dsp:style>
        <a:lnRef idx="2">
          <a:schemeClr val="accent2"/>
        </a:lnRef>
        <a:fillRef idx="1">
          <a:schemeClr val="accent2"/>
        </a:fillRef>
        <a:effectRef idx="0">
          <a:scrgbClr r="0" g="0" b="0"/>
        </a:effectRef>
        <a:fontRef idx="minor">
          <a:schemeClr val="lt1"/>
        </a:fontRef>
      </dsp:style>
      <dsp:txBody>
        <a:bodyPr lIns="192024" tIns="109728" rIns="192024" bIns="109728"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rtl="0">
            <a:lnSpc>
              <a:spcPct val="100000"/>
            </a:lnSpc>
            <a:spcBef>
              <a:spcPct val="0"/>
            </a:spcBef>
            <a:spcAft>
              <a:spcPct val="35000"/>
            </a:spcAft>
          </a:pPr>
          <a:r>
            <a:rPr lang="zh-CN" b="1"/>
            <a:t>整体对换</a:t>
          </a:r>
          <a:r>
            <a:rPr lang="en-US" b="1"/>
            <a:t>(</a:t>
          </a:r>
          <a:r>
            <a:rPr lang="zh-CN" b="1"/>
            <a:t>进程对换</a:t>
          </a:r>
          <a:r>
            <a:rPr lang="en-US" b="1"/>
            <a:t>)</a:t>
          </a:r>
          <a:endParaRPr lang="zh-CN"/>
        </a:p>
      </dsp:txBody>
      <dsp:txXfrm>
        <a:off x="0" y="239049"/>
        <a:ext cx="3686522" cy="1266825"/>
      </dsp:txXfrm>
    </dsp:sp>
    <dsp:sp modelId="{1476874D-FA54-42B1-AB7D-4011A5BCFFD7}">
      <dsp:nvSpPr>
        <dsp:cNvPr id="4" name="矩形 3"/>
        <dsp:cNvSpPr/>
      </dsp:nvSpPr>
      <dsp:spPr bwMode="white">
        <a:xfrm>
          <a:off x="0" y="1505874"/>
          <a:ext cx="3686522" cy="2613660"/>
        </a:xfrm>
        <a:prstGeom prst="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144018" tIns="144018" rIns="192024" bIns="216027" anchor="t"/>
        <a:lstStyle>
          <a:lvl1pPr algn="l">
            <a:defRPr sz="27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lvl="1" rtl="0">
            <a:lnSpc>
              <a:spcPct val="100000"/>
            </a:lnSpc>
            <a:spcBef>
              <a:spcPct val="0"/>
            </a:spcBef>
            <a:spcAft>
              <a:spcPct val="15000"/>
            </a:spcAft>
            <a:buChar char="•"/>
          </a:pPr>
          <a:r>
            <a:rPr lang="zh-CN" b="1" dirty="0">
              <a:solidFill>
                <a:schemeClr val="dk1"/>
              </a:solidFill>
            </a:rPr>
            <a:t>以整个进程为单位，广泛用于分时系统</a:t>
          </a:r>
          <a:endParaRPr lang="zh-CN" dirty="0">
            <a:solidFill>
              <a:schemeClr val="dk1"/>
            </a:solidFill>
          </a:endParaRPr>
        </a:p>
        <a:p>
          <a:pPr lvl="1" rtl="0">
            <a:lnSpc>
              <a:spcPct val="100000"/>
            </a:lnSpc>
            <a:spcBef>
              <a:spcPct val="0"/>
            </a:spcBef>
            <a:spcAft>
              <a:spcPct val="15000"/>
            </a:spcAft>
            <a:buChar char="•"/>
          </a:pPr>
          <a:r>
            <a:rPr lang="zh-CN" b="1" dirty="0">
              <a:solidFill>
                <a:schemeClr val="dk1"/>
              </a:solidFill>
            </a:rPr>
            <a:t>目的</a:t>
          </a:r>
          <a:endParaRPr lang="zh-CN" dirty="0">
            <a:solidFill>
              <a:schemeClr val="dk1"/>
            </a:solidFill>
          </a:endParaRPr>
        </a:p>
        <a:p>
          <a:pPr lvl="2" rtl="0">
            <a:lnSpc>
              <a:spcPct val="100000"/>
            </a:lnSpc>
            <a:spcBef>
              <a:spcPct val="0"/>
            </a:spcBef>
            <a:spcAft>
              <a:spcPct val="15000"/>
            </a:spcAft>
            <a:buChar char="•"/>
          </a:pPr>
          <a:r>
            <a:rPr lang="zh-CN" b="1">
              <a:solidFill>
                <a:schemeClr val="dk1"/>
              </a:solidFill>
            </a:rPr>
            <a:t>解决内存紧张问题，提高内存利用率</a:t>
          </a:r>
          <a:endParaRPr lang="zh-CN">
            <a:solidFill>
              <a:schemeClr val="dk1"/>
            </a:solidFill>
          </a:endParaRPr>
        </a:p>
      </dsp:txBody>
      <dsp:txXfrm>
        <a:off x="0" y="1505874"/>
        <a:ext cx="3686522" cy="2613660"/>
      </dsp:txXfrm>
    </dsp:sp>
    <dsp:sp modelId="{C6920862-5783-469D-9C15-61DD9067A905}">
      <dsp:nvSpPr>
        <dsp:cNvPr id="5" name="矩形 4"/>
        <dsp:cNvSpPr/>
      </dsp:nvSpPr>
      <dsp:spPr bwMode="white">
        <a:xfrm>
          <a:off x="4202636" y="239049"/>
          <a:ext cx="3686522" cy="1266825"/>
        </a:xfrm>
        <a:prstGeom prst="rect">
          <a:avLst/>
        </a:prstGeom>
      </dsp:spPr>
      <dsp:style>
        <a:lnRef idx="2">
          <a:schemeClr val="accent3"/>
        </a:lnRef>
        <a:fillRef idx="1">
          <a:schemeClr val="accent3"/>
        </a:fillRef>
        <a:effectRef idx="0">
          <a:scrgbClr r="0" g="0" b="0"/>
        </a:effectRef>
        <a:fontRef idx="minor">
          <a:schemeClr val="lt1"/>
        </a:fontRef>
      </dsp:style>
      <dsp:txBody>
        <a:bodyPr lIns="192024" tIns="109728" rIns="192024" bIns="109728"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rtl="0">
            <a:lnSpc>
              <a:spcPct val="100000"/>
            </a:lnSpc>
            <a:spcBef>
              <a:spcPct val="0"/>
            </a:spcBef>
            <a:spcAft>
              <a:spcPct val="35000"/>
            </a:spcAft>
          </a:pPr>
          <a:r>
            <a:rPr lang="zh-CN" b="1" dirty="0"/>
            <a:t>部分对换</a:t>
          </a:r>
          <a:endParaRPr lang="en-US" altLang="zh-CN" b="1" dirty="0"/>
        </a:p>
        <a:p>
          <a:pPr lvl="0" rtl="0">
            <a:lnSpc>
              <a:spcPct val="100000"/>
            </a:lnSpc>
            <a:spcBef>
              <a:spcPct val="0"/>
            </a:spcBef>
            <a:spcAft>
              <a:spcPct val="35000"/>
            </a:spcAft>
          </a:pPr>
          <a:r>
            <a:rPr lang="en-US" b="1" dirty="0"/>
            <a:t>(</a:t>
          </a:r>
          <a:r>
            <a:rPr lang="zh-CN" b="1" dirty="0"/>
            <a:t>页面对换、分段对换</a:t>
          </a:r>
          <a:r>
            <a:rPr lang="en-US" b="1" dirty="0"/>
            <a:t>)</a:t>
          </a:r>
          <a:endParaRPr lang="zh-CN" dirty="0"/>
        </a:p>
      </dsp:txBody>
      <dsp:txXfrm>
        <a:off x="4202636" y="239049"/>
        <a:ext cx="3686522" cy="1266825"/>
      </dsp:txXfrm>
    </dsp:sp>
    <dsp:sp modelId="{A4BAFA4F-CF6C-46FD-93BF-E7F5B233344B}">
      <dsp:nvSpPr>
        <dsp:cNvPr id="6" name="矩形 5"/>
        <dsp:cNvSpPr/>
      </dsp:nvSpPr>
      <dsp:spPr bwMode="white">
        <a:xfrm>
          <a:off x="4202636" y="1505874"/>
          <a:ext cx="3686522" cy="2613660"/>
        </a:xfrm>
        <a:prstGeom prst="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144018" tIns="144018" rIns="192024" bIns="216027" anchor="t"/>
        <a:lstStyle>
          <a:lvl1pPr algn="l">
            <a:defRPr sz="27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lvl="1" rtl="0">
            <a:lnSpc>
              <a:spcPct val="100000"/>
            </a:lnSpc>
            <a:spcBef>
              <a:spcPct val="0"/>
            </a:spcBef>
            <a:spcAft>
              <a:spcPct val="15000"/>
            </a:spcAft>
            <a:buChar char="•"/>
          </a:pPr>
          <a:r>
            <a:rPr lang="zh-CN" b="1">
              <a:solidFill>
                <a:schemeClr val="dk1"/>
              </a:solidFill>
            </a:rPr>
            <a:t>以“页”、“段”为单位</a:t>
          </a:r>
          <a:endParaRPr lang="zh-CN">
            <a:solidFill>
              <a:schemeClr val="dk1"/>
            </a:solidFill>
          </a:endParaRPr>
        </a:p>
        <a:p>
          <a:pPr lvl="1" rtl="0">
            <a:lnSpc>
              <a:spcPct val="100000"/>
            </a:lnSpc>
            <a:spcBef>
              <a:spcPct val="0"/>
            </a:spcBef>
            <a:spcAft>
              <a:spcPct val="15000"/>
            </a:spcAft>
            <a:buChar char="•"/>
          </a:pPr>
          <a:r>
            <a:rPr lang="zh-CN" b="1">
              <a:solidFill>
                <a:schemeClr val="dk1"/>
              </a:solidFill>
            </a:rPr>
            <a:t>目的</a:t>
          </a:r>
          <a:endParaRPr lang="zh-CN">
            <a:solidFill>
              <a:schemeClr val="dk1"/>
            </a:solidFill>
          </a:endParaRPr>
        </a:p>
        <a:p>
          <a:pPr lvl="2" rtl="0">
            <a:lnSpc>
              <a:spcPct val="100000"/>
            </a:lnSpc>
            <a:spcBef>
              <a:spcPct val="0"/>
            </a:spcBef>
            <a:spcAft>
              <a:spcPct val="15000"/>
            </a:spcAft>
            <a:buChar char="•"/>
          </a:pPr>
          <a:r>
            <a:rPr lang="zh-CN" b="1">
              <a:solidFill>
                <a:schemeClr val="dk1"/>
              </a:solidFill>
            </a:rPr>
            <a:t>支持虚拟存储 </a:t>
          </a:r>
          <a:endParaRPr lang="zh-CN">
            <a:solidFill>
              <a:schemeClr val="dk1"/>
            </a:solidFill>
          </a:endParaRPr>
        </a:p>
      </dsp:txBody>
      <dsp:txXfrm>
        <a:off x="4202636" y="1505874"/>
        <a:ext cx="3686522" cy="26136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692130" cy="4491990"/>
        <a:chOff x="0" y="0"/>
        <a:chExt cx="10692130" cy="4491990"/>
      </a:xfrm>
    </dsp:grpSpPr>
    <dsp:sp modelId="{031D482C-5A13-4E30-8DBD-115855CBCA3B}">
      <dsp:nvSpPr>
        <dsp:cNvPr id="3" name="圆角矩形 2"/>
        <dsp:cNvSpPr/>
      </dsp:nvSpPr>
      <dsp:spPr bwMode="white">
        <a:xfrm>
          <a:off x="0" y="236855"/>
          <a:ext cx="10692130" cy="768350"/>
        </a:xfrm>
        <a:prstGeom prst="roundRect">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110489" tIns="110489" rIns="110489" bIns="110489"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rtl="0">
            <a:lnSpc>
              <a:spcPct val="100000"/>
            </a:lnSpc>
            <a:spcBef>
              <a:spcPct val="0"/>
            </a:spcBef>
            <a:spcAft>
              <a:spcPct val="35000"/>
            </a:spcAft>
          </a:pPr>
          <a:r>
            <a:rPr kumimoji="1" lang="zh-CN" b="1" dirty="0"/>
            <a:t>页面和物理块（存储块）</a:t>
          </a:r>
          <a:endParaRPr lang="zh-CN" dirty="0"/>
        </a:p>
      </dsp:txBody>
      <dsp:txXfrm>
        <a:off x="0" y="236855"/>
        <a:ext cx="10692130" cy="768350"/>
      </dsp:txXfrm>
    </dsp:sp>
    <dsp:sp modelId="{8C8CF98F-9B5E-4AAA-8803-FA88CB9BB961}">
      <dsp:nvSpPr>
        <dsp:cNvPr id="4" name="矩形 3"/>
        <dsp:cNvSpPr/>
      </dsp:nvSpPr>
      <dsp:spPr bwMode="white">
        <a:xfrm>
          <a:off x="0" y="1005205"/>
          <a:ext cx="10692130" cy="16217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39475" tIns="36830" rIns="206248" bIns="36830" anchor="t"/>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rtl="0">
            <a:lnSpc>
              <a:spcPct val="100000"/>
            </a:lnSpc>
            <a:spcBef>
              <a:spcPct val="0"/>
            </a:spcBef>
            <a:spcAft>
              <a:spcPct val="20000"/>
            </a:spcAft>
            <a:buChar char="•"/>
          </a:pPr>
          <a:r>
            <a:rPr kumimoji="1" lang="zh-CN" b="1">
              <a:solidFill>
                <a:schemeClr val="tx1"/>
              </a:solidFill>
            </a:rPr>
            <a:t>把进程的逻辑地址空间分成若干大小相等的片，称之为页面或页，编号从</a:t>
          </a:r>
          <a:r>
            <a:rPr kumimoji="1" lang="en-US" b="1">
              <a:solidFill>
                <a:schemeClr val="tx1"/>
              </a:solidFill>
            </a:rPr>
            <a:t>0</a:t>
          </a:r>
          <a:r>
            <a:rPr kumimoji="1" lang="zh-CN" b="1">
              <a:solidFill>
                <a:schemeClr val="tx1"/>
              </a:solidFill>
            </a:rPr>
            <a:t>开始</a:t>
          </a:r>
          <a:endParaRPr lang="zh-CN">
            <a:solidFill>
              <a:schemeClr val="tx1"/>
            </a:solidFill>
          </a:endParaRPr>
        </a:p>
        <a:p>
          <a:pPr lvl="1" rtl="0">
            <a:lnSpc>
              <a:spcPct val="100000"/>
            </a:lnSpc>
            <a:spcBef>
              <a:spcPct val="0"/>
            </a:spcBef>
            <a:spcAft>
              <a:spcPct val="20000"/>
            </a:spcAft>
            <a:buChar char="•"/>
          </a:pPr>
          <a:r>
            <a:rPr kumimoji="1" lang="zh-CN" b="1" dirty="0">
              <a:solidFill>
                <a:schemeClr val="tx1"/>
              </a:solidFill>
            </a:rPr>
            <a:t>把内存的存储空间也分成与页相同大小的片，这些片称为</a:t>
          </a:r>
          <a:r>
            <a:rPr kumimoji="1" lang="en-US" b="1" dirty="0">
              <a:solidFill>
                <a:schemeClr val="tx1"/>
              </a:solidFill>
            </a:rPr>
            <a:t>(</a:t>
          </a:r>
          <a:r>
            <a:rPr kumimoji="1" lang="zh-CN" b="1" dirty="0">
              <a:solidFill>
                <a:schemeClr val="tx1"/>
              </a:solidFill>
            </a:rPr>
            <a:t>物理</a:t>
          </a:r>
          <a:r>
            <a:rPr kumimoji="1" lang="en-US" b="1" dirty="0">
              <a:solidFill>
                <a:schemeClr val="tx1"/>
              </a:solidFill>
            </a:rPr>
            <a:t>)</a:t>
          </a:r>
          <a:r>
            <a:rPr kumimoji="1" lang="zh-CN" b="1" dirty="0">
              <a:solidFill>
                <a:schemeClr val="tx1"/>
              </a:solidFill>
            </a:rPr>
            <a:t>块或页框，编号从</a:t>
          </a:r>
          <a:r>
            <a:rPr kumimoji="1" lang="en-US" b="1" dirty="0">
              <a:solidFill>
                <a:schemeClr val="tx1"/>
              </a:solidFill>
            </a:rPr>
            <a:t>0</a:t>
          </a:r>
          <a:r>
            <a:rPr kumimoji="1" lang="zh-CN" b="1" dirty="0">
              <a:solidFill>
                <a:schemeClr val="tx1"/>
              </a:solidFill>
            </a:rPr>
            <a:t>开始</a:t>
          </a:r>
          <a:endParaRPr lang="zh-CN" dirty="0">
            <a:solidFill>
              <a:schemeClr val="tx1"/>
            </a:solidFill>
          </a:endParaRPr>
        </a:p>
        <a:p>
          <a:pPr lvl="1" rtl="0">
            <a:lnSpc>
              <a:spcPct val="100000"/>
            </a:lnSpc>
            <a:spcBef>
              <a:spcPct val="0"/>
            </a:spcBef>
            <a:spcAft>
              <a:spcPct val="20000"/>
            </a:spcAft>
            <a:buChar char="•"/>
          </a:pPr>
          <a:r>
            <a:rPr kumimoji="1" lang="zh-CN" b="1">
              <a:solidFill>
                <a:schemeClr val="tx1"/>
              </a:solidFill>
            </a:rPr>
            <a:t>在为进程分配空间时，总是以块为单位</a:t>
          </a:r>
          <a:endParaRPr lang="zh-CN">
            <a:solidFill>
              <a:schemeClr val="tx1"/>
            </a:solidFill>
          </a:endParaRPr>
        </a:p>
      </dsp:txBody>
      <dsp:txXfrm>
        <a:off x="0" y="1005205"/>
        <a:ext cx="10692130" cy="1621790"/>
      </dsp:txXfrm>
    </dsp:sp>
    <dsp:sp modelId="{35DEA4AB-97E4-4168-BAA1-85D37CC45D9B}">
      <dsp:nvSpPr>
        <dsp:cNvPr id="5" name="圆角矩形 4"/>
        <dsp:cNvSpPr/>
      </dsp:nvSpPr>
      <dsp:spPr bwMode="white">
        <a:xfrm>
          <a:off x="0" y="2626995"/>
          <a:ext cx="10692130" cy="768350"/>
        </a:xfrm>
        <a:prstGeom prst="roundRect">
          <a:avLst/>
        </a:prstGeom>
      </dsp:spPr>
      <dsp:style>
        <a:lnRef idx="2">
          <a:schemeClr val="lt1"/>
        </a:lnRef>
        <a:fillRef idx="1">
          <a:schemeClr val="accent4">
            <a:hueOff val="-1440000"/>
            <a:satOff val="-17646"/>
            <a:lumOff val="2745"/>
            <a:alpha val="100000"/>
          </a:schemeClr>
        </a:fillRef>
        <a:effectRef idx="0">
          <a:scrgbClr r="0" g="0" b="0"/>
        </a:effectRef>
        <a:fontRef idx="minor">
          <a:schemeClr val="lt1"/>
        </a:fontRef>
      </dsp:style>
      <dsp:txBody>
        <a:bodyPr lIns="110489" tIns="110489" rIns="110489" bIns="110489"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rtl="0">
            <a:lnSpc>
              <a:spcPct val="100000"/>
            </a:lnSpc>
            <a:spcBef>
              <a:spcPct val="0"/>
            </a:spcBef>
            <a:spcAft>
              <a:spcPct val="35000"/>
            </a:spcAft>
          </a:pPr>
          <a:r>
            <a:rPr kumimoji="1" lang="zh-CN" b="1"/>
            <a:t>说明</a:t>
          </a:r>
          <a:endParaRPr lang="zh-CN"/>
        </a:p>
      </dsp:txBody>
      <dsp:txXfrm>
        <a:off x="0" y="2626995"/>
        <a:ext cx="10692130" cy="768350"/>
      </dsp:txXfrm>
    </dsp:sp>
    <dsp:sp modelId="{CA0E47C9-04D7-48D8-BF9B-B877F070A949}">
      <dsp:nvSpPr>
        <dsp:cNvPr id="6" name="矩形 5"/>
        <dsp:cNvSpPr/>
      </dsp:nvSpPr>
      <dsp:spPr bwMode="white">
        <a:xfrm>
          <a:off x="0" y="3395345"/>
          <a:ext cx="10692130" cy="8597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39475" tIns="36830" rIns="206248" bIns="36830" anchor="t"/>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rtl="0">
            <a:lnSpc>
              <a:spcPct val="100000"/>
            </a:lnSpc>
            <a:spcBef>
              <a:spcPct val="0"/>
            </a:spcBef>
            <a:spcAft>
              <a:spcPct val="20000"/>
            </a:spcAft>
            <a:buChar char="•"/>
          </a:pPr>
          <a:r>
            <a:rPr kumimoji="1" lang="zh-CN" b="1">
              <a:solidFill>
                <a:schemeClr val="tx1"/>
              </a:solidFill>
            </a:rPr>
            <a:t>每一页的页内地址相对于</a:t>
          </a:r>
          <a:r>
            <a:rPr kumimoji="1" lang="en-US" b="1">
              <a:solidFill>
                <a:schemeClr val="tx1"/>
              </a:solidFill>
            </a:rPr>
            <a:t>0</a:t>
          </a:r>
          <a:r>
            <a:rPr kumimoji="1" lang="zh-CN" b="1">
              <a:solidFill>
                <a:schemeClr val="tx1"/>
              </a:solidFill>
            </a:rPr>
            <a:t>开始</a:t>
          </a:r>
          <a:endParaRPr lang="zh-CN">
            <a:solidFill>
              <a:schemeClr val="tx1"/>
            </a:solidFill>
          </a:endParaRPr>
        </a:p>
        <a:p>
          <a:pPr lvl="1" rtl="0">
            <a:lnSpc>
              <a:spcPct val="100000"/>
            </a:lnSpc>
            <a:spcBef>
              <a:spcPct val="0"/>
            </a:spcBef>
            <a:spcAft>
              <a:spcPct val="20000"/>
            </a:spcAft>
            <a:buChar char="•"/>
          </a:pPr>
          <a:r>
            <a:rPr kumimoji="1" lang="zh-CN" b="1">
              <a:solidFill>
                <a:schemeClr val="tx1"/>
              </a:solidFill>
            </a:rPr>
            <a:t>调度时，必须把进程的所有页一次性装入到内存的块中</a:t>
          </a:r>
          <a:endParaRPr lang="zh-CN">
            <a:solidFill>
              <a:schemeClr val="tx1"/>
            </a:solidFill>
          </a:endParaRPr>
        </a:p>
      </dsp:txBody>
      <dsp:txXfrm>
        <a:off x="0" y="3395345"/>
        <a:ext cx="10692130" cy="8597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604000" cy="3628390"/>
        <a:chOff x="0" y="0"/>
        <a:chExt cx="6604000" cy="3628390"/>
      </a:xfrm>
    </dsp:grpSpPr>
    <dsp:sp modelId="{F8D49E38-B053-4501-BD89-EB8E5A6A61CD}">
      <dsp:nvSpPr>
        <dsp:cNvPr id="3" name="矩形 2"/>
        <dsp:cNvSpPr/>
      </dsp:nvSpPr>
      <dsp:spPr bwMode="white">
        <a:xfrm>
          <a:off x="1100667" y="712840"/>
          <a:ext cx="2063750" cy="1376521"/>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0" tIns="113792" rIns="113792" bIns="113792"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50000"/>
            </a:lnSpc>
            <a:spcBef>
              <a:spcPct val="0"/>
            </a:spcBef>
            <a:spcAft>
              <a:spcPct val="35000"/>
            </a:spcAft>
          </a:pPr>
          <a:r>
            <a:rPr lang="zh-CN" altLang="en-US">
              <a:solidFill>
                <a:schemeClr val="dk1"/>
              </a:solidFill>
            </a:rPr>
            <a:t>为了</a:t>
          </a:r>
          <a:r>
            <a:rPr lang="zh-CN" altLang="en-US">
              <a:solidFill>
                <a:schemeClr val="dk1"/>
              </a:solidFill>
            </a:rPr>
            <a:t>提高</a:t>
          </a:r>
          <a:r>
            <a:rPr lang="zh-CN" altLang="en-US">
              <a:solidFill>
                <a:schemeClr val="dk1"/>
              </a:solidFill>
            </a:rPr>
            <a:t>内存</a:t>
          </a:r>
          <a:r>
            <a:rPr lang="zh-CN" altLang="en-US">
              <a:solidFill>
                <a:schemeClr val="dk1"/>
              </a:solidFill>
            </a:rPr>
            <a:t>的</a:t>
          </a:r>
          <a:r>
            <a:rPr lang="zh-CN" altLang="en-US">
              <a:solidFill>
                <a:schemeClr val="dk1"/>
              </a:solidFill>
            </a:rPr>
            <a:t>利用</a:t>
          </a:r>
          <a:r>
            <a:rPr lang="zh-CN" altLang="en-US">
              <a:solidFill>
                <a:schemeClr val="dk1"/>
              </a:solidFill>
            </a:rPr>
            <a:t>率</a:t>
          </a:r>
          <a:endParaRPr lang="zh-CN" altLang="en-US">
            <a:solidFill>
              <a:schemeClr val="dk1"/>
            </a:solidFill>
          </a:endParaRPr>
        </a:p>
      </dsp:txBody>
      <dsp:txXfrm>
        <a:off x="1100667" y="712840"/>
        <a:ext cx="2063750" cy="1376521"/>
      </dsp:txXfrm>
    </dsp:sp>
    <dsp:sp modelId="{01119332-89A2-4784-81C1-FF89BAFEA3B2}">
      <dsp:nvSpPr>
        <dsp:cNvPr id="4" name="矩形 3"/>
        <dsp:cNvSpPr/>
      </dsp:nvSpPr>
      <dsp:spPr bwMode="white">
        <a:xfrm>
          <a:off x="1100667" y="2089362"/>
          <a:ext cx="2063750" cy="1376521"/>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0" tIns="113792" rIns="113792" bIns="113792"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50000"/>
            </a:lnSpc>
            <a:spcBef>
              <a:spcPct val="0"/>
            </a:spcBef>
            <a:spcAft>
              <a:spcPct val="35000"/>
            </a:spcAft>
          </a:pPr>
          <a:r>
            <a:rPr lang="zh-CN" altLang="en-US">
              <a:solidFill>
                <a:schemeClr val="dk1"/>
              </a:solidFill>
            </a:rPr>
            <a:t>仅根据</a:t>
          </a:r>
          <a:r>
            <a:rPr lang="zh-CN" altLang="en-US">
              <a:solidFill>
                <a:schemeClr val="dk1"/>
              </a:solidFill>
            </a:rPr>
            <a:t>系统</a:t>
          </a:r>
          <a:r>
            <a:rPr lang="zh-CN" altLang="en-US">
              <a:solidFill>
                <a:schemeClr val="dk1"/>
              </a:solidFill>
            </a:rPr>
            <a:t>定义</a:t>
          </a:r>
          <a:r>
            <a:rPr lang="zh-CN" altLang="en-US">
              <a:solidFill>
                <a:schemeClr val="dk1"/>
              </a:solidFill>
            </a:rPr>
            <a:t>的</a:t>
          </a:r>
          <a:r>
            <a:rPr lang="zh-CN" altLang="en-US">
              <a:solidFill>
                <a:schemeClr val="dk1"/>
              </a:solidFill>
            </a:rPr>
            <a:t>页</a:t>
          </a:r>
          <a:r>
            <a:rPr lang="zh-CN" altLang="en-US">
              <a:solidFill>
                <a:schemeClr val="dk1"/>
              </a:solidFill>
            </a:rPr>
            <a:t>和</a:t>
          </a:r>
          <a:r>
            <a:rPr lang="zh-CN" altLang="en-US">
              <a:solidFill>
                <a:schemeClr val="dk1"/>
              </a:solidFill>
            </a:rPr>
            <a:t>块</a:t>
          </a:r>
          <a:r>
            <a:rPr lang="zh-CN" altLang="en-US">
              <a:solidFill>
                <a:schemeClr val="dk1"/>
              </a:solidFill>
            </a:rPr>
            <a:t>的</a:t>
          </a:r>
          <a:r>
            <a:rPr lang="zh-CN" altLang="en-US">
              <a:solidFill>
                <a:schemeClr val="dk1"/>
              </a:solidFill>
            </a:rPr>
            <a:t>大小</a:t>
          </a:r>
          <a:r>
            <a:rPr lang="zh-CN" altLang="en-US">
              <a:solidFill>
                <a:schemeClr val="dk1"/>
              </a:solidFill>
            </a:rPr>
            <a:t>对</a:t>
          </a:r>
          <a:r>
            <a:rPr lang="zh-CN" altLang="en-US">
              <a:solidFill>
                <a:schemeClr val="dk1"/>
              </a:solidFill>
            </a:rPr>
            <a:t>程序</a:t>
          </a:r>
          <a:r>
            <a:rPr lang="zh-CN" altLang="en-US">
              <a:solidFill>
                <a:schemeClr val="dk1"/>
              </a:solidFill>
            </a:rPr>
            <a:t>进行</a:t>
          </a:r>
          <a:r>
            <a:rPr lang="zh-CN" altLang="en-US">
              <a:solidFill>
                <a:schemeClr val="dk1"/>
              </a:solidFill>
            </a:rPr>
            <a:t>拆分</a:t>
          </a:r>
          <a:endParaRPr lang="zh-CN" altLang="en-US">
            <a:solidFill>
              <a:schemeClr val="dk1"/>
            </a:solidFill>
          </a:endParaRPr>
        </a:p>
      </dsp:txBody>
      <dsp:txXfrm>
        <a:off x="1100667" y="2089362"/>
        <a:ext cx="2063750" cy="1376521"/>
      </dsp:txXfrm>
    </dsp:sp>
    <dsp:sp modelId="{92447B8B-B043-4F04-A3B7-D0DE831D4431}">
      <dsp:nvSpPr>
        <dsp:cNvPr id="5" name="椭圆 4"/>
        <dsp:cNvSpPr/>
      </dsp:nvSpPr>
      <dsp:spPr bwMode="white">
        <a:xfrm>
          <a:off x="0" y="162507"/>
          <a:ext cx="1375833" cy="1375833"/>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0" tIns="0" rIns="0" bIns="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zh-CN" altLang="en-US"/>
            <a:t>分</a:t>
          </a:r>
          <a:r>
            <a:rPr lang="zh-CN" altLang="en-US"/>
            <a:t>页</a:t>
          </a:r>
          <a:endParaRPr lang="zh-CN" altLang="en-US"/>
        </a:p>
      </dsp:txBody>
      <dsp:txXfrm>
        <a:off x="0" y="162507"/>
        <a:ext cx="1375833" cy="1375833"/>
      </dsp:txXfrm>
    </dsp:sp>
    <dsp:sp modelId="{B4EA86C9-9645-41DF-AB1C-E026D8E8F43F}">
      <dsp:nvSpPr>
        <dsp:cNvPr id="6" name="矩形 5"/>
        <dsp:cNvSpPr/>
      </dsp:nvSpPr>
      <dsp:spPr bwMode="white">
        <a:xfrm>
          <a:off x="4540250" y="712840"/>
          <a:ext cx="2063750" cy="1376521"/>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0" tIns="113792" rIns="113792" bIns="113792"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50000"/>
            </a:lnSpc>
            <a:spcBef>
              <a:spcPct val="0"/>
            </a:spcBef>
            <a:spcAft>
              <a:spcPct val="35000"/>
            </a:spcAft>
          </a:pPr>
          <a:r>
            <a:rPr lang="zh-CN" altLang="en-US">
              <a:solidFill>
                <a:schemeClr val="dk1"/>
              </a:solidFill>
            </a:rPr>
            <a:t>满足</a:t>
          </a:r>
          <a:r>
            <a:rPr lang="zh-CN" altLang="en-US">
              <a:solidFill>
                <a:schemeClr val="dk1"/>
              </a:solidFill>
            </a:rPr>
            <a:t>用户（</a:t>
          </a:r>
          <a:r>
            <a:rPr lang="zh-CN" altLang="en-US">
              <a:solidFill>
                <a:schemeClr val="dk1"/>
              </a:solidFill>
            </a:rPr>
            <a:t>程序</a:t>
          </a:r>
          <a:r>
            <a:rPr lang="zh-CN" altLang="en-US">
              <a:solidFill>
                <a:schemeClr val="dk1"/>
              </a:solidFill>
            </a:rPr>
            <a:t>猿）</a:t>
          </a:r>
          <a:r>
            <a:rPr lang="zh-CN" altLang="en-US">
              <a:solidFill>
                <a:schemeClr val="dk1"/>
              </a:solidFill>
            </a:rPr>
            <a:t>在</a:t>
          </a:r>
          <a:r>
            <a:rPr lang="zh-CN" altLang="en-US">
              <a:solidFill>
                <a:schemeClr val="dk1"/>
              </a:solidFill>
            </a:rPr>
            <a:t>编程</a:t>
          </a:r>
          <a:r>
            <a:rPr lang="zh-CN" altLang="en-US">
              <a:solidFill>
                <a:schemeClr val="dk1"/>
              </a:solidFill>
            </a:rPr>
            <a:t>方面</a:t>
          </a:r>
          <a:r>
            <a:rPr lang="zh-CN" altLang="en-US">
              <a:solidFill>
                <a:schemeClr val="dk1"/>
              </a:solidFill>
            </a:rPr>
            <a:t>的</a:t>
          </a:r>
          <a:r>
            <a:rPr lang="zh-CN" altLang="en-US">
              <a:solidFill>
                <a:schemeClr val="dk1"/>
              </a:solidFill>
            </a:rPr>
            <a:t>需求</a:t>
          </a:r>
          <a:endParaRPr lang="zh-CN" altLang="en-US">
            <a:solidFill>
              <a:schemeClr val="dk1"/>
            </a:solidFill>
          </a:endParaRPr>
        </a:p>
      </dsp:txBody>
      <dsp:txXfrm>
        <a:off x="4540250" y="712840"/>
        <a:ext cx="2063750" cy="1376521"/>
      </dsp:txXfrm>
    </dsp:sp>
    <dsp:sp modelId="{9C36922A-5FA7-4B49-8BAB-B4B99DE5740F}">
      <dsp:nvSpPr>
        <dsp:cNvPr id="7" name="矩形 6"/>
        <dsp:cNvSpPr/>
      </dsp:nvSpPr>
      <dsp:spPr bwMode="white">
        <a:xfrm>
          <a:off x="4540250" y="2089362"/>
          <a:ext cx="2063750" cy="1376521"/>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0" tIns="113792" rIns="113792" bIns="113792"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00000"/>
            </a:lnSpc>
            <a:spcBef>
              <a:spcPct val="0"/>
            </a:spcBef>
            <a:spcAft>
              <a:spcPct val="35000"/>
            </a:spcAft>
          </a:pPr>
          <a:r>
            <a:rPr lang="zh-CN" altLang="en-US">
              <a:solidFill>
                <a:schemeClr val="dk1"/>
              </a:solidFill>
            </a:rPr>
            <a:t>根据程序的逻辑</a:t>
          </a:r>
          <a:endParaRPr lang="zh-CN" altLang="en-US">
            <a:solidFill>
              <a:schemeClr val="dk1"/>
            </a:solidFill>
          </a:endParaRPr>
        </a:p>
        <a:p>
          <a:pPr lvl="0">
            <a:lnSpc>
              <a:spcPct val="100000"/>
            </a:lnSpc>
            <a:spcBef>
              <a:spcPct val="0"/>
            </a:spcBef>
            <a:spcAft>
              <a:spcPct val="35000"/>
            </a:spcAft>
          </a:pPr>
          <a:r>
            <a:rPr lang="zh-CN" altLang="en-US">
              <a:solidFill>
                <a:schemeClr val="dk1"/>
              </a:solidFill>
            </a:rPr>
            <a:t>把程序拆分成大</a:t>
          </a:r>
          <a:endParaRPr lang="zh-CN" altLang="en-US">
            <a:solidFill>
              <a:schemeClr val="dk1"/>
            </a:solidFill>
          </a:endParaRPr>
        </a:p>
        <a:p>
          <a:pPr lvl="0">
            <a:lnSpc>
              <a:spcPct val="100000"/>
            </a:lnSpc>
            <a:spcBef>
              <a:spcPct val="0"/>
            </a:spcBef>
            <a:spcAft>
              <a:spcPct val="35000"/>
            </a:spcAft>
          </a:pPr>
          <a:r>
            <a:rPr lang="zh-CN" altLang="en-US">
              <a:solidFill>
                <a:schemeClr val="dk1"/>
              </a:solidFill>
            </a:rPr>
            <a:t>小不一的部分</a:t>
          </a:r>
          <a:endParaRPr lang="zh-CN" altLang="en-US">
            <a:solidFill>
              <a:schemeClr val="dk1"/>
            </a:solidFill>
          </a:endParaRPr>
        </a:p>
      </dsp:txBody>
      <dsp:txXfrm>
        <a:off x="4540250" y="2089362"/>
        <a:ext cx="2063750" cy="1376521"/>
      </dsp:txXfrm>
    </dsp:sp>
    <dsp:sp modelId="{789C2E5F-53BE-4B9F-8B8F-155498EB6E4B}">
      <dsp:nvSpPr>
        <dsp:cNvPr id="8" name="椭圆 7"/>
        <dsp:cNvSpPr/>
      </dsp:nvSpPr>
      <dsp:spPr bwMode="white">
        <a:xfrm>
          <a:off x="3439583" y="162507"/>
          <a:ext cx="1375833" cy="1375833"/>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0" tIns="0" rIns="0" bIns="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zh-CN" altLang="en-US"/>
            <a:t>分段</a:t>
          </a:r>
          <a:endParaRPr lang="zh-CN" altLang="en-US"/>
        </a:p>
      </dsp:txBody>
      <dsp:txXfrm>
        <a:off x="3439583" y="162507"/>
        <a:ext cx="1375833" cy="1375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117330" cy="3497580"/>
        <a:chOff x="0" y="0"/>
        <a:chExt cx="9117330" cy="3497580"/>
      </a:xfrm>
    </dsp:grpSpPr>
    <dsp:sp modelId="{905DC607-34F2-40A4-A182-D71686F80F74}">
      <dsp:nvSpPr>
        <dsp:cNvPr id="3" name="圆角矩形 2"/>
        <dsp:cNvSpPr/>
      </dsp:nvSpPr>
      <dsp:spPr bwMode="white">
        <a:xfrm>
          <a:off x="0" y="2355"/>
          <a:ext cx="9117330" cy="673920"/>
        </a:xfrm>
        <a:prstGeom prst="roundRect">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vert="horz" wrap="square" lIns="91439" tIns="91439" rIns="91439" bIns="91439"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lang="zh-CN" sz="2400" b="1"/>
            <a:t>单一连续分配的特点</a:t>
          </a:r>
          <a:endParaRPr lang="zh-CN" sz="2400"/>
        </a:p>
      </dsp:txBody>
      <dsp:txXfrm>
        <a:off x="0" y="2355"/>
        <a:ext cx="9117330" cy="673920"/>
      </dsp:txXfrm>
    </dsp:sp>
    <dsp:sp modelId="{9EABFA46-C170-43FC-9B01-406A9D5081FE}">
      <dsp:nvSpPr>
        <dsp:cNvPr id="4" name="矩形 3"/>
        <dsp:cNvSpPr/>
      </dsp:nvSpPr>
      <dsp:spPr bwMode="white">
        <a:xfrm>
          <a:off x="0" y="676275"/>
          <a:ext cx="9117330" cy="110807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89475" tIns="25400" rIns="142240" bIns="25400" anchor="t"/>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marL="228600" lvl="1" indent="-228600" rtl="0">
            <a:lnSpc>
              <a:spcPct val="100000"/>
            </a:lnSpc>
            <a:spcBef>
              <a:spcPct val="0"/>
            </a:spcBef>
            <a:spcAft>
              <a:spcPct val="20000"/>
            </a:spcAft>
            <a:buChar char="•"/>
          </a:pPr>
          <a:r>
            <a:rPr lang="zh-CN" altLang="en-US" sz="2000" b="1">
              <a:solidFill>
                <a:schemeClr val="tx1"/>
              </a:solidFill>
              <a:latin typeface="华光魏体_CNKI" panose="02000500000000000000" charset="-122"/>
              <a:ea typeface="华光魏体_CNKI" panose="02000500000000000000" charset="-122"/>
              <a:cs typeface="华光魏体_CNKI" panose="02000500000000000000" charset="-122"/>
            </a:rPr>
            <a:t>把整个用户区分配给一个程序使用</a:t>
          </a: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endParaRPr>
        </a:p>
        <a:p>
          <a:pPr marL="228600" lvl="1" indent="-228600" rtl="0">
            <a:lnSpc>
              <a:spcPct val="100000"/>
            </a:lnSpc>
            <a:spcBef>
              <a:spcPct val="0"/>
            </a:spcBef>
            <a:spcAft>
              <a:spcPct val="20000"/>
            </a:spcAft>
            <a:buChar char="•"/>
          </a:pPr>
          <a:r>
            <a:rPr lang="zh-CN" altLang="en-US" sz="2000" b="1" dirty="0">
              <a:solidFill>
                <a:schemeClr val="tx1"/>
              </a:solidFill>
              <a:latin typeface="华光魏体_CNKI" panose="02000500000000000000" charset="-122"/>
              <a:ea typeface="华光魏体_CNKI" panose="02000500000000000000" charset="-122"/>
              <a:cs typeface="华光魏体_CNKI" panose="02000500000000000000" charset="-122"/>
            </a:rPr>
            <a:t>实际上，用户区又被分为“使用区”和“空闲区”</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endParaRPr>
        </a:p>
        <a:p>
          <a:pPr marL="228600" lvl="1" indent="-228600" rtl="0">
            <a:lnSpc>
              <a:spcPct val="100000"/>
            </a:lnSpc>
            <a:spcBef>
              <a:spcPct val="0"/>
            </a:spcBef>
            <a:spcAft>
              <a:spcPct val="20000"/>
            </a:spcAft>
            <a:buChar char="•"/>
          </a:pPr>
          <a:r>
            <a:rPr lang="zh-CN" sz="2000" b="1">
              <a:solidFill>
                <a:schemeClr val="tx1"/>
              </a:solidFill>
              <a:latin typeface="华光魏体_CNKI" panose="02000500000000000000" charset="-122"/>
              <a:ea typeface="华光魏体_CNKI" panose="02000500000000000000" charset="-122"/>
              <a:cs typeface="华光魏体_CNKI" panose="02000500000000000000" charset="-122"/>
            </a:rPr>
            <a:t>由于任何时刻用户区中只有一个程序运行，因此只适用于单道</a:t>
          </a:r>
          <a:r>
            <a:rPr lang="en-US" sz="2000" b="1">
              <a:solidFill>
                <a:schemeClr val="tx1"/>
              </a:solidFill>
              <a:latin typeface="华光魏体_CNKI" panose="02000500000000000000" charset="-122"/>
              <a:ea typeface="华光魏体_CNKI" panose="02000500000000000000" charset="-122"/>
              <a:cs typeface="华光魏体_CNKI" panose="02000500000000000000" charset="-122"/>
            </a:rPr>
            <a:t>OS</a:t>
          </a:r>
          <a:endParaRPr lang="zh-CN" sz="2000">
            <a:solidFill>
              <a:schemeClr val="tx1"/>
            </a:solidFill>
            <a:latin typeface="华光魏体_CNKI" panose="02000500000000000000" charset="-122"/>
            <a:ea typeface="华光魏体_CNKI" panose="02000500000000000000" charset="-122"/>
            <a:cs typeface="华光魏体_CNKI" panose="02000500000000000000" charset="-122"/>
          </a:endParaRPr>
        </a:p>
      </dsp:txBody>
      <dsp:txXfrm>
        <a:off x="0" y="676275"/>
        <a:ext cx="9117330" cy="1108075"/>
      </dsp:txXfrm>
    </dsp:sp>
    <dsp:sp modelId="{D56A4786-4E2A-470D-A531-75DAF46332E2}">
      <dsp:nvSpPr>
        <dsp:cNvPr id="5" name="圆角矩形 4"/>
        <dsp:cNvSpPr/>
      </dsp:nvSpPr>
      <dsp:spPr bwMode="white">
        <a:xfrm>
          <a:off x="0" y="1784350"/>
          <a:ext cx="9117330" cy="673920"/>
        </a:xfrm>
        <a:prstGeom prst="roundRect">
          <a:avLst/>
        </a:prstGeom>
      </dsp:spPr>
      <dsp:style>
        <a:lnRef idx="2">
          <a:schemeClr val="lt1"/>
        </a:lnRef>
        <a:fillRef idx="1">
          <a:schemeClr val="accent2">
            <a:hueOff val="-2880000"/>
            <a:satOff val="-21175"/>
            <a:lumOff val="-5881"/>
            <a:alpha val="100000"/>
          </a:schemeClr>
        </a:fillRef>
        <a:effectRef idx="0">
          <a:scrgbClr r="0" g="0" b="0"/>
        </a:effectRef>
        <a:fontRef idx="minor">
          <a:schemeClr val="lt1"/>
        </a:fontRef>
      </dsp:style>
      <dsp:txBody>
        <a:bodyPr vert="horz" wrap="square" lIns="91439" tIns="91439" rIns="91439" bIns="91439"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lang="zh-CN" sz="2400" b="1"/>
            <a:t>单一连续分配的缺点</a:t>
          </a:r>
          <a:endParaRPr lang="zh-CN" sz="2400"/>
        </a:p>
      </dsp:txBody>
      <dsp:txXfrm>
        <a:off x="0" y="1784350"/>
        <a:ext cx="9117330" cy="673920"/>
      </dsp:txXfrm>
    </dsp:sp>
    <dsp:sp modelId="{0C57FF17-5819-4E49-9901-5AF11F83167B}">
      <dsp:nvSpPr>
        <dsp:cNvPr id="6" name="矩形 5"/>
        <dsp:cNvSpPr/>
      </dsp:nvSpPr>
      <dsp:spPr bwMode="white">
        <a:xfrm>
          <a:off x="0" y="2458270"/>
          <a:ext cx="9117330" cy="103695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89475" tIns="25400" rIns="142240" bIns="25400" anchor="t"/>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marL="228600" lvl="1" indent="-228600" rtl="0">
            <a:lnSpc>
              <a:spcPct val="100000"/>
            </a:lnSpc>
            <a:spcBef>
              <a:spcPct val="0"/>
            </a:spcBef>
            <a:spcAft>
              <a:spcPct val="20000"/>
            </a:spcAft>
            <a:buChar char="•"/>
          </a:pPr>
          <a:r>
            <a:rPr lang="zh-CN" altLang="en-US" sz="2000" b="1">
              <a:solidFill>
                <a:schemeClr val="tx1"/>
              </a:solidFill>
              <a:latin typeface="华光魏体_CNKI" panose="02000500000000000000" charset="-122"/>
              <a:ea typeface="华光魏体_CNKI" panose="02000500000000000000" charset="-122"/>
            </a:rPr>
            <a:t>由于每次只能有一个程序进入内存，故整个系统的工作效率不高，资源利用率低</a:t>
          </a:r>
          <a:endParaRPr lang="zh-CN" altLang="en-US" sz="2000">
            <a:solidFill>
              <a:schemeClr val="tx1"/>
            </a:solidFill>
            <a:latin typeface="华光魏体_CNKI" panose="02000500000000000000" charset="-122"/>
            <a:ea typeface="华光魏体_CNKI" panose="02000500000000000000" charset="-122"/>
          </a:endParaRPr>
        </a:p>
        <a:p>
          <a:pPr marL="228600" lvl="1" indent="-228600" rtl="0">
            <a:lnSpc>
              <a:spcPct val="100000"/>
            </a:lnSpc>
            <a:spcBef>
              <a:spcPct val="0"/>
            </a:spcBef>
            <a:spcAft>
              <a:spcPct val="20000"/>
            </a:spcAft>
            <a:buChar char="•"/>
          </a:pPr>
          <a:r>
            <a:rPr lang="zh-CN" altLang="en-US" sz="2000" b="1">
              <a:solidFill>
                <a:schemeClr val="tx1"/>
              </a:solidFill>
              <a:latin typeface="华光魏体_CNKI" panose="02000500000000000000" charset="-122"/>
              <a:ea typeface="华光魏体_CNKI" panose="02000500000000000000" charset="-122"/>
            </a:rPr>
            <a:t>若程序比用户区大，那么它就无法运行。即大任务无法在小内存上运行</a:t>
          </a:r>
          <a:endParaRPr lang="zh-CN" altLang="en-US" sz="2000">
            <a:solidFill>
              <a:schemeClr val="tx1"/>
            </a:solidFill>
            <a:latin typeface="华光魏体_CNKI" panose="02000500000000000000" charset="-122"/>
            <a:ea typeface="华光魏体_CNKI" panose="02000500000000000000" charset="-122"/>
          </a:endParaRPr>
        </a:p>
      </dsp:txBody>
      <dsp:txXfrm>
        <a:off x="0" y="2458270"/>
        <a:ext cx="9117330" cy="1036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32365" cy="3829050"/>
        <a:chOff x="0" y="0"/>
        <a:chExt cx="10032365" cy="3829050"/>
      </a:xfrm>
    </dsp:grpSpPr>
    <dsp:sp modelId="{1F9A5EA8-02CF-4DF8-AB07-95D92A039CD6}">
      <dsp:nvSpPr>
        <dsp:cNvPr id="3" name="圆角矩形 2"/>
        <dsp:cNvSpPr/>
      </dsp:nvSpPr>
      <dsp:spPr bwMode="white">
        <a:xfrm>
          <a:off x="0" y="22365"/>
          <a:ext cx="10032365" cy="673920"/>
        </a:xfrm>
        <a:prstGeom prst="roundRect">
          <a:avLst/>
        </a:prstGeom>
      </dsp:spPr>
      <dsp:style>
        <a:lnRef idx="0">
          <a:schemeClr val="lt1"/>
        </a:lnRef>
        <a:fillRef idx="3">
          <a:schemeClr val="accent2"/>
        </a:fillRef>
        <a:effectRef idx="2">
          <a:scrgbClr r="0" g="0" b="0"/>
        </a:effectRef>
        <a:fontRef idx="minor">
          <a:schemeClr val="lt1"/>
        </a:fontRef>
      </dsp:style>
      <dsp:txBody>
        <a:bodyPr vert="horz" wrap="square" lIns="76200" tIns="76200" rIns="76200" bIns="7620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kumimoji="1" lang="zh-CN" altLang="en-US" sz="2000" b="1"/>
            <a:t>把用户区划分成若干个</a:t>
          </a:r>
          <a:r>
            <a:rPr lang="zh-CN" altLang="en-US" sz="2000" b="1"/>
            <a:t>大小固定的分区</a:t>
          </a:r>
          <a:endParaRPr lang="zh-CN" altLang="en-US" sz="2000" dirty="0"/>
        </a:p>
      </dsp:txBody>
      <dsp:txXfrm>
        <a:off x="0" y="22365"/>
        <a:ext cx="10032365" cy="673920"/>
      </dsp:txXfrm>
    </dsp:sp>
    <dsp:sp modelId="{A2FD879A-EFBF-42D7-BD50-EDAF32C8680C}">
      <dsp:nvSpPr>
        <dsp:cNvPr id="4" name="圆角矩形 3"/>
        <dsp:cNvSpPr/>
      </dsp:nvSpPr>
      <dsp:spPr bwMode="white">
        <a:xfrm>
          <a:off x="0" y="799965"/>
          <a:ext cx="10032365" cy="673920"/>
        </a:xfrm>
        <a:prstGeom prst="roundRect">
          <a:avLst/>
        </a:prstGeom>
      </dsp:spPr>
      <dsp:style>
        <a:lnRef idx="0">
          <a:schemeClr val="lt1"/>
        </a:lnRef>
        <a:fillRef idx="3">
          <a:schemeClr val="accent3"/>
        </a:fillRef>
        <a:effectRef idx="2">
          <a:scrgbClr r="0" g="0" b="0"/>
        </a:effectRef>
        <a:fontRef idx="minor">
          <a:schemeClr val="lt1"/>
        </a:fontRef>
      </dsp:style>
      <dsp:txBody>
        <a:bodyPr vert="horz" wrap="square" lIns="76200" tIns="76200" rIns="76200" bIns="7620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lang="zh-CN" altLang="en-US" sz="2000" b="1"/>
            <a:t>每个分区只放一个进程</a:t>
          </a:r>
          <a:endParaRPr lang="zh-CN" altLang="en-US" sz="2000"/>
        </a:p>
      </dsp:txBody>
      <dsp:txXfrm>
        <a:off x="0" y="799965"/>
        <a:ext cx="10032365" cy="673920"/>
      </dsp:txXfrm>
    </dsp:sp>
    <dsp:sp modelId="{568F7135-3DF3-4805-9420-FFB183F1A64C}">
      <dsp:nvSpPr>
        <dsp:cNvPr id="5" name="圆角矩形 4"/>
        <dsp:cNvSpPr/>
      </dsp:nvSpPr>
      <dsp:spPr bwMode="white">
        <a:xfrm>
          <a:off x="0" y="1577565"/>
          <a:ext cx="10032365" cy="673920"/>
        </a:xfrm>
        <a:prstGeom prst="roundRect">
          <a:avLst/>
        </a:prstGeom>
      </dsp:spPr>
      <dsp:style>
        <a:lnRef idx="0">
          <a:schemeClr val="lt1"/>
        </a:lnRef>
        <a:fillRef idx="3">
          <a:schemeClr val="accent4"/>
        </a:fillRef>
        <a:effectRef idx="2">
          <a:scrgbClr r="0" g="0" b="0"/>
        </a:effectRef>
        <a:fontRef idx="minor">
          <a:schemeClr val="lt1"/>
        </a:fontRef>
      </dsp:style>
      <dsp:txBody>
        <a:bodyPr vert="horz" wrap="square" lIns="76200" tIns="76200" rIns="76200" bIns="7620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lang="zh-CN" altLang="en-US" sz="2000" b="1"/>
            <a:t>因此，有几个分区就允许几个进程并发</a:t>
          </a:r>
          <a:endParaRPr lang="zh-CN" altLang="en-US" sz="2000"/>
        </a:p>
      </dsp:txBody>
      <dsp:txXfrm>
        <a:off x="0" y="1577565"/>
        <a:ext cx="10032365" cy="673920"/>
      </dsp:txXfrm>
    </dsp:sp>
    <dsp:sp modelId="{7546382A-F4D0-4127-BC21-8005879A2893}">
      <dsp:nvSpPr>
        <dsp:cNvPr id="6" name="圆角矩形 5"/>
        <dsp:cNvSpPr/>
      </dsp:nvSpPr>
      <dsp:spPr bwMode="white">
        <a:xfrm>
          <a:off x="0" y="2355165"/>
          <a:ext cx="10032365" cy="673920"/>
        </a:xfrm>
        <a:prstGeom prst="roundRect">
          <a:avLst/>
        </a:prstGeom>
      </dsp:spPr>
      <dsp:style>
        <a:lnRef idx="0">
          <a:schemeClr val="lt1"/>
        </a:lnRef>
        <a:fillRef idx="3">
          <a:schemeClr val="accent5"/>
        </a:fillRef>
        <a:effectRef idx="2">
          <a:scrgbClr r="0" g="0" b="0"/>
        </a:effectRef>
        <a:fontRef idx="minor">
          <a:schemeClr val="lt1"/>
        </a:fontRef>
      </dsp:style>
      <dsp:txBody>
        <a:bodyPr vert="horz" wrap="square" lIns="76200" tIns="76200" rIns="76200" bIns="7620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lang="zh-CN" altLang="en-US" sz="2000" b="1" dirty="0"/>
            <a:t>当一个分区空闲时，可选择一个新的进程进入那里运行</a:t>
          </a:r>
          <a:endParaRPr lang="zh-CN" altLang="en-US" sz="2000" dirty="0"/>
        </a:p>
      </dsp:txBody>
      <dsp:txXfrm>
        <a:off x="0" y="2355165"/>
        <a:ext cx="10032365" cy="673920"/>
      </dsp:txXfrm>
    </dsp:sp>
    <dsp:sp modelId="{F9CD7EB4-E669-4748-9E56-A7A5B55A8BF4}">
      <dsp:nvSpPr>
        <dsp:cNvPr id="7" name="圆角矩形 6"/>
        <dsp:cNvSpPr/>
      </dsp:nvSpPr>
      <dsp:spPr bwMode="white">
        <a:xfrm>
          <a:off x="0" y="3132765"/>
          <a:ext cx="10032365" cy="673920"/>
        </a:xfrm>
        <a:prstGeom prst="roundRect">
          <a:avLst/>
        </a:prstGeom>
      </dsp:spPr>
      <dsp:style>
        <a:lnRef idx="0">
          <a:schemeClr val="lt1"/>
        </a:lnRef>
        <a:fillRef idx="3">
          <a:schemeClr val="accent6"/>
        </a:fillRef>
        <a:effectRef idx="2">
          <a:scrgbClr r="0" g="0" b="0"/>
        </a:effectRef>
        <a:fontRef idx="minor">
          <a:schemeClr val="lt1"/>
        </a:fontRef>
      </dsp:style>
      <dsp:txBody>
        <a:bodyPr vert="horz" wrap="square" lIns="76200" tIns="76200" rIns="76200" bIns="7620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rtl="0">
            <a:lnSpc>
              <a:spcPct val="100000"/>
            </a:lnSpc>
            <a:spcBef>
              <a:spcPct val="0"/>
            </a:spcBef>
            <a:spcAft>
              <a:spcPct val="35000"/>
            </a:spcAft>
          </a:pPr>
          <a:r>
            <a:rPr kumimoji="1" lang="zh-CN" altLang="en-US" sz="2000" b="1"/>
            <a:t>由于这些区域是在系统启动时划定的，在进程运行过程中，所获得的区域是不能改变的</a:t>
          </a:r>
          <a:endParaRPr lang="zh-CN" altLang="en-US" sz="2000" dirty="0"/>
        </a:p>
      </dsp:txBody>
      <dsp:txXfrm>
        <a:off x="0" y="3132765"/>
        <a:ext cx="10032365" cy="673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335135" cy="4285615"/>
        <a:chOff x="0" y="0"/>
        <a:chExt cx="9335135" cy="4285615"/>
      </a:xfrm>
    </dsp:grpSpPr>
    <dsp:sp modelId="{AC09AAC0-F923-4B8E-BDDD-19627C3C9BFD}">
      <dsp:nvSpPr>
        <dsp:cNvPr id="3" name="矩形 2"/>
        <dsp:cNvSpPr/>
      </dsp:nvSpPr>
      <dsp:spPr bwMode="white">
        <a:xfrm>
          <a:off x="0" y="172038"/>
          <a:ext cx="4362213" cy="662400"/>
        </a:xfrm>
        <a:prstGeom prst="rect">
          <a:avLst/>
        </a:prstGeom>
      </dsp:spPr>
      <dsp:style>
        <a:lnRef idx="2">
          <a:schemeClr val="accent2"/>
        </a:lnRef>
        <a:fillRef idx="1">
          <a:schemeClr val="accent2"/>
        </a:fillRef>
        <a:effectRef idx="0">
          <a:scrgbClr r="0" g="0" b="0"/>
        </a:effectRef>
        <a:fontRef idx="minor">
          <a:schemeClr val="lt1"/>
        </a:fontRef>
      </dsp:style>
      <dsp:txBody>
        <a:bodyPr lIns="163576" tIns="93472" rIns="163576" bIns="93472"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rtl="0">
            <a:lnSpc>
              <a:spcPct val="100000"/>
            </a:lnSpc>
            <a:spcBef>
              <a:spcPct val="0"/>
            </a:spcBef>
            <a:spcAft>
              <a:spcPct val="35000"/>
            </a:spcAft>
          </a:pPr>
          <a:r>
            <a:rPr kumimoji="1" lang="zh-CN" b="1"/>
            <a:t>分区大小相等</a:t>
          </a:r>
          <a:endParaRPr lang="zh-CN"/>
        </a:p>
      </dsp:txBody>
      <dsp:txXfrm>
        <a:off x="0" y="172038"/>
        <a:ext cx="4362213" cy="662400"/>
      </dsp:txXfrm>
    </dsp:sp>
    <dsp:sp modelId="{C4504F9E-E9A1-4D73-A5FF-36F57009D5E1}">
      <dsp:nvSpPr>
        <dsp:cNvPr id="4" name="矩形 3"/>
        <dsp:cNvSpPr/>
      </dsp:nvSpPr>
      <dsp:spPr bwMode="white">
        <a:xfrm>
          <a:off x="0" y="834438"/>
          <a:ext cx="4362213" cy="3279140"/>
        </a:xfrm>
        <a:prstGeom prst="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122682" tIns="122682" rIns="163576" bIns="184023"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rtl="0">
            <a:lnSpc>
              <a:spcPct val="100000"/>
            </a:lnSpc>
            <a:spcBef>
              <a:spcPct val="0"/>
            </a:spcBef>
            <a:spcAft>
              <a:spcPct val="15000"/>
            </a:spcAft>
            <a:buChar char="•"/>
          </a:pPr>
          <a:r>
            <a:rPr kumimoji="1" lang="zh-CN" b="1" dirty="0">
              <a:solidFill>
                <a:schemeClr val="dk1"/>
              </a:solidFill>
            </a:rPr>
            <a:t>方法：</a:t>
          </a:r>
          <a:r>
            <a:rPr kumimoji="1" lang="zh-CN" dirty="0">
              <a:solidFill>
                <a:schemeClr val="dk1"/>
              </a:solidFill>
            </a:rPr>
            <a:t>所有的分区都大小相等</a:t>
          </a:r>
          <a:endParaRPr lang="zh-CN" dirty="0">
            <a:solidFill>
              <a:schemeClr val="dk1"/>
            </a:solidFill>
          </a:endParaRPr>
        </a:p>
        <a:p>
          <a:pPr lvl="1" rtl="0">
            <a:lnSpc>
              <a:spcPct val="100000"/>
            </a:lnSpc>
            <a:spcBef>
              <a:spcPct val="0"/>
            </a:spcBef>
            <a:spcAft>
              <a:spcPct val="15000"/>
            </a:spcAft>
            <a:buChar char="•"/>
          </a:pPr>
          <a:r>
            <a:rPr kumimoji="1" lang="zh-CN" b="1">
              <a:solidFill>
                <a:schemeClr val="dk1"/>
              </a:solidFill>
            </a:rPr>
            <a:t>缺点：</a:t>
          </a:r>
          <a:r>
            <a:rPr kumimoji="1" lang="zh-CN">
              <a:solidFill>
                <a:schemeClr val="dk1"/>
              </a:solidFill>
            </a:rPr>
            <a:t>缺乏灵活性，程序太小时，内存浪费；太大时，又无法装入</a:t>
          </a:r>
          <a:endParaRPr lang="zh-CN">
            <a:solidFill>
              <a:schemeClr val="dk1"/>
            </a:solidFill>
          </a:endParaRPr>
        </a:p>
        <a:p>
          <a:pPr lvl="1" rtl="0">
            <a:lnSpc>
              <a:spcPct val="100000"/>
            </a:lnSpc>
            <a:spcBef>
              <a:spcPct val="0"/>
            </a:spcBef>
            <a:spcAft>
              <a:spcPct val="15000"/>
            </a:spcAft>
            <a:buChar char="•"/>
          </a:pPr>
          <a:r>
            <a:rPr kumimoji="1" lang="zh-CN" b="1">
              <a:solidFill>
                <a:schemeClr val="dk1"/>
              </a:solidFill>
            </a:rPr>
            <a:t>应用：</a:t>
          </a:r>
          <a:r>
            <a:rPr kumimoji="1" lang="zh-CN">
              <a:solidFill>
                <a:schemeClr val="dk1"/>
              </a:solidFill>
            </a:rPr>
            <a:t>控制多个相同的对象 </a:t>
          </a:r>
          <a:r>
            <a:rPr kumimoji="1" lang="en-US">
              <a:solidFill>
                <a:schemeClr val="dk1"/>
              </a:solidFill>
            </a:rPr>
            <a:t>(</a:t>
          </a:r>
          <a:r>
            <a:rPr kumimoji="1" lang="zh-CN">
              <a:solidFill>
                <a:schemeClr val="dk1"/>
              </a:solidFill>
            </a:rPr>
            <a:t>如工业控制机床、锅炉等</a:t>
          </a:r>
          <a:r>
            <a:rPr kumimoji="1" lang="en-US">
              <a:solidFill>
                <a:schemeClr val="dk1"/>
              </a:solidFill>
            </a:rPr>
            <a:t>)</a:t>
          </a:r>
          <a:r>
            <a:rPr kumimoji="1" lang="zh-CN">
              <a:solidFill>
                <a:schemeClr val="dk1"/>
              </a:solidFill>
            </a:rPr>
            <a:t>，因为它们所需的内存空间是大小相等的</a:t>
          </a:r>
          <a:endParaRPr lang="zh-CN">
            <a:solidFill>
              <a:schemeClr val="dk1"/>
            </a:solidFill>
          </a:endParaRPr>
        </a:p>
      </dsp:txBody>
      <dsp:txXfrm>
        <a:off x="0" y="834438"/>
        <a:ext cx="4362213" cy="3279140"/>
      </dsp:txXfrm>
    </dsp:sp>
    <dsp:sp modelId="{56EC3576-8CBF-43CF-82E0-F5B45ED193CE}">
      <dsp:nvSpPr>
        <dsp:cNvPr id="5" name="矩形 4"/>
        <dsp:cNvSpPr/>
      </dsp:nvSpPr>
      <dsp:spPr bwMode="white">
        <a:xfrm>
          <a:off x="4972922" y="172038"/>
          <a:ext cx="4362213" cy="662400"/>
        </a:xfrm>
        <a:prstGeom prst="rect">
          <a:avLst/>
        </a:prstGeom>
      </dsp:spPr>
      <dsp:style>
        <a:lnRef idx="2">
          <a:schemeClr val="accent3"/>
        </a:lnRef>
        <a:fillRef idx="1">
          <a:schemeClr val="accent3"/>
        </a:fillRef>
        <a:effectRef idx="0">
          <a:scrgbClr r="0" g="0" b="0"/>
        </a:effectRef>
        <a:fontRef idx="minor">
          <a:schemeClr val="lt1"/>
        </a:fontRef>
      </dsp:style>
      <dsp:txBody>
        <a:bodyPr lIns="163576" tIns="93472" rIns="163576" bIns="93472"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rtl="0">
            <a:lnSpc>
              <a:spcPct val="100000"/>
            </a:lnSpc>
            <a:spcBef>
              <a:spcPct val="0"/>
            </a:spcBef>
            <a:spcAft>
              <a:spcPct val="35000"/>
            </a:spcAft>
          </a:pPr>
          <a:r>
            <a:rPr kumimoji="1" lang="zh-CN" b="1"/>
            <a:t>分区大小不等</a:t>
          </a:r>
          <a:endParaRPr lang="zh-CN"/>
        </a:p>
      </dsp:txBody>
      <dsp:txXfrm>
        <a:off x="4972922" y="172038"/>
        <a:ext cx="4362213" cy="662400"/>
      </dsp:txXfrm>
    </dsp:sp>
    <dsp:sp modelId="{55E23334-6A1E-4BD8-BEBA-D544BDE177F3}">
      <dsp:nvSpPr>
        <dsp:cNvPr id="6" name="矩形 5"/>
        <dsp:cNvSpPr/>
      </dsp:nvSpPr>
      <dsp:spPr bwMode="white">
        <a:xfrm>
          <a:off x="4972922" y="834438"/>
          <a:ext cx="4362213" cy="3279140"/>
        </a:xfrm>
        <a:prstGeom prst="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122682" tIns="122682" rIns="163576" bIns="184023"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rtl="0">
            <a:lnSpc>
              <a:spcPct val="100000"/>
            </a:lnSpc>
            <a:spcBef>
              <a:spcPct val="0"/>
            </a:spcBef>
            <a:spcAft>
              <a:spcPct val="15000"/>
            </a:spcAft>
            <a:buChar char="•"/>
          </a:pPr>
          <a:r>
            <a:rPr kumimoji="1" lang="zh-CN" b="1">
              <a:solidFill>
                <a:schemeClr val="dk1"/>
              </a:solidFill>
            </a:rPr>
            <a:t>目的：</a:t>
          </a:r>
          <a:r>
            <a:rPr kumimoji="1" lang="zh-CN">
              <a:solidFill>
                <a:schemeClr val="dk1"/>
              </a:solidFill>
            </a:rPr>
            <a:t>克服“分区大小相等”的缺点</a:t>
          </a:r>
          <a:endParaRPr lang="zh-CN">
            <a:solidFill>
              <a:schemeClr val="dk1"/>
            </a:solidFill>
          </a:endParaRPr>
        </a:p>
        <a:p>
          <a:pPr lvl="1" rtl="0">
            <a:lnSpc>
              <a:spcPct val="100000"/>
            </a:lnSpc>
            <a:spcBef>
              <a:spcPct val="0"/>
            </a:spcBef>
            <a:spcAft>
              <a:spcPct val="15000"/>
            </a:spcAft>
            <a:buChar char="•"/>
          </a:pPr>
          <a:r>
            <a:rPr kumimoji="1" lang="zh-CN" b="1" dirty="0">
              <a:solidFill>
                <a:schemeClr val="dk1"/>
              </a:solidFill>
            </a:rPr>
            <a:t>方法：</a:t>
          </a:r>
          <a:r>
            <a:rPr kumimoji="1" lang="zh-CN" dirty="0">
              <a:solidFill>
                <a:schemeClr val="dk1"/>
              </a:solidFill>
            </a:rPr>
            <a:t>把内存划分成多个较小分区、适量中等分区和少量大分区</a:t>
          </a:r>
          <a:endParaRPr lang="zh-CN" dirty="0">
            <a:solidFill>
              <a:schemeClr val="dk1"/>
            </a:solidFill>
          </a:endParaRPr>
        </a:p>
      </dsp:txBody>
      <dsp:txXfrm>
        <a:off x="4972922" y="834438"/>
        <a:ext cx="4362213" cy="3279140"/>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37985" cy="4488815"/>
        <a:chOff x="0" y="0"/>
        <a:chExt cx="6737985" cy="4488815"/>
      </a:xfrm>
    </dsp:grpSpPr>
    <dsp:sp modelId="{32F189F6-BB9F-4AF7-B46F-68DFC60313D7}">
      <dsp:nvSpPr>
        <dsp:cNvPr id="5" name="矩形 4"/>
        <dsp:cNvSpPr/>
      </dsp:nvSpPr>
      <dsp:spPr bwMode="white">
        <a:xfrm>
          <a:off x="0" y="239465"/>
          <a:ext cx="6737985" cy="1758315"/>
        </a:xfrm>
        <a:prstGeom prst="rect">
          <a:avLst/>
        </a:prstGeom>
      </dsp:spPr>
      <dsp:style>
        <a:lnRef idx="2">
          <a:schemeClr val="accent2"/>
        </a:lnRef>
        <a:fillRef idx="1">
          <a:schemeClr val="lt1">
            <a:alpha val="90000"/>
          </a:schemeClr>
        </a:fillRef>
        <a:effectRef idx="0">
          <a:scrgbClr r="0" g="0" b="0"/>
        </a:effectRef>
        <a:fontRef idx="minor"/>
      </dsp:style>
      <dsp:txBody>
        <a:bodyPr vert="horz" wrap="square" lIns="522942" tIns="312420" rIns="522942" bIns="14224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marL="228600" lvl="1" indent="-228600" rtl="0">
            <a:lnSpc>
              <a:spcPct val="100000"/>
            </a:lnSpc>
            <a:spcBef>
              <a:spcPct val="0"/>
            </a:spcBef>
            <a:spcAft>
              <a:spcPct val="15000"/>
            </a:spcAft>
            <a:buChar char="•"/>
          </a:pPr>
          <a:r>
            <a:rPr kumimoji="1" lang="zh-CN" altLang="en-US" sz="2000" b="1">
              <a:solidFill>
                <a:schemeClr val="dk1"/>
              </a:solidFill>
            </a:rPr>
            <a:t>以地址递增次序链接空闲分区</a:t>
          </a:r>
          <a:endParaRPr lang="zh-CN" altLang="en-US" sz="2000">
            <a:solidFill>
              <a:schemeClr val="dk1"/>
            </a:solidFill>
          </a:endParaRPr>
        </a:p>
        <a:p>
          <a:pPr marL="228600" lvl="1" indent="-228600" rtl="0">
            <a:lnSpc>
              <a:spcPct val="100000"/>
            </a:lnSpc>
            <a:spcBef>
              <a:spcPct val="0"/>
            </a:spcBef>
            <a:spcAft>
              <a:spcPct val="15000"/>
            </a:spcAft>
            <a:buChar char="•"/>
          </a:pPr>
          <a:r>
            <a:rPr kumimoji="1" lang="zh-CN" altLang="en-US" sz="2000" b="1" dirty="0">
              <a:solidFill>
                <a:schemeClr val="dk1"/>
              </a:solidFill>
            </a:rPr>
            <a:t>从链首开始查找，找到第一个满足请求大小的分区，从中划出请求大小的空间，余下的仍留在链中（一般从低地址开始划分）</a:t>
          </a:r>
          <a:endParaRPr lang="zh-CN" altLang="en-US" sz="2000" dirty="0">
            <a:solidFill>
              <a:schemeClr val="dk1"/>
            </a:solidFill>
          </a:endParaRPr>
        </a:p>
      </dsp:txBody>
      <dsp:txXfrm>
        <a:off x="0" y="239465"/>
        <a:ext cx="6737985" cy="1758315"/>
      </dsp:txXfrm>
    </dsp:sp>
    <dsp:sp modelId="{FF115630-B41D-4D0A-8E1E-681E65CB27D1}">
      <dsp:nvSpPr>
        <dsp:cNvPr id="4" name="圆角矩形 3"/>
        <dsp:cNvSpPr/>
      </dsp:nvSpPr>
      <dsp:spPr bwMode="white">
        <a:xfrm>
          <a:off x="336899" y="18065"/>
          <a:ext cx="4716590" cy="442800"/>
        </a:xfrm>
        <a:prstGeom prst="roundRect">
          <a:avLst/>
        </a:prstGeom>
      </dsp:spPr>
      <dsp:style>
        <a:lnRef idx="2">
          <a:schemeClr val="lt1"/>
        </a:lnRef>
        <a:fillRef idx="1">
          <a:schemeClr val="accent2"/>
        </a:fillRef>
        <a:effectRef idx="0">
          <a:scrgbClr r="0" g="0" b="0"/>
        </a:effectRef>
        <a:fontRef idx="minor">
          <a:schemeClr val="lt1"/>
        </a:fontRef>
      </dsp:style>
      <dsp:txBody>
        <a:bodyPr lIns="178275" tIns="0" rIns="178275"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kumimoji="1" lang="zh-CN" b="1"/>
            <a:t>基本思想（以空闲分区链为例）</a:t>
          </a:r>
          <a:endParaRPr lang="zh-CN"/>
        </a:p>
      </dsp:txBody>
      <dsp:txXfrm>
        <a:off x="336899" y="18065"/>
        <a:ext cx="4716590" cy="442800"/>
      </dsp:txXfrm>
    </dsp:sp>
    <dsp:sp modelId="{209D1A45-02FB-4014-BE23-CFDC69FF07EF}">
      <dsp:nvSpPr>
        <dsp:cNvPr id="8" name="矩形 7"/>
        <dsp:cNvSpPr/>
      </dsp:nvSpPr>
      <dsp:spPr bwMode="white">
        <a:xfrm>
          <a:off x="0" y="2300180"/>
          <a:ext cx="6737985" cy="781685"/>
        </a:xfrm>
        <a:prstGeom prst="rect">
          <a:avLst/>
        </a:prstGeom>
      </dsp:spPr>
      <dsp:style>
        <a:lnRef idx="2">
          <a:schemeClr val="accent3"/>
        </a:lnRef>
        <a:fillRef idx="1">
          <a:schemeClr val="lt1">
            <a:alpha val="90000"/>
          </a:schemeClr>
        </a:fillRef>
        <a:effectRef idx="0">
          <a:scrgbClr r="0" g="0" b="0"/>
        </a:effectRef>
        <a:fontRef idx="minor"/>
      </dsp:style>
      <dsp:txBody>
        <a:bodyPr vert="horz" wrap="square" lIns="522942" tIns="312420" rIns="522942" bIns="14224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marL="228600" lvl="1" indent="-228600" rtl="0">
            <a:lnSpc>
              <a:spcPct val="100000"/>
            </a:lnSpc>
            <a:spcBef>
              <a:spcPct val="0"/>
            </a:spcBef>
            <a:spcAft>
              <a:spcPct val="15000"/>
            </a:spcAft>
            <a:buChar char="•"/>
          </a:pPr>
          <a:r>
            <a:rPr kumimoji="1" lang="zh-CN" altLang="en-US" sz="2000" b="1">
              <a:solidFill>
                <a:schemeClr val="dk1"/>
              </a:solidFill>
            </a:rPr>
            <a:t>保留了大分区</a:t>
          </a:r>
          <a:endParaRPr lang="zh-CN" altLang="en-US" sz="2000">
            <a:solidFill>
              <a:schemeClr val="dk1"/>
            </a:solidFill>
          </a:endParaRPr>
        </a:p>
      </dsp:txBody>
      <dsp:txXfrm>
        <a:off x="0" y="2300180"/>
        <a:ext cx="6737985" cy="781685"/>
      </dsp:txXfrm>
    </dsp:sp>
    <dsp:sp modelId="{4C638695-A108-4475-A0E8-3AAD85241382}">
      <dsp:nvSpPr>
        <dsp:cNvPr id="7" name="圆角矩形 6"/>
        <dsp:cNvSpPr/>
      </dsp:nvSpPr>
      <dsp:spPr bwMode="white">
        <a:xfrm>
          <a:off x="336899" y="2078780"/>
          <a:ext cx="4716590" cy="442800"/>
        </a:xfrm>
        <a:prstGeom prst="roundRect">
          <a:avLst/>
        </a:prstGeom>
      </dsp:spPr>
      <dsp:style>
        <a:lnRef idx="2">
          <a:schemeClr val="lt1"/>
        </a:lnRef>
        <a:fillRef idx="1">
          <a:schemeClr val="accent3"/>
        </a:fillRef>
        <a:effectRef idx="0">
          <a:scrgbClr r="0" g="0" b="0"/>
        </a:effectRef>
        <a:fontRef idx="minor">
          <a:schemeClr val="lt1"/>
        </a:fontRef>
      </dsp:style>
      <dsp:txBody>
        <a:bodyPr lIns="178275" tIns="0" rIns="178275"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kumimoji="1" lang="zh-CN" b="1"/>
            <a:t>优点</a:t>
          </a:r>
          <a:endParaRPr lang="zh-CN"/>
        </a:p>
      </dsp:txBody>
      <dsp:txXfrm>
        <a:off x="336899" y="2078780"/>
        <a:ext cx="4716590" cy="442800"/>
      </dsp:txXfrm>
    </dsp:sp>
    <dsp:sp modelId="{7676BE6C-AF2A-4D7F-881A-1E0842EC6360}">
      <dsp:nvSpPr>
        <dsp:cNvPr id="11" name="矩形 10"/>
        <dsp:cNvSpPr/>
      </dsp:nvSpPr>
      <dsp:spPr bwMode="white">
        <a:xfrm>
          <a:off x="0" y="3384265"/>
          <a:ext cx="6737985" cy="1086485"/>
        </a:xfrm>
        <a:prstGeom prst="rect">
          <a:avLst/>
        </a:prstGeom>
      </dsp:spPr>
      <dsp:style>
        <a:lnRef idx="2">
          <a:schemeClr val="accent4"/>
        </a:lnRef>
        <a:fillRef idx="1">
          <a:schemeClr val="lt1">
            <a:alpha val="90000"/>
          </a:schemeClr>
        </a:fillRef>
        <a:effectRef idx="0">
          <a:scrgbClr r="0" g="0" b="0"/>
        </a:effectRef>
        <a:fontRef idx="minor"/>
      </dsp:style>
      <dsp:txBody>
        <a:bodyPr vert="horz" wrap="square" lIns="522942" tIns="312420" rIns="522942" bIns="14224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marL="228600" lvl="1" indent="-228600" rtl="0">
            <a:lnSpc>
              <a:spcPct val="100000"/>
            </a:lnSpc>
            <a:spcBef>
              <a:spcPct val="0"/>
            </a:spcBef>
            <a:spcAft>
              <a:spcPct val="15000"/>
            </a:spcAft>
            <a:buChar char="•"/>
          </a:pPr>
          <a:r>
            <a:rPr kumimoji="1" lang="zh-CN" altLang="en-US" sz="2000" b="1" dirty="0">
              <a:solidFill>
                <a:schemeClr val="dk1"/>
              </a:solidFill>
            </a:rPr>
            <a:t>低地址不断被划分，会留下很多难以利用的小空闲分区，下次查找会浪费时间（想想单词本）</a:t>
          </a:r>
          <a:endParaRPr lang="zh-CN" altLang="en-US" sz="2000" dirty="0">
            <a:solidFill>
              <a:schemeClr val="dk1"/>
            </a:solidFill>
          </a:endParaRPr>
        </a:p>
      </dsp:txBody>
      <dsp:txXfrm>
        <a:off x="0" y="3384265"/>
        <a:ext cx="6737985" cy="1086485"/>
      </dsp:txXfrm>
    </dsp:sp>
    <dsp:sp modelId="{6807B01E-7D4A-4575-91D2-57A53C1D9729}">
      <dsp:nvSpPr>
        <dsp:cNvPr id="10" name="圆角矩形 9"/>
        <dsp:cNvSpPr/>
      </dsp:nvSpPr>
      <dsp:spPr bwMode="white">
        <a:xfrm>
          <a:off x="336899" y="3162865"/>
          <a:ext cx="4716590" cy="442800"/>
        </a:xfrm>
        <a:prstGeom prst="roundRect">
          <a:avLst/>
        </a:prstGeom>
      </dsp:spPr>
      <dsp:style>
        <a:lnRef idx="2">
          <a:schemeClr val="lt1"/>
        </a:lnRef>
        <a:fillRef idx="1">
          <a:schemeClr val="accent4"/>
        </a:fillRef>
        <a:effectRef idx="0">
          <a:scrgbClr r="0" g="0" b="0"/>
        </a:effectRef>
        <a:fontRef idx="minor">
          <a:schemeClr val="lt1"/>
        </a:fontRef>
      </dsp:style>
      <dsp:txBody>
        <a:bodyPr lIns="178275" tIns="0" rIns="178275"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rtl="0">
            <a:lnSpc>
              <a:spcPct val="100000"/>
            </a:lnSpc>
            <a:spcBef>
              <a:spcPct val="0"/>
            </a:spcBef>
            <a:spcAft>
              <a:spcPct val="35000"/>
            </a:spcAft>
          </a:pPr>
          <a:r>
            <a:rPr kumimoji="1" lang="zh-CN" b="1"/>
            <a:t>缺点</a:t>
          </a:r>
          <a:endParaRPr lang="zh-CN"/>
        </a:p>
      </dsp:txBody>
      <dsp:txXfrm>
        <a:off x="336899" y="3162865"/>
        <a:ext cx="4716590" cy="442800"/>
      </dsp:txXfrm>
    </dsp:sp>
    <dsp:sp modelId="{F2DB09B5-59B3-4404-87F4-7DD6EE632691}">
      <dsp:nvSpPr>
        <dsp:cNvPr id="3" name="矩形 2" hidden="1"/>
        <dsp:cNvSpPr/>
      </dsp:nvSpPr>
      <dsp:spPr>
        <a:xfrm>
          <a:off x="0" y="18065"/>
          <a:ext cx="336899" cy="442800"/>
        </a:xfrm>
        <a:prstGeom prst="rect">
          <a:avLst/>
        </a:prstGeom>
      </dsp:spPr>
      <dsp:txXfrm>
        <a:off x="0" y="18065"/>
        <a:ext cx="336899" cy="442800"/>
      </dsp:txXfrm>
    </dsp:sp>
    <dsp:sp modelId="{D9D43E2F-D59F-4777-A950-7B335D20F20F}">
      <dsp:nvSpPr>
        <dsp:cNvPr id="6" name="矩形 5" hidden="1"/>
        <dsp:cNvSpPr/>
      </dsp:nvSpPr>
      <dsp:spPr>
        <a:xfrm>
          <a:off x="0" y="2078780"/>
          <a:ext cx="336899" cy="442800"/>
        </a:xfrm>
        <a:prstGeom prst="rect">
          <a:avLst/>
        </a:prstGeom>
      </dsp:spPr>
      <dsp:txXfrm>
        <a:off x="0" y="2078780"/>
        <a:ext cx="336899" cy="442800"/>
      </dsp:txXfrm>
    </dsp:sp>
    <dsp:sp modelId="{4C8F34E5-D102-46C9-BFF3-4051D386B31D}">
      <dsp:nvSpPr>
        <dsp:cNvPr id="9" name="矩形 8" hidden="1"/>
        <dsp:cNvSpPr/>
      </dsp:nvSpPr>
      <dsp:spPr>
        <a:xfrm>
          <a:off x="0" y="3162865"/>
          <a:ext cx="336899" cy="442800"/>
        </a:xfrm>
        <a:prstGeom prst="rect">
          <a:avLst/>
        </a:prstGeom>
      </dsp:spPr>
      <dsp:txXfrm>
        <a:off x="0" y="3162865"/>
        <a:ext cx="336899" cy="442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991985" cy="4604385"/>
        <a:chOff x="0" y="0"/>
        <a:chExt cx="6991985" cy="4604385"/>
      </a:xfrm>
    </dsp:grpSpPr>
    <dsp:sp modelId="{8DE9B815-29F7-4A73-AEDF-7922A2E3B2C3}">
      <dsp:nvSpPr>
        <dsp:cNvPr id="5" name="矩形 4"/>
        <dsp:cNvSpPr/>
      </dsp:nvSpPr>
      <dsp:spPr bwMode="white">
        <a:xfrm>
          <a:off x="0" y="447583"/>
          <a:ext cx="6991985" cy="1314450"/>
        </a:xfrm>
        <a:prstGeom prst="rect">
          <a:avLst/>
        </a:prstGeom>
      </dsp:spPr>
      <dsp:style>
        <a:lnRef idx="2">
          <a:schemeClr val="accent2"/>
        </a:lnRef>
        <a:fillRef idx="1">
          <a:schemeClr val="lt1">
            <a:alpha val="90000"/>
          </a:schemeClr>
        </a:fillRef>
        <a:effectRef idx="0">
          <a:scrgbClr r="0" g="0" b="0"/>
        </a:effectRef>
        <a:fontRef idx="minor"/>
      </dsp:style>
      <dsp:txBody>
        <a:bodyPr lIns="542655" tIns="437388" rIns="542655" bIns="149352"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rtl="0">
            <a:lnSpc>
              <a:spcPct val="100000"/>
            </a:lnSpc>
            <a:spcBef>
              <a:spcPct val="0"/>
            </a:spcBef>
            <a:spcAft>
              <a:spcPct val="15000"/>
            </a:spcAft>
            <a:buChar char="•"/>
          </a:pPr>
          <a:r>
            <a:rPr kumimoji="1" lang="zh-CN" b="1" dirty="0">
              <a:solidFill>
                <a:schemeClr val="dk1"/>
              </a:solidFill>
            </a:rPr>
            <a:t>从上次找到的空闲分区的下一个空闲分区查找</a:t>
          </a:r>
          <a:endParaRPr lang="zh-CN" dirty="0">
            <a:solidFill>
              <a:schemeClr val="dk1"/>
            </a:solidFill>
          </a:endParaRPr>
        </a:p>
        <a:p>
          <a:pPr lvl="1" rtl="0">
            <a:lnSpc>
              <a:spcPct val="100000"/>
            </a:lnSpc>
            <a:spcBef>
              <a:spcPct val="0"/>
            </a:spcBef>
            <a:spcAft>
              <a:spcPct val="15000"/>
            </a:spcAft>
            <a:buChar char="•"/>
          </a:pPr>
          <a:r>
            <a:rPr kumimoji="1" lang="zh-CN" b="1">
              <a:solidFill>
                <a:schemeClr val="dk1"/>
              </a:solidFill>
            </a:rPr>
            <a:t>需设置起始查找指针，以指示下次从哪开始查找</a:t>
          </a:r>
          <a:endParaRPr lang="zh-CN">
            <a:solidFill>
              <a:schemeClr val="dk1"/>
            </a:solidFill>
          </a:endParaRPr>
        </a:p>
      </dsp:txBody>
      <dsp:txXfrm>
        <a:off x="0" y="447583"/>
        <a:ext cx="6991985" cy="1314450"/>
      </dsp:txXfrm>
    </dsp:sp>
    <dsp:sp modelId="{3DC82CEF-7C4B-4C8A-9EFF-265E5B175F94}">
      <dsp:nvSpPr>
        <dsp:cNvPr id="4" name="圆角矩形 3"/>
        <dsp:cNvSpPr/>
      </dsp:nvSpPr>
      <dsp:spPr bwMode="white">
        <a:xfrm>
          <a:off x="349599" y="137623"/>
          <a:ext cx="4894390" cy="619920"/>
        </a:xfrm>
        <a:prstGeom prst="roundRect">
          <a:avLst/>
        </a:prstGeom>
      </dsp:spPr>
      <dsp:style>
        <a:lnRef idx="2">
          <a:schemeClr val="lt1"/>
        </a:lnRef>
        <a:fillRef idx="1">
          <a:schemeClr val="accent2"/>
        </a:fillRef>
        <a:effectRef idx="0">
          <a:scrgbClr r="0" g="0" b="0"/>
        </a:effectRef>
        <a:fontRef idx="minor">
          <a:schemeClr val="lt1"/>
        </a:fontRef>
      </dsp:style>
      <dsp:txBody>
        <a:bodyPr lIns="184996" tIns="0" rIns="184996" bIns="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rtl="0">
            <a:lnSpc>
              <a:spcPct val="100000"/>
            </a:lnSpc>
            <a:spcBef>
              <a:spcPct val="0"/>
            </a:spcBef>
            <a:spcAft>
              <a:spcPct val="35000"/>
            </a:spcAft>
          </a:pPr>
          <a:r>
            <a:rPr kumimoji="1" lang="zh-CN" b="1" dirty="0"/>
            <a:t>基本思想</a:t>
          </a:r>
          <a:r>
            <a:rPr kumimoji="1" lang="en-US" altLang="zh-CN" b="1" dirty="0"/>
            <a:t>-</a:t>
          </a:r>
          <a:r>
            <a:rPr kumimoji="1" lang="zh-CN" altLang="en-US" b="1" dirty="0"/>
            <a:t>由</a:t>
          </a:r>
          <a:r>
            <a:rPr kumimoji="1" lang="en-US" altLang="zh-CN" b="1" dirty="0"/>
            <a:t>FF</a:t>
          </a:r>
          <a:r>
            <a:rPr kumimoji="1" lang="zh-CN" altLang="en-US" b="1" dirty="0"/>
            <a:t>算法演变</a:t>
          </a:r>
          <a:endParaRPr lang="zh-CN" dirty="0"/>
        </a:p>
      </dsp:txBody>
      <dsp:txXfrm>
        <a:off x="349599" y="137623"/>
        <a:ext cx="4894390" cy="619920"/>
      </dsp:txXfrm>
    </dsp:sp>
    <dsp:sp modelId="{A223F2A7-6A27-4763-8AA7-945DAADB407D}">
      <dsp:nvSpPr>
        <dsp:cNvPr id="8" name="矩形 7"/>
        <dsp:cNvSpPr/>
      </dsp:nvSpPr>
      <dsp:spPr bwMode="white">
        <a:xfrm>
          <a:off x="0" y="2185393"/>
          <a:ext cx="6991985" cy="929005"/>
        </a:xfrm>
        <a:prstGeom prst="rect">
          <a:avLst/>
        </a:prstGeom>
      </dsp:spPr>
      <dsp:style>
        <a:lnRef idx="2">
          <a:schemeClr val="accent3"/>
        </a:lnRef>
        <a:fillRef idx="1">
          <a:schemeClr val="lt1">
            <a:alpha val="90000"/>
          </a:schemeClr>
        </a:fillRef>
        <a:effectRef idx="0">
          <a:scrgbClr r="0" g="0" b="0"/>
        </a:effectRef>
        <a:fontRef idx="minor"/>
      </dsp:style>
      <dsp:txBody>
        <a:bodyPr lIns="542655" tIns="437388" rIns="542655" bIns="149352"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rtl="0">
            <a:lnSpc>
              <a:spcPct val="100000"/>
            </a:lnSpc>
            <a:spcBef>
              <a:spcPct val="0"/>
            </a:spcBef>
            <a:spcAft>
              <a:spcPct val="15000"/>
            </a:spcAft>
            <a:buChar char="•"/>
          </a:pPr>
          <a:r>
            <a:rPr kumimoji="1" lang="zh-CN" b="1">
              <a:solidFill>
                <a:schemeClr val="dk1"/>
              </a:solidFill>
            </a:rPr>
            <a:t>使空闲分区均匀分布</a:t>
          </a:r>
          <a:endParaRPr lang="zh-CN">
            <a:solidFill>
              <a:schemeClr val="dk1"/>
            </a:solidFill>
          </a:endParaRPr>
        </a:p>
      </dsp:txBody>
      <dsp:txXfrm>
        <a:off x="0" y="2185393"/>
        <a:ext cx="6991985" cy="929005"/>
      </dsp:txXfrm>
    </dsp:sp>
    <dsp:sp modelId="{3FF3A6DA-C3C4-4B20-AC36-1F45720C1A15}">
      <dsp:nvSpPr>
        <dsp:cNvPr id="7" name="圆角矩形 6"/>
        <dsp:cNvSpPr/>
      </dsp:nvSpPr>
      <dsp:spPr bwMode="white">
        <a:xfrm>
          <a:off x="349599" y="1875433"/>
          <a:ext cx="4894390" cy="619920"/>
        </a:xfrm>
        <a:prstGeom prst="roundRect">
          <a:avLst/>
        </a:prstGeom>
      </dsp:spPr>
      <dsp:style>
        <a:lnRef idx="2">
          <a:schemeClr val="lt1"/>
        </a:lnRef>
        <a:fillRef idx="1">
          <a:schemeClr val="accent3"/>
        </a:fillRef>
        <a:effectRef idx="0">
          <a:scrgbClr r="0" g="0" b="0"/>
        </a:effectRef>
        <a:fontRef idx="minor">
          <a:schemeClr val="lt1"/>
        </a:fontRef>
      </dsp:style>
      <dsp:txBody>
        <a:bodyPr lIns="184996" tIns="0" rIns="184996" bIns="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rtl="0">
            <a:lnSpc>
              <a:spcPct val="100000"/>
            </a:lnSpc>
            <a:spcBef>
              <a:spcPct val="0"/>
            </a:spcBef>
            <a:spcAft>
              <a:spcPct val="35000"/>
            </a:spcAft>
          </a:pPr>
          <a:r>
            <a:rPr kumimoji="1" lang="zh-CN" b="1"/>
            <a:t>优点</a:t>
          </a:r>
          <a:endParaRPr lang="zh-CN"/>
        </a:p>
      </dsp:txBody>
      <dsp:txXfrm>
        <a:off x="349599" y="1875433"/>
        <a:ext cx="4894390" cy="619920"/>
      </dsp:txXfrm>
    </dsp:sp>
    <dsp:sp modelId="{C663873D-2D55-4B37-AEE1-9AD95B9C5756}">
      <dsp:nvSpPr>
        <dsp:cNvPr id="11" name="矩形 10"/>
        <dsp:cNvSpPr/>
      </dsp:nvSpPr>
      <dsp:spPr bwMode="white">
        <a:xfrm>
          <a:off x="0" y="3537758"/>
          <a:ext cx="6991985" cy="929005"/>
        </a:xfrm>
        <a:prstGeom prst="rect">
          <a:avLst/>
        </a:prstGeom>
      </dsp:spPr>
      <dsp:style>
        <a:lnRef idx="2">
          <a:schemeClr val="accent4"/>
        </a:lnRef>
        <a:fillRef idx="1">
          <a:schemeClr val="lt1">
            <a:alpha val="90000"/>
          </a:schemeClr>
        </a:fillRef>
        <a:effectRef idx="0">
          <a:scrgbClr r="0" g="0" b="0"/>
        </a:effectRef>
        <a:fontRef idx="minor"/>
      </dsp:style>
      <dsp:txBody>
        <a:bodyPr lIns="542655" tIns="437388" rIns="542655" bIns="149352"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rtl="0">
            <a:lnSpc>
              <a:spcPct val="100000"/>
            </a:lnSpc>
            <a:spcBef>
              <a:spcPct val="0"/>
            </a:spcBef>
            <a:spcAft>
              <a:spcPct val="15000"/>
            </a:spcAft>
            <a:buChar char="•"/>
          </a:pPr>
          <a:r>
            <a:rPr kumimoji="1" lang="zh-CN" b="1">
              <a:solidFill>
                <a:schemeClr val="dk1"/>
              </a:solidFill>
            </a:rPr>
            <a:t>缺乏大的空闲分区</a:t>
          </a:r>
          <a:endParaRPr lang="zh-CN">
            <a:solidFill>
              <a:schemeClr val="dk1"/>
            </a:solidFill>
          </a:endParaRPr>
        </a:p>
      </dsp:txBody>
      <dsp:txXfrm>
        <a:off x="0" y="3537758"/>
        <a:ext cx="6991985" cy="929005"/>
      </dsp:txXfrm>
    </dsp:sp>
    <dsp:sp modelId="{B814ABCF-D49E-405D-9488-EF7D70C2DB89}">
      <dsp:nvSpPr>
        <dsp:cNvPr id="10" name="圆角矩形 9"/>
        <dsp:cNvSpPr/>
      </dsp:nvSpPr>
      <dsp:spPr bwMode="white">
        <a:xfrm>
          <a:off x="349599" y="3227798"/>
          <a:ext cx="4894390" cy="619920"/>
        </a:xfrm>
        <a:prstGeom prst="roundRect">
          <a:avLst/>
        </a:prstGeom>
      </dsp:spPr>
      <dsp:style>
        <a:lnRef idx="2">
          <a:schemeClr val="lt1"/>
        </a:lnRef>
        <a:fillRef idx="1">
          <a:schemeClr val="accent4"/>
        </a:fillRef>
        <a:effectRef idx="0">
          <a:scrgbClr r="0" g="0" b="0"/>
        </a:effectRef>
        <a:fontRef idx="minor">
          <a:schemeClr val="lt1"/>
        </a:fontRef>
      </dsp:style>
      <dsp:txBody>
        <a:bodyPr lIns="184996" tIns="0" rIns="184996" bIns="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rtl="0">
            <a:lnSpc>
              <a:spcPct val="100000"/>
            </a:lnSpc>
            <a:spcBef>
              <a:spcPct val="0"/>
            </a:spcBef>
            <a:spcAft>
              <a:spcPct val="35000"/>
            </a:spcAft>
          </a:pPr>
          <a:r>
            <a:rPr kumimoji="1" lang="zh-CN" b="1"/>
            <a:t>缺点</a:t>
          </a:r>
          <a:endParaRPr lang="zh-CN"/>
        </a:p>
      </dsp:txBody>
      <dsp:txXfrm>
        <a:off x="349599" y="3227798"/>
        <a:ext cx="4894390" cy="619920"/>
      </dsp:txXfrm>
    </dsp:sp>
    <dsp:sp modelId="{EFC36FE6-BBE3-4BAB-8104-A09C17FF4121}">
      <dsp:nvSpPr>
        <dsp:cNvPr id="3" name="矩形 2" hidden="1"/>
        <dsp:cNvSpPr/>
      </dsp:nvSpPr>
      <dsp:spPr>
        <a:xfrm>
          <a:off x="0" y="137623"/>
          <a:ext cx="349599" cy="619920"/>
        </a:xfrm>
        <a:prstGeom prst="rect">
          <a:avLst/>
        </a:prstGeom>
      </dsp:spPr>
      <dsp:txXfrm>
        <a:off x="0" y="137623"/>
        <a:ext cx="349599" cy="619920"/>
      </dsp:txXfrm>
    </dsp:sp>
    <dsp:sp modelId="{9FEC0113-EEEA-47F7-A4BC-C6899B4F9689}">
      <dsp:nvSpPr>
        <dsp:cNvPr id="6" name="矩形 5" hidden="1"/>
        <dsp:cNvSpPr/>
      </dsp:nvSpPr>
      <dsp:spPr>
        <a:xfrm>
          <a:off x="0" y="1875433"/>
          <a:ext cx="349599" cy="619920"/>
        </a:xfrm>
        <a:prstGeom prst="rect">
          <a:avLst/>
        </a:prstGeom>
      </dsp:spPr>
      <dsp:txXfrm>
        <a:off x="0" y="1875433"/>
        <a:ext cx="349599" cy="619920"/>
      </dsp:txXfrm>
    </dsp:sp>
    <dsp:sp modelId="{311FF772-5180-43BE-907C-DF529531ABAD}">
      <dsp:nvSpPr>
        <dsp:cNvPr id="9" name="矩形 8" hidden="1"/>
        <dsp:cNvSpPr/>
      </dsp:nvSpPr>
      <dsp:spPr>
        <a:xfrm>
          <a:off x="0" y="3227798"/>
          <a:ext cx="349599" cy="619920"/>
        </a:xfrm>
        <a:prstGeom prst="rect">
          <a:avLst/>
        </a:prstGeom>
      </dsp:spPr>
      <dsp:txXfrm>
        <a:off x="0" y="3227798"/>
        <a:ext cx="349599" cy="619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79335" cy="4669790"/>
        <a:chOff x="0" y="0"/>
        <a:chExt cx="7379335" cy="4669790"/>
      </a:xfrm>
    </dsp:grpSpPr>
    <dsp:sp modelId="{291DA63C-2D7E-4553-91E3-CBC4E143906F}">
      <dsp:nvSpPr>
        <dsp:cNvPr id="5" name="矩形 4"/>
        <dsp:cNvSpPr/>
      </dsp:nvSpPr>
      <dsp:spPr bwMode="white">
        <a:xfrm>
          <a:off x="0" y="386940"/>
          <a:ext cx="7379335" cy="1501140"/>
        </a:xfrm>
        <a:prstGeom prst="rect">
          <a:avLst/>
        </a:prstGeom>
      </dsp:spPr>
      <dsp:style>
        <a:lnRef idx="2">
          <a:schemeClr val="accent2"/>
        </a:lnRef>
        <a:fillRef idx="1">
          <a:schemeClr val="lt1">
            <a:alpha val="90000"/>
          </a:schemeClr>
        </a:fillRef>
        <a:effectRef idx="0">
          <a:scrgbClr r="0" g="0" b="0"/>
        </a:effectRef>
        <a:fontRef idx="minor"/>
      </dsp:style>
      <dsp:txBody>
        <a:bodyPr lIns="572718" tIns="437388" rIns="572718" bIns="170688"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marL="228600" lvl="1" indent="-228600" rtl="0">
            <a:lnSpc>
              <a:spcPct val="100000"/>
            </a:lnSpc>
            <a:spcBef>
              <a:spcPct val="0"/>
            </a:spcBef>
            <a:spcAft>
              <a:spcPct val="15000"/>
            </a:spcAft>
            <a:buChar char="•"/>
          </a:pPr>
          <a:r>
            <a:rPr kumimoji="1" lang="zh-CN" altLang="en-US" sz="2400" b="1" dirty="0">
              <a:solidFill>
                <a:schemeClr val="dk1"/>
              </a:solidFill>
            </a:rPr>
            <a:t>找能满足分配的最</a:t>
          </a:r>
          <a:r>
            <a:rPr kumimoji="1" lang="zh-CN" altLang="en-US" sz="1600" b="1" dirty="0">
              <a:solidFill>
                <a:schemeClr val="dk1"/>
              </a:solidFill>
            </a:rPr>
            <a:t>小</a:t>
          </a:r>
          <a:r>
            <a:rPr kumimoji="1" lang="zh-CN" altLang="en-US" sz="2400" b="1" dirty="0">
              <a:solidFill>
                <a:schemeClr val="dk1"/>
              </a:solidFill>
            </a:rPr>
            <a:t>空闲分区</a:t>
          </a:r>
          <a:endParaRPr lang="zh-CN" altLang="en-US" sz="2400" dirty="0">
            <a:solidFill>
              <a:schemeClr val="dk1"/>
            </a:solidFill>
          </a:endParaRPr>
        </a:p>
        <a:p>
          <a:pPr marL="228600" lvl="1" indent="-228600" rtl="0">
            <a:lnSpc>
              <a:spcPct val="100000"/>
            </a:lnSpc>
            <a:spcBef>
              <a:spcPct val="0"/>
            </a:spcBef>
            <a:spcAft>
              <a:spcPct val="15000"/>
            </a:spcAft>
            <a:buChar char="•"/>
          </a:pPr>
          <a:r>
            <a:rPr kumimoji="1" lang="zh-CN" altLang="en-US" sz="2400" b="1" dirty="0">
              <a:solidFill>
                <a:schemeClr val="dk1"/>
              </a:solidFill>
            </a:rPr>
            <a:t>这要求分区按容量 </a:t>
          </a:r>
          <a:r>
            <a:rPr kumimoji="1" lang="zh-CN" altLang="en-US" sz="2000" b="1" dirty="0">
              <a:solidFill>
                <a:schemeClr val="dk1"/>
              </a:solidFill>
            </a:rPr>
            <a:t>递</a:t>
          </a:r>
          <a:r>
            <a:rPr kumimoji="1" lang="zh-CN" altLang="en-US" sz="2800" b="1" dirty="0">
              <a:solidFill>
                <a:schemeClr val="dk1"/>
              </a:solidFill>
            </a:rPr>
            <a:t>增 </a:t>
          </a:r>
          <a:r>
            <a:rPr kumimoji="1" lang="zh-CN" altLang="en-US" sz="2400" b="1" dirty="0">
              <a:solidFill>
                <a:schemeClr val="dk1"/>
              </a:solidFill>
            </a:rPr>
            <a:t>顺序排列</a:t>
          </a:r>
          <a:endParaRPr lang="zh-CN" altLang="en-US" sz="2400" dirty="0">
            <a:solidFill>
              <a:schemeClr val="dk1"/>
            </a:solidFill>
          </a:endParaRPr>
        </a:p>
      </dsp:txBody>
      <dsp:txXfrm>
        <a:off x="0" y="386940"/>
        <a:ext cx="7379335" cy="1501140"/>
      </dsp:txXfrm>
    </dsp:sp>
    <dsp:sp modelId="{16E4A1FE-AC71-4A3D-B6A3-680D676F04D3}">
      <dsp:nvSpPr>
        <dsp:cNvPr id="4" name="圆角矩形 3"/>
        <dsp:cNvSpPr/>
      </dsp:nvSpPr>
      <dsp:spPr bwMode="white">
        <a:xfrm>
          <a:off x="368967" y="76980"/>
          <a:ext cx="5165535" cy="619920"/>
        </a:xfrm>
        <a:prstGeom prst="roundRect">
          <a:avLst/>
        </a:prstGeom>
      </dsp:spPr>
      <dsp:style>
        <a:lnRef idx="2">
          <a:schemeClr val="lt1"/>
        </a:lnRef>
        <a:fillRef idx="1">
          <a:schemeClr val="accent2"/>
        </a:fillRef>
        <a:effectRef idx="0">
          <a:scrgbClr r="0" g="0" b="0"/>
        </a:effectRef>
        <a:fontRef idx="minor">
          <a:schemeClr val="lt1"/>
        </a:fontRef>
      </dsp:style>
      <dsp:txBody>
        <a:bodyPr lIns="195244" tIns="0" rIns="195244" bIns="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rtl="0">
            <a:lnSpc>
              <a:spcPct val="100000"/>
            </a:lnSpc>
            <a:spcBef>
              <a:spcPct val="0"/>
            </a:spcBef>
            <a:spcAft>
              <a:spcPct val="35000"/>
            </a:spcAft>
          </a:pPr>
          <a:r>
            <a:rPr kumimoji="1" lang="zh-CN" b="1"/>
            <a:t>基本思想</a:t>
          </a:r>
          <a:endParaRPr lang="zh-CN"/>
        </a:p>
      </dsp:txBody>
      <dsp:txXfrm>
        <a:off x="368967" y="76980"/>
        <a:ext cx="5165535" cy="619920"/>
      </dsp:txXfrm>
    </dsp:sp>
    <dsp:sp modelId="{F5459D57-C887-42B3-9570-75DAF87D4B6D}">
      <dsp:nvSpPr>
        <dsp:cNvPr id="8" name="矩形 7"/>
        <dsp:cNvSpPr/>
      </dsp:nvSpPr>
      <dsp:spPr bwMode="white">
        <a:xfrm>
          <a:off x="0" y="2311440"/>
          <a:ext cx="7379335" cy="929005"/>
        </a:xfrm>
        <a:prstGeom prst="rect">
          <a:avLst/>
        </a:prstGeom>
      </dsp:spPr>
      <dsp:style>
        <a:lnRef idx="2">
          <a:schemeClr val="accent3"/>
        </a:lnRef>
        <a:fillRef idx="1">
          <a:schemeClr val="lt1">
            <a:alpha val="90000"/>
          </a:schemeClr>
        </a:fillRef>
        <a:effectRef idx="0">
          <a:scrgbClr r="0" g="0" b="0"/>
        </a:effectRef>
        <a:fontRef idx="minor"/>
      </dsp:style>
      <dsp:txBody>
        <a:bodyPr lIns="572718" tIns="437388" rIns="572718" bIns="149352"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rtl="0">
            <a:lnSpc>
              <a:spcPct val="100000"/>
            </a:lnSpc>
            <a:spcBef>
              <a:spcPct val="0"/>
            </a:spcBef>
            <a:spcAft>
              <a:spcPct val="15000"/>
            </a:spcAft>
            <a:buChar char="•"/>
          </a:pPr>
          <a:r>
            <a:rPr kumimoji="1" lang="zh-CN" b="1">
              <a:solidFill>
                <a:schemeClr val="dk1"/>
              </a:solidFill>
            </a:rPr>
            <a:t>避免“大材小用”</a:t>
          </a:r>
          <a:endParaRPr lang="zh-CN">
            <a:solidFill>
              <a:schemeClr val="dk1"/>
            </a:solidFill>
          </a:endParaRPr>
        </a:p>
      </dsp:txBody>
      <dsp:txXfrm>
        <a:off x="0" y="2311440"/>
        <a:ext cx="7379335" cy="929005"/>
      </dsp:txXfrm>
    </dsp:sp>
    <dsp:sp modelId="{2B1639EF-2F6E-4D6F-AB14-F7678383D38B}">
      <dsp:nvSpPr>
        <dsp:cNvPr id="7" name="圆角矩形 6"/>
        <dsp:cNvSpPr/>
      </dsp:nvSpPr>
      <dsp:spPr bwMode="white">
        <a:xfrm>
          <a:off x="368967" y="2001480"/>
          <a:ext cx="5165535" cy="619920"/>
        </a:xfrm>
        <a:prstGeom prst="roundRect">
          <a:avLst/>
        </a:prstGeom>
      </dsp:spPr>
      <dsp:style>
        <a:lnRef idx="2">
          <a:schemeClr val="lt1"/>
        </a:lnRef>
        <a:fillRef idx="1">
          <a:schemeClr val="accent3"/>
        </a:fillRef>
        <a:effectRef idx="0">
          <a:scrgbClr r="0" g="0" b="0"/>
        </a:effectRef>
        <a:fontRef idx="minor">
          <a:schemeClr val="lt1"/>
        </a:fontRef>
      </dsp:style>
      <dsp:txBody>
        <a:bodyPr lIns="195244" tIns="0" rIns="195244" bIns="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rtl="0">
            <a:lnSpc>
              <a:spcPct val="100000"/>
            </a:lnSpc>
            <a:spcBef>
              <a:spcPct val="0"/>
            </a:spcBef>
            <a:spcAft>
              <a:spcPct val="35000"/>
            </a:spcAft>
          </a:pPr>
          <a:r>
            <a:rPr kumimoji="1" lang="zh-CN" b="1"/>
            <a:t>优点</a:t>
          </a:r>
          <a:endParaRPr lang="zh-CN"/>
        </a:p>
      </dsp:txBody>
      <dsp:txXfrm>
        <a:off x="368967" y="2001480"/>
        <a:ext cx="5165535" cy="619920"/>
      </dsp:txXfrm>
    </dsp:sp>
    <dsp:sp modelId="{5AE14249-ABB7-4922-912C-2DCF2E8F8123}">
      <dsp:nvSpPr>
        <dsp:cNvPr id="11" name="矩形 10"/>
        <dsp:cNvSpPr/>
      </dsp:nvSpPr>
      <dsp:spPr bwMode="white">
        <a:xfrm>
          <a:off x="0" y="3663805"/>
          <a:ext cx="7379335" cy="929005"/>
        </a:xfrm>
        <a:prstGeom prst="rect">
          <a:avLst/>
        </a:prstGeom>
      </dsp:spPr>
      <dsp:style>
        <a:lnRef idx="2">
          <a:schemeClr val="accent4"/>
        </a:lnRef>
        <a:fillRef idx="1">
          <a:schemeClr val="lt1">
            <a:alpha val="90000"/>
          </a:schemeClr>
        </a:fillRef>
        <a:effectRef idx="0">
          <a:scrgbClr r="0" g="0" b="0"/>
        </a:effectRef>
        <a:fontRef idx="minor"/>
      </dsp:style>
      <dsp:txBody>
        <a:bodyPr lIns="572718" tIns="437388" rIns="572718" bIns="149352"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rtl="0">
            <a:lnSpc>
              <a:spcPct val="100000"/>
            </a:lnSpc>
            <a:spcBef>
              <a:spcPct val="0"/>
            </a:spcBef>
            <a:spcAft>
              <a:spcPct val="15000"/>
            </a:spcAft>
            <a:buChar char="•"/>
          </a:pPr>
          <a:r>
            <a:rPr kumimoji="1" lang="zh-CN" b="1">
              <a:solidFill>
                <a:schemeClr val="dk1"/>
              </a:solidFill>
            </a:rPr>
            <a:t>每次分割下的空闲分区总是最小的，难以利用</a:t>
          </a:r>
          <a:endParaRPr lang="zh-CN">
            <a:solidFill>
              <a:schemeClr val="dk1"/>
            </a:solidFill>
          </a:endParaRPr>
        </a:p>
      </dsp:txBody>
      <dsp:txXfrm>
        <a:off x="0" y="3663805"/>
        <a:ext cx="7379335" cy="929005"/>
      </dsp:txXfrm>
    </dsp:sp>
    <dsp:sp modelId="{6ADEDCC9-FB24-418F-889C-4D779CCA2C0E}">
      <dsp:nvSpPr>
        <dsp:cNvPr id="10" name="圆角矩形 9"/>
        <dsp:cNvSpPr/>
      </dsp:nvSpPr>
      <dsp:spPr bwMode="white">
        <a:xfrm>
          <a:off x="368967" y="3353845"/>
          <a:ext cx="5165535" cy="619920"/>
        </a:xfrm>
        <a:prstGeom prst="roundRect">
          <a:avLst/>
        </a:prstGeom>
      </dsp:spPr>
      <dsp:style>
        <a:lnRef idx="2">
          <a:schemeClr val="lt1"/>
        </a:lnRef>
        <a:fillRef idx="1">
          <a:schemeClr val="accent4"/>
        </a:fillRef>
        <a:effectRef idx="0">
          <a:scrgbClr r="0" g="0" b="0"/>
        </a:effectRef>
        <a:fontRef idx="minor">
          <a:schemeClr val="lt1"/>
        </a:fontRef>
      </dsp:style>
      <dsp:txBody>
        <a:bodyPr lIns="195244" tIns="0" rIns="195244" bIns="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rtl="0">
            <a:lnSpc>
              <a:spcPct val="100000"/>
            </a:lnSpc>
            <a:spcBef>
              <a:spcPct val="0"/>
            </a:spcBef>
            <a:spcAft>
              <a:spcPct val="35000"/>
            </a:spcAft>
          </a:pPr>
          <a:r>
            <a:rPr kumimoji="1" lang="zh-CN" b="1"/>
            <a:t>缺点</a:t>
          </a:r>
          <a:endParaRPr lang="zh-CN"/>
        </a:p>
      </dsp:txBody>
      <dsp:txXfrm>
        <a:off x="368967" y="3353845"/>
        <a:ext cx="5165535" cy="619920"/>
      </dsp:txXfrm>
    </dsp:sp>
    <dsp:sp modelId="{63E2DAAF-52A8-4E0A-9697-5FF5336E2324}">
      <dsp:nvSpPr>
        <dsp:cNvPr id="3" name="矩形 2" hidden="1"/>
        <dsp:cNvSpPr/>
      </dsp:nvSpPr>
      <dsp:spPr>
        <a:xfrm>
          <a:off x="0" y="76980"/>
          <a:ext cx="368967" cy="619920"/>
        </a:xfrm>
        <a:prstGeom prst="rect">
          <a:avLst/>
        </a:prstGeom>
      </dsp:spPr>
      <dsp:txXfrm>
        <a:off x="0" y="76980"/>
        <a:ext cx="368967" cy="619920"/>
      </dsp:txXfrm>
    </dsp:sp>
    <dsp:sp modelId="{F59490F9-F47C-47FA-998F-3D6F11992140}">
      <dsp:nvSpPr>
        <dsp:cNvPr id="6" name="矩形 5" hidden="1"/>
        <dsp:cNvSpPr/>
      </dsp:nvSpPr>
      <dsp:spPr>
        <a:xfrm>
          <a:off x="0" y="2001480"/>
          <a:ext cx="368967" cy="619920"/>
        </a:xfrm>
        <a:prstGeom prst="rect">
          <a:avLst/>
        </a:prstGeom>
      </dsp:spPr>
      <dsp:txXfrm>
        <a:off x="0" y="2001480"/>
        <a:ext cx="368967" cy="619920"/>
      </dsp:txXfrm>
    </dsp:sp>
    <dsp:sp modelId="{9AB6FEC7-0F62-49D8-9E12-2F17DD2D811B}">
      <dsp:nvSpPr>
        <dsp:cNvPr id="9" name="矩形 8" hidden="1"/>
        <dsp:cNvSpPr/>
      </dsp:nvSpPr>
      <dsp:spPr>
        <a:xfrm>
          <a:off x="0" y="3353845"/>
          <a:ext cx="368967" cy="619920"/>
        </a:xfrm>
        <a:prstGeom prst="rect">
          <a:avLst/>
        </a:prstGeom>
      </dsp:spPr>
      <dsp:txXfrm>
        <a:off x="0" y="3353845"/>
        <a:ext cx="368967" cy="619920"/>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068185" cy="4591685"/>
        <a:chOff x="0" y="0"/>
        <a:chExt cx="7068185" cy="4591685"/>
      </a:xfrm>
    </dsp:grpSpPr>
    <dsp:sp modelId="{291DA63C-2D7E-4553-91E3-CBC4E143906F}">
      <dsp:nvSpPr>
        <dsp:cNvPr id="5" name="矩形 4"/>
        <dsp:cNvSpPr/>
      </dsp:nvSpPr>
      <dsp:spPr bwMode="white">
        <a:xfrm>
          <a:off x="0" y="306297"/>
          <a:ext cx="7068185" cy="1727835"/>
        </a:xfrm>
        <a:prstGeom prst="rect">
          <a:avLst/>
        </a:prstGeom>
      </dsp:spPr>
      <dsp:style>
        <a:lnRef idx="2">
          <a:schemeClr val="accent2"/>
        </a:lnRef>
        <a:fillRef idx="1">
          <a:schemeClr val="lt1">
            <a:alpha val="90000"/>
          </a:schemeClr>
        </a:fillRef>
        <a:effectRef idx="0">
          <a:scrgbClr r="0" g="0" b="0"/>
        </a:effectRef>
        <a:fontRef idx="minor"/>
      </dsp:style>
      <dsp:txBody>
        <a:bodyPr lIns="548569" tIns="354076" rIns="548569" bIns="170688" anchor="t"/>
        <a:lstStyle>
          <a:lvl1pPr algn="l">
            <a:defRPr sz="17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marL="228600" lvl="1" indent="-228600" rtl="0">
            <a:lnSpc>
              <a:spcPct val="100000"/>
            </a:lnSpc>
            <a:spcBef>
              <a:spcPct val="0"/>
            </a:spcBef>
            <a:spcAft>
              <a:spcPct val="15000"/>
            </a:spcAft>
            <a:buChar char="•"/>
          </a:pPr>
          <a:r>
            <a:rPr kumimoji="1" lang="zh-CN" altLang="en-US" sz="2400" b="1" dirty="0">
              <a:solidFill>
                <a:schemeClr val="dk1"/>
              </a:solidFill>
            </a:rPr>
            <a:t>找能满足分配的最</a:t>
          </a:r>
          <a:r>
            <a:rPr kumimoji="1" lang="zh-CN" altLang="en-US" sz="4000" b="1" dirty="0">
              <a:solidFill>
                <a:schemeClr val="dk1"/>
              </a:solidFill>
            </a:rPr>
            <a:t>大</a:t>
          </a:r>
          <a:r>
            <a:rPr kumimoji="1" lang="zh-CN" altLang="en-US" sz="2400" b="1" dirty="0">
              <a:solidFill>
                <a:schemeClr val="dk1"/>
              </a:solidFill>
            </a:rPr>
            <a:t>空闲分区</a:t>
          </a:r>
          <a:endParaRPr lang="zh-CN" altLang="en-US" sz="2400" dirty="0">
            <a:solidFill>
              <a:schemeClr val="dk1"/>
            </a:solidFill>
          </a:endParaRPr>
        </a:p>
        <a:p>
          <a:pPr marL="228600" lvl="1" indent="-228600" rtl="0">
            <a:lnSpc>
              <a:spcPct val="100000"/>
            </a:lnSpc>
            <a:spcBef>
              <a:spcPct val="0"/>
            </a:spcBef>
            <a:spcAft>
              <a:spcPct val="15000"/>
            </a:spcAft>
            <a:buChar char="•"/>
          </a:pPr>
          <a:r>
            <a:rPr kumimoji="1" lang="zh-CN" altLang="en-US" sz="2400" b="1" dirty="0">
              <a:solidFill>
                <a:schemeClr val="dk1"/>
              </a:solidFill>
            </a:rPr>
            <a:t>这要求分区按容量 </a:t>
          </a:r>
          <a:r>
            <a:rPr kumimoji="1" lang="zh-CN" altLang="en-US" sz="2800" b="1" dirty="0">
              <a:solidFill>
                <a:schemeClr val="dk1"/>
              </a:solidFill>
            </a:rPr>
            <a:t>递</a:t>
          </a:r>
          <a:r>
            <a:rPr kumimoji="1" lang="zh-CN" altLang="en-US" sz="2000" b="1" dirty="0">
              <a:solidFill>
                <a:schemeClr val="dk1"/>
              </a:solidFill>
            </a:rPr>
            <a:t>减 </a:t>
          </a:r>
          <a:r>
            <a:rPr kumimoji="1" lang="zh-CN" altLang="en-US" sz="2400" b="1" dirty="0">
              <a:solidFill>
                <a:schemeClr val="dk1"/>
              </a:solidFill>
            </a:rPr>
            <a:t>顺序排列</a:t>
          </a:r>
          <a:endParaRPr lang="zh-CN" altLang="en-US" sz="2400" dirty="0">
            <a:solidFill>
              <a:schemeClr val="dk1"/>
            </a:solidFill>
          </a:endParaRPr>
        </a:p>
      </dsp:txBody>
      <dsp:txXfrm>
        <a:off x="0" y="306297"/>
        <a:ext cx="7068185" cy="1727835"/>
      </dsp:txXfrm>
    </dsp:sp>
    <dsp:sp modelId="{16E4A1FE-AC71-4A3D-B6A3-680D676F04D3}">
      <dsp:nvSpPr>
        <dsp:cNvPr id="4" name="圆角矩形 3"/>
        <dsp:cNvSpPr/>
      </dsp:nvSpPr>
      <dsp:spPr bwMode="white">
        <a:xfrm>
          <a:off x="353409" y="55377"/>
          <a:ext cx="4947730" cy="501840"/>
        </a:xfrm>
        <a:prstGeom prst="roundRect">
          <a:avLst/>
        </a:prstGeom>
      </dsp:spPr>
      <dsp:style>
        <a:lnRef idx="2">
          <a:schemeClr val="lt1"/>
        </a:lnRef>
        <a:fillRef idx="1">
          <a:schemeClr val="accent2"/>
        </a:fillRef>
        <a:effectRef idx="0">
          <a:scrgbClr r="0" g="0" b="0"/>
        </a:effectRef>
        <a:fontRef idx="minor">
          <a:schemeClr val="lt1"/>
        </a:fontRef>
      </dsp:style>
      <dsp:txBody>
        <a:bodyPr lIns="187012" tIns="0" rIns="187012" bIns="0"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rtl="0">
            <a:lnSpc>
              <a:spcPct val="100000"/>
            </a:lnSpc>
            <a:spcBef>
              <a:spcPct val="0"/>
            </a:spcBef>
            <a:spcAft>
              <a:spcPct val="35000"/>
            </a:spcAft>
          </a:pPr>
          <a:r>
            <a:rPr kumimoji="1" lang="zh-CN" b="1"/>
            <a:t>基本思想</a:t>
          </a:r>
          <a:endParaRPr lang="zh-CN"/>
        </a:p>
      </dsp:txBody>
      <dsp:txXfrm>
        <a:off x="353409" y="55377"/>
        <a:ext cx="4947730" cy="501840"/>
      </dsp:txXfrm>
    </dsp:sp>
    <dsp:sp modelId="{F5459D57-C887-42B3-9570-75DAF87D4B6D}">
      <dsp:nvSpPr>
        <dsp:cNvPr id="8" name="矩形 7"/>
        <dsp:cNvSpPr/>
      </dsp:nvSpPr>
      <dsp:spPr bwMode="white">
        <a:xfrm>
          <a:off x="0" y="2376853"/>
          <a:ext cx="7068185" cy="1064260"/>
        </a:xfrm>
        <a:prstGeom prst="rect">
          <a:avLst/>
        </a:prstGeom>
      </dsp:spPr>
      <dsp:style>
        <a:lnRef idx="2">
          <a:schemeClr val="accent3"/>
        </a:lnRef>
        <a:fillRef idx="1">
          <a:schemeClr val="lt1">
            <a:alpha val="90000"/>
          </a:schemeClr>
        </a:fillRef>
        <a:effectRef idx="0">
          <a:scrgbClr r="0" g="0" b="0"/>
        </a:effectRef>
        <a:fontRef idx="minor"/>
      </dsp:style>
      <dsp:txBody>
        <a:bodyPr lIns="548569" tIns="354076" rIns="548569" bIns="120904" anchor="t"/>
        <a:lstStyle>
          <a:lvl1pPr algn="l">
            <a:defRPr sz="17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rtl="0">
            <a:lnSpc>
              <a:spcPct val="100000"/>
            </a:lnSpc>
            <a:spcBef>
              <a:spcPct val="0"/>
            </a:spcBef>
            <a:spcAft>
              <a:spcPct val="15000"/>
            </a:spcAft>
            <a:buChar char="•"/>
          </a:pPr>
          <a:r>
            <a:rPr kumimoji="1" lang="zh-CN" altLang="en-US" b="1" dirty="0">
              <a:solidFill>
                <a:schemeClr val="dk1"/>
              </a:solidFill>
            </a:rPr>
            <a:t>空闲分区不至于太小，产生碎片的可能性小</a:t>
          </a:r>
          <a:endParaRPr lang="zh-CN" dirty="0">
            <a:solidFill>
              <a:schemeClr val="dk1"/>
            </a:solidFill>
          </a:endParaRPr>
        </a:p>
        <a:p>
          <a:pPr lvl="1" rtl="0">
            <a:lnSpc>
              <a:spcPct val="100000"/>
            </a:lnSpc>
            <a:spcBef>
              <a:spcPct val="0"/>
            </a:spcBef>
            <a:spcAft>
              <a:spcPct val="15000"/>
            </a:spcAft>
            <a:buChar char="•"/>
          </a:pPr>
          <a:r>
            <a:rPr lang="zh-CN" altLang="en-US" b="1" dirty="0">
              <a:solidFill>
                <a:schemeClr val="dk1"/>
              </a:solidFill>
            </a:rPr>
            <a:t>对中小作业有利，同时查找效率较高</a:t>
          </a:r>
          <a:endParaRPr lang="zh-CN" b="1" dirty="0">
            <a:solidFill>
              <a:schemeClr val="dk1"/>
            </a:solidFill>
          </a:endParaRPr>
        </a:p>
      </dsp:txBody>
      <dsp:txXfrm>
        <a:off x="0" y="2376853"/>
        <a:ext cx="7068185" cy="1064260"/>
      </dsp:txXfrm>
    </dsp:sp>
    <dsp:sp modelId="{2B1639EF-2F6E-4D6F-AB14-F7678383D38B}">
      <dsp:nvSpPr>
        <dsp:cNvPr id="7" name="圆角矩形 6"/>
        <dsp:cNvSpPr/>
      </dsp:nvSpPr>
      <dsp:spPr bwMode="white">
        <a:xfrm>
          <a:off x="353409" y="2125933"/>
          <a:ext cx="4947730" cy="501840"/>
        </a:xfrm>
        <a:prstGeom prst="roundRect">
          <a:avLst/>
        </a:prstGeom>
      </dsp:spPr>
      <dsp:style>
        <a:lnRef idx="2">
          <a:schemeClr val="lt1"/>
        </a:lnRef>
        <a:fillRef idx="1">
          <a:schemeClr val="accent3"/>
        </a:fillRef>
        <a:effectRef idx="0">
          <a:scrgbClr r="0" g="0" b="0"/>
        </a:effectRef>
        <a:fontRef idx="minor">
          <a:schemeClr val="lt1"/>
        </a:fontRef>
      </dsp:style>
      <dsp:txBody>
        <a:bodyPr lIns="187012" tIns="0" rIns="187012" bIns="0"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rtl="0">
            <a:lnSpc>
              <a:spcPct val="100000"/>
            </a:lnSpc>
            <a:spcBef>
              <a:spcPct val="0"/>
            </a:spcBef>
            <a:spcAft>
              <a:spcPct val="35000"/>
            </a:spcAft>
          </a:pPr>
          <a:r>
            <a:rPr kumimoji="1" lang="zh-CN" b="1"/>
            <a:t>优点</a:t>
          </a:r>
          <a:endParaRPr lang="zh-CN"/>
        </a:p>
      </dsp:txBody>
      <dsp:txXfrm>
        <a:off x="353409" y="2125933"/>
        <a:ext cx="4947730" cy="501840"/>
      </dsp:txXfrm>
    </dsp:sp>
    <dsp:sp modelId="{5AE14249-ABB7-4922-912C-2DCF2E8F8123}">
      <dsp:nvSpPr>
        <dsp:cNvPr id="11" name="矩形 10"/>
        <dsp:cNvSpPr/>
      </dsp:nvSpPr>
      <dsp:spPr bwMode="white">
        <a:xfrm>
          <a:off x="0" y="3783833"/>
          <a:ext cx="7068185" cy="752475"/>
        </a:xfrm>
        <a:prstGeom prst="rect">
          <a:avLst/>
        </a:prstGeom>
      </dsp:spPr>
      <dsp:style>
        <a:lnRef idx="2">
          <a:schemeClr val="accent4"/>
        </a:lnRef>
        <a:fillRef idx="1">
          <a:schemeClr val="lt1">
            <a:alpha val="90000"/>
          </a:schemeClr>
        </a:fillRef>
        <a:effectRef idx="0">
          <a:scrgbClr r="0" g="0" b="0"/>
        </a:effectRef>
        <a:fontRef idx="minor"/>
      </dsp:style>
      <dsp:txBody>
        <a:bodyPr lIns="548569" tIns="354076" rIns="548569" bIns="120904" anchor="t"/>
        <a:lstStyle>
          <a:lvl1pPr algn="l">
            <a:defRPr sz="17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rtl="0">
            <a:lnSpc>
              <a:spcPct val="100000"/>
            </a:lnSpc>
            <a:spcBef>
              <a:spcPct val="0"/>
            </a:spcBef>
            <a:spcAft>
              <a:spcPct val="15000"/>
            </a:spcAft>
            <a:buChar char="•"/>
          </a:pPr>
          <a:r>
            <a:rPr kumimoji="1" lang="zh-CN" altLang="en-US" b="1" dirty="0">
              <a:solidFill>
                <a:schemeClr val="dk1"/>
              </a:solidFill>
            </a:rPr>
            <a:t>缺乏大的空闲分区</a:t>
          </a:r>
          <a:endParaRPr lang="zh-CN" dirty="0">
            <a:solidFill>
              <a:schemeClr val="dk1"/>
            </a:solidFill>
          </a:endParaRPr>
        </a:p>
      </dsp:txBody>
      <dsp:txXfrm>
        <a:off x="0" y="3783833"/>
        <a:ext cx="7068185" cy="752475"/>
      </dsp:txXfrm>
    </dsp:sp>
    <dsp:sp modelId="{6ADEDCC9-FB24-418F-889C-4D779CCA2C0E}">
      <dsp:nvSpPr>
        <dsp:cNvPr id="10" name="圆角矩形 9"/>
        <dsp:cNvSpPr/>
      </dsp:nvSpPr>
      <dsp:spPr bwMode="white">
        <a:xfrm>
          <a:off x="353409" y="3532912"/>
          <a:ext cx="4947730" cy="501840"/>
        </a:xfrm>
        <a:prstGeom prst="roundRect">
          <a:avLst/>
        </a:prstGeom>
      </dsp:spPr>
      <dsp:style>
        <a:lnRef idx="2">
          <a:schemeClr val="lt1"/>
        </a:lnRef>
        <a:fillRef idx="1">
          <a:schemeClr val="accent4"/>
        </a:fillRef>
        <a:effectRef idx="0">
          <a:scrgbClr r="0" g="0" b="0"/>
        </a:effectRef>
        <a:fontRef idx="minor">
          <a:schemeClr val="lt1"/>
        </a:fontRef>
      </dsp:style>
      <dsp:txBody>
        <a:bodyPr lIns="187012" tIns="0" rIns="187012" bIns="0"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rtl="0">
            <a:lnSpc>
              <a:spcPct val="100000"/>
            </a:lnSpc>
            <a:spcBef>
              <a:spcPct val="0"/>
            </a:spcBef>
            <a:spcAft>
              <a:spcPct val="35000"/>
            </a:spcAft>
          </a:pPr>
          <a:r>
            <a:rPr kumimoji="1" lang="zh-CN" b="1"/>
            <a:t>缺点</a:t>
          </a:r>
          <a:endParaRPr lang="zh-CN"/>
        </a:p>
      </dsp:txBody>
      <dsp:txXfrm>
        <a:off x="353409" y="3532912"/>
        <a:ext cx="4947730" cy="501840"/>
      </dsp:txXfrm>
    </dsp:sp>
    <dsp:sp modelId="{63E2DAAF-52A8-4E0A-9697-5FF5336E2324}">
      <dsp:nvSpPr>
        <dsp:cNvPr id="3" name="矩形 2" hidden="1"/>
        <dsp:cNvSpPr/>
      </dsp:nvSpPr>
      <dsp:spPr>
        <a:xfrm>
          <a:off x="0" y="55377"/>
          <a:ext cx="353409" cy="501840"/>
        </a:xfrm>
        <a:prstGeom prst="rect">
          <a:avLst/>
        </a:prstGeom>
      </dsp:spPr>
      <dsp:txXfrm>
        <a:off x="0" y="55377"/>
        <a:ext cx="353409" cy="501840"/>
      </dsp:txXfrm>
    </dsp:sp>
    <dsp:sp modelId="{F59490F9-F47C-47FA-998F-3D6F11992140}">
      <dsp:nvSpPr>
        <dsp:cNvPr id="6" name="矩形 5" hidden="1"/>
        <dsp:cNvSpPr/>
      </dsp:nvSpPr>
      <dsp:spPr>
        <a:xfrm>
          <a:off x="0" y="2125933"/>
          <a:ext cx="353409" cy="501840"/>
        </a:xfrm>
        <a:prstGeom prst="rect">
          <a:avLst/>
        </a:prstGeom>
      </dsp:spPr>
      <dsp:txXfrm>
        <a:off x="0" y="2125933"/>
        <a:ext cx="353409" cy="501840"/>
      </dsp:txXfrm>
    </dsp:sp>
    <dsp:sp modelId="{9AB6FEC7-0F62-49D8-9E12-2F17DD2D811B}">
      <dsp:nvSpPr>
        <dsp:cNvPr id="9" name="矩形 8" hidden="1"/>
        <dsp:cNvSpPr/>
      </dsp:nvSpPr>
      <dsp:spPr>
        <a:xfrm>
          <a:off x="0" y="3532912"/>
          <a:ext cx="353409" cy="501840"/>
        </a:xfrm>
        <a:prstGeom prst="rect">
          <a:avLst/>
        </a:prstGeom>
      </dsp:spPr>
      <dsp:txXfrm>
        <a:off x="0" y="3532912"/>
        <a:ext cx="353409" cy="50184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068185" cy="4591685"/>
        <a:chOff x="0" y="0"/>
        <a:chExt cx="7068185" cy="4591685"/>
      </a:xfrm>
    </dsp:grpSpPr>
    <dsp:sp modelId="{291DA63C-2D7E-4553-91E3-CBC4E143906F}">
      <dsp:nvSpPr>
        <dsp:cNvPr id="5" name="矩形 4"/>
        <dsp:cNvSpPr/>
      </dsp:nvSpPr>
      <dsp:spPr bwMode="white">
        <a:xfrm>
          <a:off x="0" y="306297"/>
          <a:ext cx="7068185" cy="1727835"/>
        </a:xfrm>
        <a:prstGeom prst="rect">
          <a:avLst/>
        </a:prstGeom>
      </dsp:spPr>
      <dsp:style>
        <a:lnRef idx="2">
          <a:schemeClr val="accent2"/>
        </a:lnRef>
        <a:fillRef idx="1">
          <a:schemeClr val="lt1">
            <a:alpha val="90000"/>
          </a:schemeClr>
        </a:fillRef>
        <a:effectRef idx="0">
          <a:scrgbClr r="0" g="0" b="0"/>
        </a:effectRef>
        <a:fontRef idx="minor"/>
      </dsp:style>
      <dsp:txBody>
        <a:bodyPr lIns="548569" tIns="354076" rIns="548569" bIns="170688" anchor="t"/>
        <a:lstStyle>
          <a:lvl1pPr algn="l">
            <a:defRPr sz="17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marL="228600" lvl="1" indent="-228600" rtl="0">
            <a:lnSpc>
              <a:spcPct val="100000"/>
            </a:lnSpc>
            <a:spcBef>
              <a:spcPct val="0"/>
            </a:spcBef>
            <a:spcAft>
              <a:spcPct val="15000"/>
            </a:spcAft>
            <a:buChar char="•"/>
          </a:pPr>
          <a:r>
            <a:rPr kumimoji="1" lang="zh-CN" altLang="en-US" sz="2400" b="1" dirty="0">
              <a:solidFill>
                <a:schemeClr val="dk1"/>
              </a:solidFill>
            </a:rPr>
            <a:t>找能满足分配的最</a:t>
          </a:r>
          <a:r>
            <a:rPr kumimoji="1" lang="zh-CN" altLang="en-US" sz="4000" b="1" dirty="0">
              <a:solidFill>
                <a:schemeClr val="dk1"/>
              </a:solidFill>
            </a:rPr>
            <a:t>大</a:t>
          </a:r>
          <a:r>
            <a:rPr kumimoji="1" lang="zh-CN" altLang="en-US" sz="2400" b="1" dirty="0">
              <a:solidFill>
                <a:schemeClr val="dk1"/>
              </a:solidFill>
            </a:rPr>
            <a:t>空闲分区</a:t>
          </a:r>
          <a:endParaRPr lang="zh-CN" altLang="en-US" sz="2400" dirty="0">
            <a:solidFill>
              <a:schemeClr val="dk1"/>
            </a:solidFill>
          </a:endParaRPr>
        </a:p>
        <a:p>
          <a:pPr marL="228600" lvl="1" indent="-228600" rtl="0">
            <a:lnSpc>
              <a:spcPct val="100000"/>
            </a:lnSpc>
            <a:spcBef>
              <a:spcPct val="0"/>
            </a:spcBef>
            <a:spcAft>
              <a:spcPct val="15000"/>
            </a:spcAft>
            <a:buChar char="•"/>
          </a:pPr>
          <a:r>
            <a:rPr kumimoji="1" lang="zh-CN" altLang="en-US" sz="2400" b="1" dirty="0">
              <a:solidFill>
                <a:schemeClr val="dk1"/>
              </a:solidFill>
            </a:rPr>
            <a:t>这要求分区按容量 </a:t>
          </a:r>
          <a:r>
            <a:rPr kumimoji="1" lang="zh-CN" altLang="en-US" sz="2800" b="1" dirty="0">
              <a:solidFill>
                <a:schemeClr val="dk1"/>
              </a:solidFill>
            </a:rPr>
            <a:t>递</a:t>
          </a:r>
          <a:r>
            <a:rPr kumimoji="1" lang="zh-CN" altLang="en-US" sz="2000" b="1" dirty="0">
              <a:solidFill>
                <a:schemeClr val="dk1"/>
              </a:solidFill>
            </a:rPr>
            <a:t>减 </a:t>
          </a:r>
          <a:r>
            <a:rPr kumimoji="1" lang="zh-CN" altLang="en-US" sz="2400" b="1" dirty="0">
              <a:solidFill>
                <a:schemeClr val="dk1"/>
              </a:solidFill>
            </a:rPr>
            <a:t>顺序排列</a:t>
          </a:r>
          <a:endParaRPr lang="zh-CN" altLang="en-US" sz="2400" dirty="0">
            <a:solidFill>
              <a:schemeClr val="dk1"/>
            </a:solidFill>
          </a:endParaRPr>
        </a:p>
      </dsp:txBody>
      <dsp:txXfrm>
        <a:off x="0" y="306297"/>
        <a:ext cx="7068185" cy="1727835"/>
      </dsp:txXfrm>
    </dsp:sp>
    <dsp:sp modelId="{16E4A1FE-AC71-4A3D-B6A3-680D676F04D3}">
      <dsp:nvSpPr>
        <dsp:cNvPr id="4" name="圆角矩形 3"/>
        <dsp:cNvSpPr/>
      </dsp:nvSpPr>
      <dsp:spPr bwMode="white">
        <a:xfrm>
          <a:off x="353409" y="55377"/>
          <a:ext cx="4947730" cy="501840"/>
        </a:xfrm>
        <a:prstGeom prst="roundRect">
          <a:avLst/>
        </a:prstGeom>
      </dsp:spPr>
      <dsp:style>
        <a:lnRef idx="2">
          <a:schemeClr val="lt1"/>
        </a:lnRef>
        <a:fillRef idx="1">
          <a:schemeClr val="accent2"/>
        </a:fillRef>
        <a:effectRef idx="0">
          <a:scrgbClr r="0" g="0" b="0"/>
        </a:effectRef>
        <a:fontRef idx="minor">
          <a:schemeClr val="lt1"/>
        </a:fontRef>
      </dsp:style>
      <dsp:txBody>
        <a:bodyPr lIns="187012" tIns="0" rIns="187012" bIns="0"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rtl="0">
            <a:lnSpc>
              <a:spcPct val="100000"/>
            </a:lnSpc>
            <a:spcBef>
              <a:spcPct val="0"/>
            </a:spcBef>
            <a:spcAft>
              <a:spcPct val="35000"/>
            </a:spcAft>
          </a:pPr>
          <a:r>
            <a:rPr kumimoji="1" lang="zh-CN" b="1"/>
            <a:t>基本思想</a:t>
          </a:r>
          <a:endParaRPr lang="zh-CN"/>
        </a:p>
      </dsp:txBody>
      <dsp:txXfrm>
        <a:off x="353409" y="55377"/>
        <a:ext cx="4947730" cy="501840"/>
      </dsp:txXfrm>
    </dsp:sp>
    <dsp:sp modelId="{F5459D57-C887-42B3-9570-75DAF87D4B6D}">
      <dsp:nvSpPr>
        <dsp:cNvPr id="8" name="矩形 7"/>
        <dsp:cNvSpPr/>
      </dsp:nvSpPr>
      <dsp:spPr bwMode="white">
        <a:xfrm>
          <a:off x="0" y="2376853"/>
          <a:ext cx="7068185" cy="1064260"/>
        </a:xfrm>
        <a:prstGeom prst="rect">
          <a:avLst/>
        </a:prstGeom>
      </dsp:spPr>
      <dsp:style>
        <a:lnRef idx="2">
          <a:schemeClr val="accent3"/>
        </a:lnRef>
        <a:fillRef idx="1">
          <a:schemeClr val="lt1">
            <a:alpha val="90000"/>
          </a:schemeClr>
        </a:fillRef>
        <a:effectRef idx="0">
          <a:scrgbClr r="0" g="0" b="0"/>
        </a:effectRef>
        <a:fontRef idx="minor"/>
      </dsp:style>
      <dsp:txBody>
        <a:bodyPr lIns="548569" tIns="354076" rIns="548569" bIns="120904" anchor="t"/>
        <a:lstStyle>
          <a:lvl1pPr algn="l">
            <a:defRPr sz="17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rtl="0">
            <a:lnSpc>
              <a:spcPct val="100000"/>
            </a:lnSpc>
            <a:spcBef>
              <a:spcPct val="0"/>
            </a:spcBef>
            <a:spcAft>
              <a:spcPct val="15000"/>
            </a:spcAft>
            <a:buChar char="•"/>
          </a:pPr>
          <a:r>
            <a:rPr kumimoji="1" lang="zh-CN" altLang="en-US" b="1" dirty="0">
              <a:solidFill>
                <a:schemeClr val="dk1"/>
              </a:solidFill>
            </a:rPr>
            <a:t>空闲分区不至于太小，产生碎片的可能性小</a:t>
          </a:r>
          <a:endParaRPr lang="zh-CN" dirty="0">
            <a:solidFill>
              <a:schemeClr val="dk1"/>
            </a:solidFill>
          </a:endParaRPr>
        </a:p>
        <a:p>
          <a:pPr lvl="1" rtl="0">
            <a:lnSpc>
              <a:spcPct val="100000"/>
            </a:lnSpc>
            <a:spcBef>
              <a:spcPct val="0"/>
            </a:spcBef>
            <a:spcAft>
              <a:spcPct val="15000"/>
            </a:spcAft>
            <a:buChar char="•"/>
          </a:pPr>
          <a:r>
            <a:rPr lang="zh-CN" altLang="en-US" b="1" dirty="0">
              <a:solidFill>
                <a:schemeClr val="dk1"/>
              </a:solidFill>
            </a:rPr>
            <a:t>对中小作业有利，同时查找效率较高</a:t>
          </a:r>
          <a:endParaRPr lang="zh-CN" b="1" dirty="0">
            <a:solidFill>
              <a:schemeClr val="dk1"/>
            </a:solidFill>
          </a:endParaRPr>
        </a:p>
      </dsp:txBody>
      <dsp:txXfrm>
        <a:off x="0" y="2376853"/>
        <a:ext cx="7068185" cy="1064260"/>
      </dsp:txXfrm>
    </dsp:sp>
    <dsp:sp modelId="{2B1639EF-2F6E-4D6F-AB14-F7678383D38B}">
      <dsp:nvSpPr>
        <dsp:cNvPr id="7" name="圆角矩形 6"/>
        <dsp:cNvSpPr/>
      </dsp:nvSpPr>
      <dsp:spPr bwMode="white">
        <a:xfrm>
          <a:off x="353409" y="2125933"/>
          <a:ext cx="4947730" cy="501840"/>
        </a:xfrm>
        <a:prstGeom prst="roundRect">
          <a:avLst/>
        </a:prstGeom>
      </dsp:spPr>
      <dsp:style>
        <a:lnRef idx="2">
          <a:schemeClr val="lt1"/>
        </a:lnRef>
        <a:fillRef idx="1">
          <a:schemeClr val="accent3"/>
        </a:fillRef>
        <a:effectRef idx="0">
          <a:scrgbClr r="0" g="0" b="0"/>
        </a:effectRef>
        <a:fontRef idx="minor">
          <a:schemeClr val="lt1"/>
        </a:fontRef>
      </dsp:style>
      <dsp:txBody>
        <a:bodyPr lIns="187012" tIns="0" rIns="187012" bIns="0"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rtl="0">
            <a:lnSpc>
              <a:spcPct val="100000"/>
            </a:lnSpc>
            <a:spcBef>
              <a:spcPct val="0"/>
            </a:spcBef>
            <a:spcAft>
              <a:spcPct val="35000"/>
            </a:spcAft>
          </a:pPr>
          <a:r>
            <a:rPr kumimoji="1" lang="zh-CN" b="1"/>
            <a:t>优点</a:t>
          </a:r>
          <a:endParaRPr lang="zh-CN"/>
        </a:p>
      </dsp:txBody>
      <dsp:txXfrm>
        <a:off x="353409" y="2125933"/>
        <a:ext cx="4947730" cy="501840"/>
      </dsp:txXfrm>
    </dsp:sp>
    <dsp:sp modelId="{5AE14249-ABB7-4922-912C-2DCF2E8F8123}">
      <dsp:nvSpPr>
        <dsp:cNvPr id="11" name="矩形 10"/>
        <dsp:cNvSpPr/>
      </dsp:nvSpPr>
      <dsp:spPr bwMode="white">
        <a:xfrm>
          <a:off x="0" y="3783833"/>
          <a:ext cx="7068185" cy="752475"/>
        </a:xfrm>
        <a:prstGeom prst="rect">
          <a:avLst/>
        </a:prstGeom>
      </dsp:spPr>
      <dsp:style>
        <a:lnRef idx="2">
          <a:schemeClr val="accent4"/>
        </a:lnRef>
        <a:fillRef idx="1">
          <a:schemeClr val="lt1">
            <a:alpha val="90000"/>
          </a:schemeClr>
        </a:fillRef>
        <a:effectRef idx="0">
          <a:scrgbClr r="0" g="0" b="0"/>
        </a:effectRef>
        <a:fontRef idx="minor"/>
      </dsp:style>
      <dsp:txBody>
        <a:bodyPr lIns="548569" tIns="354076" rIns="548569" bIns="120904" anchor="t"/>
        <a:lstStyle>
          <a:lvl1pPr algn="l">
            <a:defRPr sz="17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rtl="0">
            <a:lnSpc>
              <a:spcPct val="100000"/>
            </a:lnSpc>
            <a:spcBef>
              <a:spcPct val="0"/>
            </a:spcBef>
            <a:spcAft>
              <a:spcPct val="15000"/>
            </a:spcAft>
            <a:buChar char="•"/>
          </a:pPr>
          <a:r>
            <a:rPr kumimoji="1" lang="zh-CN" altLang="en-US" b="1" dirty="0">
              <a:solidFill>
                <a:schemeClr val="dk1"/>
              </a:solidFill>
            </a:rPr>
            <a:t>缺乏大的空闲分区</a:t>
          </a:r>
          <a:endParaRPr lang="zh-CN" dirty="0">
            <a:solidFill>
              <a:schemeClr val="dk1"/>
            </a:solidFill>
          </a:endParaRPr>
        </a:p>
      </dsp:txBody>
      <dsp:txXfrm>
        <a:off x="0" y="3783833"/>
        <a:ext cx="7068185" cy="752475"/>
      </dsp:txXfrm>
    </dsp:sp>
    <dsp:sp modelId="{6ADEDCC9-FB24-418F-889C-4D779CCA2C0E}">
      <dsp:nvSpPr>
        <dsp:cNvPr id="10" name="圆角矩形 9"/>
        <dsp:cNvSpPr/>
      </dsp:nvSpPr>
      <dsp:spPr bwMode="white">
        <a:xfrm>
          <a:off x="353409" y="3532912"/>
          <a:ext cx="4947730" cy="501840"/>
        </a:xfrm>
        <a:prstGeom prst="roundRect">
          <a:avLst/>
        </a:prstGeom>
      </dsp:spPr>
      <dsp:style>
        <a:lnRef idx="2">
          <a:schemeClr val="lt1"/>
        </a:lnRef>
        <a:fillRef idx="1">
          <a:schemeClr val="accent4"/>
        </a:fillRef>
        <a:effectRef idx="0">
          <a:scrgbClr r="0" g="0" b="0"/>
        </a:effectRef>
        <a:fontRef idx="minor">
          <a:schemeClr val="lt1"/>
        </a:fontRef>
      </dsp:style>
      <dsp:txBody>
        <a:bodyPr lIns="187012" tIns="0" rIns="187012" bIns="0"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rtl="0">
            <a:lnSpc>
              <a:spcPct val="100000"/>
            </a:lnSpc>
            <a:spcBef>
              <a:spcPct val="0"/>
            </a:spcBef>
            <a:spcAft>
              <a:spcPct val="35000"/>
            </a:spcAft>
          </a:pPr>
          <a:r>
            <a:rPr kumimoji="1" lang="zh-CN" b="1"/>
            <a:t>缺点</a:t>
          </a:r>
          <a:endParaRPr lang="zh-CN"/>
        </a:p>
      </dsp:txBody>
      <dsp:txXfrm>
        <a:off x="353409" y="3532912"/>
        <a:ext cx="4947730" cy="501840"/>
      </dsp:txXfrm>
    </dsp:sp>
    <dsp:sp modelId="{63E2DAAF-52A8-4E0A-9697-5FF5336E2324}">
      <dsp:nvSpPr>
        <dsp:cNvPr id="3" name="矩形 2" hidden="1"/>
        <dsp:cNvSpPr/>
      </dsp:nvSpPr>
      <dsp:spPr>
        <a:xfrm>
          <a:off x="0" y="55377"/>
          <a:ext cx="353409" cy="501840"/>
        </a:xfrm>
        <a:prstGeom prst="rect">
          <a:avLst/>
        </a:prstGeom>
      </dsp:spPr>
      <dsp:txXfrm>
        <a:off x="0" y="55377"/>
        <a:ext cx="353409" cy="501840"/>
      </dsp:txXfrm>
    </dsp:sp>
    <dsp:sp modelId="{F59490F9-F47C-47FA-998F-3D6F11992140}">
      <dsp:nvSpPr>
        <dsp:cNvPr id="6" name="矩形 5" hidden="1"/>
        <dsp:cNvSpPr/>
      </dsp:nvSpPr>
      <dsp:spPr>
        <a:xfrm>
          <a:off x="0" y="2125933"/>
          <a:ext cx="353409" cy="501840"/>
        </a:xfrm>
        <a:prstGeom prst="rect">
          <a:avLst/>
        </a:prstGeom>
      </dsp:spPr>
      <dsp:txXfrm>
        <a:off x="0" y="2125933"/>
        <a:ext cx="353409" cy="501840"/>
      </dsp:txXfrm>
    </dsp:sp>
    <dsp:sp modelId="{9AB6FEC7-0F62-49D8-9E12-2F17DD2D811B}">
      <dsp:nvSpPr>
        <dsp:cNvPr id="9" name="矩形 8" hidden="1"/>
        <dsp:cNvSpPr/>
      </dsp:nvSpPr>
      <dsp:spPr>
        <a:xfrm>
          <a:off x="0" y="3532912"/>
          <a:ext cx="353409" cy="501840"/>
        </a:xfrm>
        <a:prstGeom prst="rect">
          <a:avLst/>
        </a:prstGeom>
      </dsp:spPr>
      <dsp:txXfrm>
        <a:off x="0" y="3532912"/>
        <a:ext cx="353409" cy="5018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个人介绍；</a:t>
            </a:r>
            <a:r>
              <a:rPr lang="en-US" altLang="zh-CN"/>
              <a:t> </a:t>
            </a:r>
            <a:endParaRPr lang="en-US" altLang="zh-CN"/>
          </a:p>
          <a:p>
            <a:r>
              <a:rPr lang="en-US" altLang="zh-CN"/>
              <a:t>2. </a:t>
            </a:r>
            <a:r>
              <a:rPr lang="zh-CN" altLang="en-US"/>
              <a:t>加入班级群，</a:t>
            </a:r>
            <a:endParaRPr lang="zh-CN" altLang="en-US"/>
          </a:p>
          <a:p>
            <a:r>
              <a:rPr lang="en-US" altLang="zh-CN"/>
              <a:t>3. </a:t>
            </a:r>
            <a:r>
              <a:rPr lang="zh-CN" altLang="en-US"/>
              <a:t>助教</a:t>
            </a:r>
            <a:r>
              <a:rPr lang="zh-CN" altLang="en-US"/>
              <a:t>介绍；</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ags" Target="../tags/tag16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tags" Target="../tags/tag166.xml"/></Relationships>
</file>

<file path=ppt/slides/_rels/slide102.xml.rels><?xml version="1.0" encoding="UTF-8" standalone="yes"?>
<Relationships xmlns="http://schemas.openxmlformats.org/package/2006/relationships"><Relationship Id="rId4" Type="http://schemas.openxmlformats.org/officeDocument/2006/relationships/comments" Target="../comments/comment6.xml"/><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xml"/><Relationship Id="rId3" Type="http://schemas.openxmlformats.org/officeDocument/2006/relationships/tags" Target="../tags/tag168.xml"/><Relationship Id="rId2" Type="http://schemas.openxmlformats.org/officeDocument/2006/relationships/image" Target="../media/image19.jpeg"/><Relationship Id="rId1" Type="http://schemas.openxmlformats.org/officeDocument/2006/relationships/image" Target="../media/image18.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84.xml"/><Relationship Id="rId7" Type="http://schemas.openxmlformats.org/officeDocument/2006/relationships/slideLayout" Target="../slideLayouts/slideLayout1.xml"/><Relationship Id="rId6" Type="http://schemas.openxmlformats.org/officeDocument/2006/relationships/tags" Target="../tags/tag170.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1.xml"/><Relationship Id="rId2" Type="http://schemas.openxmlformats.org/officeDocument/2006/relationships/tags" Target="../tags/tag173.xml"/><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111.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tags" Target="../tags/tag175.xml"/><Relationship Id="rId2" Type="http://schemas.openxmlformats.org/officeDocument/2006/relationships/image" Target="../media/image21.wmf"/><Relationship Id="rId1" Type="http://schemas.openxmlformats.org/officeDocument/2006/relationships/oleObject" Target="../embeddings/oleObject1.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tags" Target="../tags/tag176.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tags" Target="../tags/tag17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115.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tags" Target="../tags/tag179.xml"/><Relationship Id="rId2" Type="http://schemas.openxmlformats.org/officeDocument/2006/relationships/image" Target="../media/image22.wmf"/><Relationship Id="rId1" Type="http://schemas.openxmlformats.org/officeDocument/2006/relationships/oleObject" Target="../embeddings/oleObject2.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0.xml.rels><?xml version="1.0" encoding="UTF-8" standalone="yes"?>
<Relationships xmlns="http://schemas.openxmlformats.org/package/2006/relationships"><Relationship Id="rId4" Type="http://schemas.openxmlformats.org/officeDocument/2006/relationships/comments" Target="../comments/comment7.xml"/><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121.xml.rels><?xml version="1.0" encoding="UTF-8" standalone="yes"?>
<Relationships xmlns="http://schemas.openxmlformats.org/package/2006/relationships"><Relationship Id="rId8" Type="http://schemas.openxmlformats.org/officeDocument/2006/relationships/notesSlide" Target="../notesSlides/notesSlide99.xml"/><Relationship Id="rId7" Type="http://schemas.openxmlformats.org/officeDocument/2006/relationships/slideLayout" Target="../slideLayouts/slideLayout1.xml"/><Relationship Id="rId6" Type="http://schemas.openxmlformats.org/officeDocument/2006/relationships/tags" Target="../tags/tag185.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22.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1.xml"/><Relationship Id="rId2" Type="http://schemas.openxmlformats.org/officeDocument/2006/relationships/tags" Target="../tags/tag186.xml"/><Relationship Id="rId1" Type="http://schemas.openxmlformats.org/officeDocument/2006/relationships/image" Target="../media/image23.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tags" Target="../tags/tag190.xml"/></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1.xml"/><Relationship Id="rId2" Type="http://schemas.openxmlformats.org/officeDocument/2006/relationships/tags" Target="../tags/tag191.xml"/><Relationship Id="rId1" Type="http://schemas.openxmlformats.org/officeDocument/2006/relationships/image" Target="../media/image24.png"/></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1.xml"/><Relationship Id="rId2" Type="http://schemas.openxmlformats.org/officeDocument/2006/relationships/tags" Target="../tags/tag192.xml"/><Relationship Id="rId1" Type="http://schemas.openxmlformats.org/officeDocument/2006/relationships/image" Target="../media/image24.png"/></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1.xml"/><Relationship Id="rId2" Type="http://schemas.openxmlformats.org/officeDocument/2006/relationships/tags" Target="../tags/tag193.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1.xml"/><Relationship Id="rId2" Type="http://schemas.openxmlformats.org/officeDocument/2006/relationships/tags" Target="../tags/tag194.xml"/><Relationship Id="rId1" Type="http://schemas.openxmlformats.org/officeDocument/2006/relationships/image" Target="../media/image26.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1.xml"/><Relationship Id="rId2" Type="http://schemas.openxmlformats.org/officeDocument/2006/relationships/tags" Target="../tags/tag195.xml"/><Relationship Id="rId1" Type="http://schemas.openxmlformats.org/officeDocument/2006/relationships/image" Target="../media/image27.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1.xml"/><Relationship Id="rId2" Type="http://schemas.openxmlformats.org/officeDocument/2006/relationships/tags" Target="../tags/tag197.xml"/><Relationship Id="rId1" Type="http://schemas.openxmlformats.org/officeDocument/2006/relationships/tags" Target="../tags/tag196.xml"/></Relationships>
</file>

<file path=ppt/slides/_rels/slide133.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slideLayout" Target="../slideLayouts/slideLayout1.xml"/><Relationship Id="rId3" Type="http://schemas.openxmlformats.org/officeDocument/2006/relationships/tags" Target="../tags/tag198.xml"/><Relationship Id="rId2" Type="http://schemas.openxmlformats.org/officeDocument/2006/relationships/image" Target="../media/image29.png"/><Relationship Id="rId1" Type="http://schemas.openxmlformats.org/officeDocument/2006/relationships/image" Target="../media/image28.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tags" Target="../tags/tag199.xml"/></Relationships>
</file>

<file path=ppt/slides/_rels/slide135.xml.rels><?xml version="1.0" encoding="UTF-8" standalone="yes"?>
<Relationships xmlns="http://schemas.openxmlformats.org/package/2006/relationships"><Relationship Id="rId6" Type="http://schemas.openxmlformats.org/officeDocument/2006/relationships/notesSlide" Target="../notesSlides/notesSlide113.xml"/><Relationship Id="rId5" Type="http://schemas.openxmlformats.org/officeDocument/2006/relationships/slideLayout" Target="../slideLayouts/slideLayout1.xml"/><Relationship Id="rId4" Type="http://schemas.openxmlformats.org/officeDocument/2006/relationships/tags" Target="../tags/tag200.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36.xml.rels><?xml version="1.0" encoding="UTF-8" standalone="yes"?>
<Relationships xmlns="http://schemas.openxmlformats.org/package/2006/relationships"><Relationship Id="rId5" Type="http://schemas.openxmlformats.org/officeDocument/2006/relationships/notesSlide" Target="../notesSlides/notesSlide114.xml"/><Relationship Id="rId4" Type="http://schemas.openxmlformats.org/officeDocument/2006/relationships/slideLayout" Target="../slideLayouts/slideLayout1.xml"/><Relationship Id="rId3" Type="http://schemas.openxmlformats.org/officeDocument/2006/relationships/tags" Target="../tags/tag201.xml"/><Relationship Id="rId2" Type="http://schemas.openxmlformats.org/officeDocument/2006/relationships/image" Target="../media/image34.png"/><Relationship Id="rId1" Type="http://schemas.openxmlformats.org/officeDocument/2006/relationships/image" Target="../media/image33.pn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115.xml"/><Relationship Id="rId3" Type="http://schemas.openxmlformats.org/officeDocument/2006/relationships/slideLayout" Target="../slideLayouts/slideLayout1.xml"/><Relationship Id="rId2" Type="http://schemas.openxmlformats.org/officeDocument/2006/relationships/tags" Target="../tags/tag202.xml"/><Relationship Id="rId1" Type="http://schemas.openxmlformats.org/officeDocument/2006/relationships/image" Target="../media/image35.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116.xml"/><Relationship Id="rId3" Type="http://schemas.openxmlformats.org/officeDocument/2006/relationships/slideLayout" Target="../slideLayouts/slideLayout1.xml"/><Relationship Id="rId2" Type="http://schemas.openxmlformats.org/officeDocument/2006/relationships/tags" Target="../tags/tag203.xml"/><Relationship Id="rId1" Type="http://schemas.openxmlformats.org/officeDocument/2006/relationships/image" Target="../media/image36.png"/></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117.xml"/><Relationship Id="rId3" Type="http://schemas.openxmlformats.org/officeDocument/2006/relationships/slideLayout" Target="../slideLayouts/slideLayout1.xml"/><Relationship Id="rId2" Type="http://schemas.openxmlformats.org/officeDocument/2006/relationships/tags" Target="../tags/tag204.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tags" Target="../tags/tag82.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tags" Target="../tags/tag84.xml"/><Relationship Id="rId4" Type="http://schemas.openxmlformats.org/officeDocument/2006/relationships/image" Target="../media/image5.png"/><Relationship Id="rId3" Type="http://schemas.openxmlformats.org/officeDocument/2006/relationships/tags" Target="../tags/tag83.xml"/><Relationship Id="rId2" Type="http://schemas.microsoft.com/office/2007/relationships/media" Target="../media/media1.mp4"/><Relationship Id="rId1" Type="http://schemas.openxmlformats.org/officeDocument/2006/relationships/video" Target="../media/media1.mp4"/></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tags" Target="../tags/tag86.xml"/><Relationship Id="rId4" Type="http://schemas.openxmlformats.org/officeDocument/2006/relationships/image" Target="../media/image6.png"/><Relationship Id="rId3" Type="http://schemas.openxmlformats.org/officeDocument/2006/relationships/tags" Target="../tags/tag85.xml"/><Relationship Id="rId2" Type="http://schemas.microsoft.com/office/2007/relationships/media" Target="../media/media2.mp4"/><Relationship Id="rId1" Type="http://schemas.openxmlformats.org/officeDocument/2006/relationships/video" Target="../media/media2.mp4"/></Relationships>
</file>

<file path=ppt/slides/_rels/slide22.xml.rels><?xml version="1.0" encoding="UTF-8" standalone="yes"?>
<Relationships xmlns="http://schemas.openxmlformats.org/package/2006/relationships"><Relationship Id="rId4" Type="http://schemas.openxmlformats.org/officeDocument/2006/relationships/comments" Target="../comments/comment3.xml"/><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3.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36.xml.rels><?xml version="1.0" encoding="UTF-8" standalone="yes"?>
<Relationships xmlns="http://schemas.openxmlformats.org/package/2006/relationships"><Relationship Id="rId4" Type="http://schemas.openxmlformats.org/officeDocument/2006/relationships/comments" Target="../comments/comment4.xml"/><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1.xml"/><Relationship Id="rId6" Type="http://schemas.openxmlformats.org/officeDocument/2006/relationships/tags" Target="../tags/tag10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4.xml.rels><?xml version="1.0" encoding="UTF-8" standalone="yes"?>
<Relationships xmlns="http://schemas.openxmlformats.org/package/2006/relationships"><Relationship Id="rId4" Type="http://schemas.openxmlformats.org/officeDocument/2006/relationships/comments" Target="../comments/comment2.xml"/><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1.xml"/><Relationship Id="rId6" Type="http://schemas.openxmlformats.org/officeDocument/2006/relationships/tags" Target="../tags/tag105.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1.xml"/><Relationship Id="rId6" Type="http://schemas.openxmlformats.org/officeDocument/2006/relationships/tags" Target="../tags/tag106.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1.xml"/><Relationship Id="rId6" Type="http://schemas.openxmlformats.org/officeDocument/2006/relationships/tags" Target="../tags/tag108.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tags" Target="../tags/tag111.xml"/><Relationship Id="rId1" Type="http://schemas.openxmlformats.org/officeDocument/2006/relationships/tags" Target="../tags/tag11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tags" Target="../tags/tag113.xml"/><Relationship Id="rId2" Type="http://schemas.openxmlformats.org/officeDocument/2006/relationships/image" Target="../media/image9.jpeg"/><Relationship Id="rId1" Type="http://schemas.openxmlformats.org/officeDocument/2006/relationships/image" Target="../media/image8.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tags" Target="../tags/tag11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68.xml"/><Relationship Id="rId2" Type="http://schemas.openxmlformats.org/officeDocument/2006/relationships/image" Target="../media/image2.jpe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xml"/><Relationship Id="rId2" Type="http://schemas.openxmlformats.org/officeDocument/2006/relationships/tags" Target="../tags/tag121.xml"/><Relationship Id="rId1"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69.xml"/><Relationship Id="rId2" Type="http://schemas.openxmlformats.org/officeDocument/2006/relationships/image" Target="../media/image2.jpeg"/><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1.xml"/><Relationship Id="rId6" Type="http://schemas.openxmlformats.org/officeDocument/2006/relationships/tags" Target="../tags/tag125.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slideLayout" Target="../slideLayouts/slideLayout1.xml"/><Relationship Id="rId6" Type="http://schemas.openxmlformats.org/officeDocument/2006/relationships/tags" Target="../tags/tag127.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2.xml"/><Relationship Id="rId7" Type="http://schemas.openxmlformats.org/officeDocument/2006/relationships/slideLayout" Target="../slideLayouts/slideLayout1.xml"/><Relationship Id="rId6" Type="http://schemas.openxmlformats.org/officeDocument/2006/relationships/tags" Target="../tags/tag129.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70.xml"/><Relationship Id="rId2" Type="http://schemas.openxmlformats.org/officeDocument/2006/relationships/image" Target="../media/image2.jpe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1.xml"/><Relationship Id="rId6" Type="http://schemas.openxmlformats.org/officeDocument/2006/relationships/tags" Target="../tags/tag131.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65.xml"/><Relationship Id="rId7" Type="http://schemas.openxmlformats.org/officeDocument/2006/relationships/slideLayout" Target="../slideLayouts/slideLayout1.xml"/><Relationship Id="rId6" Type="http://schemas.openxmlformats.org/officeDocument/2006/relationships/tags" Target="../tags/tag132.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7.xml"/><Relationship Id="rId2" Type="http://schemas.openxmlformats.org/officeDocument/2006/relationships/image" Target="../media/image12.png"/><Relationship Id="rId1" Type="http://schemas.openxmlformats.org/officeDocument/2006/relationships/tags" Target="../tags/tag136.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9.xml"/><Relationship Id="rId2" Type="http://schemas.openxmlformats.org/officeDocument/2006/relationships/image" Target="../media/image12.png"/><Relationship Id="rId1" Type="http://schemas.openxmlformats.org/officeDocument/2006/relationships/tags" Target="../tags/tag138.xml"/></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140.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xml"/><Relationship Id="rId1"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5.xml"/><Relationship Id="rId1" Type="http://schemas.openxmlformats.org/officeDocument/2006/relationships/image" Target="../media/image1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image" Target="../media/image12.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0.xml"/><Relationship Id="rId1"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image" Target="../media/image12.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152.xm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xml"/><Relationship Id="rId2" Type="http://schemas.openxmlformats.org/officeDocument/2006/relationships/tags" Target="../tags/tag153.xml"/><Relationship Id="rId1" Type="http://schemas.openxmlformats.org/officeDocument/2006/relationships/image" Target="../media/image1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92.xml.rels><?xml version="1.0" encoding="UTF-8" standalone="yes"?>
<Relationships xmlns="http://schemas.openxmlformats.org/package/2006/relationships"><Relationship Id="rId4" Type="http://schemas.openxmlformats.org/officeDocument/2006/relationships/comments" Target="../comments/comment5.xml"/><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157.xml"/></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1.xml"/><Relationship Id="rId3" Type="http://schemas.openxmlformats.org/officeDocument/2006/relationships/tags" Target="../tags/tag158.xml"/><Relationship Id="rId2" Type="http://schemas.openxmlformats.org/officeDocument/2006/relationships/image" Target="../media/image17.jpeg"/><Relationship Id="rId1" Type="http://schemas.openxmlformats.org/officeDocument/2006/relationships/image" Target="../media/image16.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60.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ags" Target="../tags/tag161.xml"/></Relationships>
</file>

<file path=ppt/slides/_rels/slide97.xml.rels><?xml version="1.0" encoding="UTF-8" standalone="yes"?>
<Relationships xmlns="http://schemas.openxmlformats.org/package/2006/relationships"><Relationship Id="rId8" Type="http://schemas.openxmlformats.org/officeDocument/2006/relationships/notesSlide" Target="../notesSlides/notesSlide76.xml"/><Relationship Id="rId7" Type="http://schemas.openxmlformats.org/officeDocument/2006/relationships/slideLayout" Target="../slideLayouts/slideLayout1.xml"/><Relationship Id="rId6" Type="http://schemas.openxmlformats.org/officeDocument/2006/relationships/tags" Target="../tags/tag16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tags" Target="../tags/tag163.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524000" y="1122680"/>
            <a:ext cx="9548495" cy="2387600"/>
          </a:xfrm>
        </p:spPr>
        <p:txBody>
          <a:bodyPr/>
          <a:p>
            <a:r>
              <a:rPr lang="zh-CN" altLang="en-US">
                <a:solidFill>
                  <a:schemeClr val="accent1">
                    <a:lumMod val="75000"/>
                  </a:schemeClr>
                </a:solidFill>
                <a:latin typeface="Times New Roman" panose="02020603050405020304" charset="0"/>
                <a:ea typeface="黑体" panose="02010609060101010101" charset="-122"/>
                <a:cs typeface="Times New Roman" panose="02020603050405020304" charset="0"/>
              </a:rPr>
              <a:t>存储器</a:t>
            </a:r>
            <a:r>
              <a:rPr lang="zh-CN" altLang="en-US">
                <a:solidFill>
                  <a:schemeClr val="accent1">
                    <a:lumMod val="75000"/>
                  </a:schemeClr>
                </a:solidFill>
                <a:latin typeface="Times New Roman" panose="02020603050405020304" charset="0"/>
                <a:ea typeface="黑体" panose="02010609060101010101" charset="-122"/>
                <a:cs typeface="Times New Roman" panose="02020603050405020304" charset="0"/>
              </a:rPr>
              <a:t>管理</a:t>
            </a:r>
            <a:endParaRPr lang="zh-CN" altLang="en-US">
              <a:solidFill>
                <a:schemeClr val="accent1">
                  <a:lumMod val="75000"/>
                </a:schemeClr>
              </a:solidFill>
              <a:latin typeface="Times New Roman" panose="02020603050405020304" charset="0"/>
              <a:ea typeface="黑体" panose="02010609060101010101" charset="-122"/>
              <a:cs typeface="Times New Roman" panose="02020603050405020304" charset="0"/>
            </a:endParaRPr>
          </a:p>
        </p:txBody>
      </p:sp>
      <p:grpSp>
        <p:nvGrpSpPr>
          <p:cNvPr id="6" name="组合 5"/>
          <p:cNvGrpSpPr/>
          <p:nvPr/>
        </p:nvGrpSpPr>
        <p:grpSpPr>
          <a:xfrm>
            <a:off x="210185" y="87122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91440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95250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3130" y="475615"/>
            <a:ext cx="4098290" cy="368300"/>
          </a:xfrm>
          <a:prstGeom prst="rect">
            <a:avLst/>
          </a:prstGeom>
          <a:noFill/>
        </p:spPr>
        <p:txBody>
          <a:bodyPr wrap="square" rtlCol="0">
            <a:spAutoFit/>
          </a:bodyPr>
          <a:p>
            <a:r>
              <a:rPr lang="zh-CN" altLang="en-US">
                <a:latin typeface="华光魏体_CNKI" panose="02000500000000000000" charset="-122"/>
                <a:ea typeface="华光魏体_CNKI" panose="02000500000000000000" charset="-122"/>
              </a:rPr>
              <a:t>中国海洋大学信息学部</a:t>
            </a:r>
            <a:endParaRPr lang="zh-CN" altLang="en-US">
              <a:latin typeface="华光魏体_CNKI" panose="02000500000000000000" charset="-122"/>
              <a:ea typeface="华光魏体_CNKI" panose="02000500000000000000" charset="-122"/>
            </a:endParaRPr>
          </a:p>
        </p:txBody>
      </p:sp>
      <p:sp>
        <p:nvSpPr>
          <p:cNvPr id="19" name="文本框 18"/>
          <p:cNvSpPr txBox="1"/>
          <p:nvPr/>
        </p:nvSpPr>
        <p:spPr>
          <a:xfrm>
            <a:off x="1198880" y="5375910"/>
            <a:ext cx="4191635" cy="583565"/>
          </a:xfrm>
          <a:prstGeom prst="rect">
            <a:avLst/>
          </a:prstGeom>
          <a:noFill/>
        </p:spPr>
        <p:txBody>
          <a:bodyPr wrap="square" rtlCol="0">
            <a:spAutoFit/>
          </a:bodyPr>
          <a:p>
            <a:r>
              <a:rPr lang="en-US" altLang="zh-CN" sz="3200" b="1">
                <a:gradFill>
                  <a:gsLst>
                    <a:gs pos="0">
                      <a:srgbClr val="7B32B2"/>
                    </a:gs>
                    <a:gs pos="100000">
                      <a:srgbClr val="401A5D"/>
                    </a:gs>
                  </a:gsLst>
                  <a:lin scaled="0"/>
                </a:gradFill>
                <a:latin typeface="Times New Roman" panose="02020603050405020304" charset="0"/>
                <a:cs typeface="Times New Roman" panose="02020603050405020304" charset="0"/>
              </a:rPr>
              <a:t>niejie@ouc.edu.cn</a:t>
            </a:r>
            <a:endParaRPr lang="en-US" altLang="zh-CN" sz="3200" b="1">
              <a:gradFill>
                <a:gsLst>
                  <a:gs pos="0">
                    <a:srgbClr val="7B32B2"/>
                  </a:gs>
                  <a:gs pos="100000">
                    <a:srgbClr val="401A5D"/>
                  </a:gs>
                </a:gsLst>
                <a:lin scaled="0"/>
              </a:gradFill>
              <a:latin typeface="Times New Roman" panose="02020603050405020304" charset="0"/>
              <a:cs typeface="Times New Roman" panose="02020603050405020304" charset="0"/>
            </a:endParaRPr>
          </a:p>
        </p:txBody>
      </p:sp>
      <p:sp>
        <p:nvSpPr>
          <p:cNvPr id="20" name="文本框 19"/>
          <p:cNvSpPr txBox="1"/>
          <p:nvPr/>
        </p:nvSpPr>
        <p:spPr>
          <a:xfrm>
            <a:off x="1198880" y="4850130"/>
            <a:ext cx="2732405" cy="798830"/>
          </a:xfrm>
          <a:prstGeom prst="rect">
            <a:avLst/>
          </a:prstGeom>
          <a:noFill/>
        </p:spPr>
        <p:txBody>
          <a:bodyPr wrap="square" rtlCol="0">
            <a:spAutoFit/>
          </a:bodyPr>
          <a:p>
            <a:r>
              <a:rPr lang="zh-CN" altLang="en-US" sz="2800">
                <a:latin typeface="华光魏体_CNKI" panose="02000500000000000000" charset="-122"/>
                <a:ea typeface="华光魏体_CNKI" panose="02000500000000000000" charset="-122"/>
              </a:rPr>
              <a:t>授课教师：聂婕</a:t>
            </a:r>
            <a:endParaRPr lang="zh-CN" altLang="en-US" sz="2800">
              <a:latin typeface="华光魏体_CNKI" panose="02000500000000000000" charset="-122"/>
              <a:ea typeface="华光魏体_CNKI" panose="02000500000000000000" charset="-122"/>
            </a:endParaRPr>
          </a:p>
          <a:p>
            <a:endParaRPr lang="en-US" altLang="zh-CN"/>
          </a:p>
        </p:txBody>
      </p:sp>
      <p:sp>
        <p:nvSpPr>
          <p:cNvPr id="3" name="文本框 2"/>
          <p:cNvSpPr txBox="1"/>
          <p:nvPr/>
        </p:nvSpPr>
        <p:spPr>
          <a:xfrm>
            <a:off x="3404870" y="1452245"/>
            <a:ext cx="6605905" cy="706755"/>
          </a:xfrm>
          <a:prstGeom prst="rect">
            <a:avLst/>
          </a:prstGeom>
          <a:noFill/>
        </p:spPr>
        <p:txBody>
          <a:bodyPr wrap="square" rtlCol="0">
            <a:spAutoFit/>
          </a:bodyPr>
          <a:p>
            <a:r>
              <a:rPr lang="zh-CN" altLang="en-US" sz="4000">
                <a:latin typeface="华文琥珀" panose="02010800040101010101" charset="-122"/>
                <a:ea typeface="华文琥珀" panose="02010800040101010101" charset="-122"/>
              </a:rPr>
              <a:t>操作系统</a:t>
            </a:r>
            <a:r>
              <a:rPr lang="en-US" altLang="zh-CN" sz="4000">
                <a:latin typeface="华文琥珀" panose="02010800040101010101" charset="-122"/>
                <a:ea typeface="华文琥珀" panose="02010800040101010101" charset="-122"/>
              </a:rPr>
              <a:t> </a:t>
            </a:r>
            <a:r>
              <a:rPr lang="en-US" altLang="zh-CN"/>
              <a:t> </a:t>
            </a:r>
            <a:r>
              <a:rPr lang="en-US" altLang="zh-CN" sz="4000">
                <a:latin typeface="Times New Roman" panose="02020603050405020304" charset="0"/>
                <a:cs typeface="Times New Roman" panose="02020603050405020304" charset="0"/>
              </a:rPr>
              <a:t>Operating System</a:t>
            </a:r>
            <a:endParaRPr lang="en-US" altLang="zh-CN" sz="4000">
              <a:latin typeface="Times New Roman" panose="02020603050405020304" charset="0"/>
              <a:cs typeface="Times New Roman" panose="02020603050405020304" charset="0"/>
            </a:endParaRPr>
          </a:p>
        </p:txBody>
      </p:sp>
      <p:sp>
        <p:nvSpPr>
          <p:cNvPr id="10" name="文本框 9"/>
          <p:cNvSpPr txBox="1"/>
          <p:nvPr/>
        </p:nvSpPr>
        <p:spPr>
          <a:xfrm>
            <a:off x="2152015" y="3769995"/>
            <a:ext cx="8238490" cy="521970"/>
          </a:xfrm>
          <a:prstGeom prst="rect">
            <a:avLst/>
          </a:prstGeom>
          <a:noFill/>
        </p:spPr>
        <p:txBody>
          <a:bodyPr wrap="square" rtlCol="0">
            <a:spAutoFit/>
          </a:bodyPr>
          <a:p>
            <a:pPr algn="ctr"/>
            <a:r>
              <a:rPr lang="en-US" altLang="zh-CN" sz="2800">
                <a:latin typeface="Times New Roman" panose="02020603050405020304" charset="0"/>
                <a:cs typeface="Times New Roman" panose="02020603050405020304" charset="0"/>
              </a:rPr>
              <a:t>Memory </a:t>
            </a:r>
            <a:r>
              <a:rPr lang="en-US" altLang="zh-CN" sz="2800">
                <a:latin typeface="Times New Roman" panose="02020603050405020304" charset="0"/>
                <a:cs typeface="Times New Roman" panose="02020603050405020304" charset="0"/>
              </a:rPr>
              <a:t>Management</a:t>
            </a:r>
            <a:endParaRPr lang="en-US" altLang="zh-CN" sz="2800">
              <a:latin typeface="Times New Roman" panose="02020603050405020304" charset="0"/>
              <a:cs typeface="Times New Roman" panose="02020603050405020304" charset="0"/>
            </a:endParaRPr>
          </a:p>
        </p:txBody>
      </p:sp>
      <p:sp>
        <p:nvSpPr>
          <p:cNvPr id="11" name="文本框 10"/>
          <p:cNvSpPr txBox="1"/>
          <p:nvPr/>
        </p:nvSpPr>
        <p:spPr>
          <a:xfrm>
            <a:off x="1198880" y="6059170"/>
            <a:ext cx="8381365" cy="798830"/>
          </a:xfrm>
          <a:prstGeom prst="rect">
            <a:avLst/>
          </a:prstGeom>
          <a:noFill/>
        </p:spPr>
        <p:txBody>
          <a:bodyPr wrap="square" rtlCol="0">
            <a:spAutoFit/>
          </a:bodyPr>
          <a:p>
            <a:r>
              <a:rPr lang="zh-CN" altLang="en-US" sz="2800">
                <a:latin typeface="华光魏体_CNKI" panose="02000500000000000000" charset="-122"/>
                <a:ea typeface="华光魏体_CNKI" panose="02000500000000000000" charset="-122"/>
              </a:rPr>
              <a:t>办公地点：中国海洋大学西海岸信息南楼</a:t>
            </a:r>
            <a:r>
              <a:rPr lang="en-US" altLang="zh-CN" sz="2800">
                <a:latin typeface="华光魏体_CNKI" panose="02000500000000000000" charset="-122"/>
                <a:ea typeface="华光魏体_CNKI" panose="02000500000000000000" charset="-122"/>
              </a:rPr>
              <a:t>C305</a:t>
            </a:r>
            <a:endParaRPr lang="zh-CN" altLang="en-US" sz="2800">
              <a:latin typeface="华光魏体_CNKI" panose="02000500000000000000" charset="-122"/>
              <a:ea typeface="华光魏体_CNKI" panose="02000500000000000000" charset="-122"/>
            </a:endParaRPr>
          </a:p>
          <a:p>
            <a:endParaRPr lang="en-US" altLang="zh-CN"/>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3949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57" name="肘形连接符 56"/>
          <p:cNvCxnSpPr/>
          <p:nvPr/>
        </p:nvCxnSpPr>
        <p:spPr>
          <a:xfrm flipV="1">
            <a:off x="4918710" y="2200275"/>
            <a:ext cx="2190750" cy="481330"/>
          </a:xfrm>
          <a:prstGeom prst="bentConnector3">
            <a:avLst>
              <a:gd name="adj1" fmla="val 50029"/>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4785360" y="2708910"/>
            <a:ext cx="2696210" cy="1198880"/>
          </a:xfrm>
          <a:prstGeom prst="rect">
            <a:avLst/>
          </a:prstGeom>
          <a:solidFill>
            <a:srgbClr val="FFFF00"/>
          </a:solidFill>
        </p:spPr>
        <p:txBody>
          <a:bodyPr wrap="square" rtlCol="0">
            <a:spAutoFit/>
          </a:bodyPr>
          <a:p>
            <a:r>
              <a:rPr lang="zh-CN" altLang="en-US">
                <a:latin typeface="Times New Roman" panose="02020603050405020304" charset="0"/>
                <a:ea typeface="华光魏体_CNKI" panose="02000500000000000000" charset="-122"/>
                <a:cs typeface="Times New Roman" panose="02020603050405020304" charset="0"/>
              </a:rPr>
              <a:t>和</a:t>
            </a:r>
            <a:r>
              <a:rPr lang="en-US" altLang="zh-CN">
                <a:latin typeface="Times New Roman" panose="02020603050405020304" charset="0"/>
                <a:ea typeface="华光魏体_CNKI" panose="02000500000000000000" charset="-122"/>
                <a:cs typeface="Times New Roman" panose="02020603050405020304" charset="0"/>
              </a:rPr>
              <a:t>CPU</a:t>
            </a:r>
            <a:r>
              <a:rPr lang="zh-CN" altLang="en-US">
                <a:latin typeface="Times New Roman" panose="02020603050405020304" charset="0"/>
                <a:ea typeface="华光魏体_CNKI" panose="02000500000000000000" charset="-122"/>
                <a:cs typeface="Times New Roman" panose="02020603050405020304" charset="0"/>
              </a:rPr>
              <a:t>计算保持同步，</a:t>
            </a:r>
            <a:endParaRPr lang="zh-CN" altLang="en-US">
              <a:latin typeface="Times New Roman" panose="02020603050405020304" charset="0"/>
              <a:ea typeface="华光魏体_CNKI" panose="02000500000000000000" charset="-122"/>
              <a:cs typeface="Times New Roman" panose="02020603050405020304" charset="0"/>
            </a:endParaRPr>
          </a:p>
          <a:p>
            <a:r>
              <a:rPr lang="zh-CN" altLang="en-US">
                <a:latin typeface="Times New Roman" panose="02020603050405020304" charset="0"/>
                <a:ea typeface="华光魏体_CNKI" panose="02000500000000000000" charset="-122"/>
                <a:cs typeface="Times New Roman" panose="02020603050405020304" charset="0"/>
              </a:rPr>
              <a:t>触发器；</a:t>
            </a:r>
            <a:endParaRPr lang="zh-CN" altLang="en-US">
              <a:latin typeface="Times New Roman" panose="02020603050405020304" charset="0"/>
              <a:ea typeface="华光魏体_CNKI" panose="02000500000000000000" charset="-122"/>
              <a:cs typeface="Times New Roman" panose="02020603050405020304" charset="0"/>
            </a:endParaRPr>
          </a:p>
          <a:p>
            <a:r>
              <a:rPr lang="zh-CN" altLang="en-US">
                <a:latin typeface="Times New Roman" panose="02020603050405020304" charset="0"/>
                <a:ea typeface="华光魏体_CNKI" panose="02000500000000000000" charset="-122"/>
                <a:cs typeface="Times New Roman" panose="02020603050405020304" charset="0"/>
              </a:rPr>
              <a:t>超高速；</a:t>
            </a:r>
            <a:endParaRPr lang="zh-CN" altLang="en-US">
              <a:latin typeface="Times New Roman" panose="02020603050405020304" charset="0"/>
              <a:ea typeface="华光魏体_CNKI" panose="02000500000000000000" charset="-122"/>
              <a:cs typeface="Times New Roman" panose="02020603050405020304" charset="0"/>
            </a:endParaRPr>
          </a:p>
          <a:p>
            <a:r>
              <a:rPr lang="zh-CN" altLang="en-US">
                <a:latin typeface="Times New Roman" panose="02020603050405020304" charset="0"/>
                <a:ea typeface="华光魏体_CNKI" panose="02000500000000000000" charset="-122"/>
                <a:cs typeface="Times New Roman" panose="02020603050405020304" charset="0"/>
              </a:rPr>
              <a:t>造价极高；</a:t>
            </a:r>
            <a:endParaRPr lang="zh-CN" altLang="en-US">
              <a:latin typeface="Times New Roman" panose="02020603050405020304" charset="0"/>
              <a:ea typeface="华光魏体_CNKI" panose="02000500000000000000" charset="-122"/>
              <a:cs typeface="Times New Roman" panose="02020603050405020304" charset="0"/>
            </a:endParaRPr>
          </a:p>
        </p:txBody>
      </p:sp>
    </p:spTree>
    <p:custDataLst>
      <p:tags r:id="rId1"/>
    </p:custData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4.4</a:t>
            </a:r>
            <a:r>
              <a:rPr lang="zh-CN" altLang="en-US" sz="4400">
                <a:latin typeface="华光魏体_CNKI" panose="02000500000000000000" charset="-122"/>
                <a:ea typeface="华光魏体_CNKI" panose="02000500000000000000" charset="-122"/>
              </a:rPr>
              <a:t>对换（</a:t>
            </a:r>
            <a:r>
              <a:rPr lang="en-US" altLang="zh-CN" sz="4400">
                <a:latin typeface="华光魏体_CNKI" panose="02000500000000000000" charset="-122"/>
                <a:ea typeface="华光魏体_CNKI" panose="02000500000000000000" charset="-122"/>
              </a:rPr>
              <a:t>Swapping</a:t>
            </a:r>
            <a:r>
              <a:rPr lang="zh-CN" altLang="en-US"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861695" y="1807845"/>
            <a:ext cx="10497185" cy="2306955"/>
          </a:xfrm>
          <a:prstGeom prst="rect">
            <a:avLst/>
          </a:prstGeom>
          <a:noFill/>
        </p:spPr>
        <p:txBody>
          <a:bodyPr wrap="square" rtlCol="0" anchor="t">
            <a:spAutoFit/>
          </a:bodyPr>
          <a:p>
            <a:pPr marL="800100" lvl="1" indent="-342900">
              <a:buFont typeface="Wingdings" panose="05000000000000000000" charset="0"/>
              <a:buChar char="p"/>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由于对换区采用</a:t>
            </a:r>
            <a:r>
              <a:rPr kumimoji="1" lang="zh-CN" altLang="en-US" sz="2400" dirty="0">
                <a:solidFill>
                  <a:srgbClr val="7030A0"/>
                </a:solidFill>
                <a:latin typeface="华光魏体_CNKI" panose="02000500000000000000" charset="-122"/>
                <a:ea typeface="华光魏体_CNKI" panose="02000500000000000000" charset="-122"/>
                <a:cs typeface="华光魏体_CNKI" panose="02000500000000000000" charset="-122"/>
                <a:sym typeface="+mn-ea"/>
              </a:rPr>
              <a:t>连续分配方式，因此对于对换区的管理，也采用和内存动态分区分配的管理策略，设计空闲分区表或</a:t>
            </a:r>
            <a:r>
              <a:rPr kumimoji="1" lang="zh-CN" altLang="en-US" sz="2400" dirty="0">
                <a:solidFill>
                  <a:srgbClr val="7030A0"/>
                </a:solidFill>
                <a:latin typeface="华光魏体_CNKI" panose="02000500000000000000" charset="-122"/>
                <a:ea typeface="华光魏体_CNKI" panose="02000500000000000000" charset="-122"/>
                <a:cs typeface="华光魏体_CNKI" panose="02000500000000000000" charset="-122"/>
                <a:sym typeface="+mn-ea"/>
              </a:rPr>
              <a:t>者</a:t>
            </a:r>
            <a:r>
              <a:rPr lang="zh-CN" altLang="en-US" sz="2400" dirty="0">
                <a:solidFill>
                  <a:srgbClr val="7030A0"/>
                </a:solidFill>
                <a:latin typeface="华光魏体_CNKI" panose="02000500000000000000" charset="-122"/>
                <a:ea typeface="华光魏体_CNKI" panose="02000500000000000000" charset="-122"/>
                <a:cs typeface="华光魏体_CNKI" panose="02000500000000000000" charset="-122"/>
                <a:sym typeface="+mn-ea"/>
              </a:rPr>
              <a:t>空闲分区链</a:t>
            </a:r>
            <a:endParaRPr lang="zh-CN" altLang="en-US" sz="2400" dirty="0">
              <a:solidFill>
                <a:srgbClr val="7030A0"/>
              </a:solidFill>
              <a:latin typeface="华光魏体_CNKI" panose="02000500000000000000" charset="-122"/>
              <a:ea typeface="华光魏体_CNKI" panose="02000500000000000000" charset="-122"/>
              <a:cs typeface="华光魏体_CNKI" panose="02000500000000000000" charset="-122"/>
              <a:sym typeface="+mn-ea"/>
            </a:endParaRPr>
          </a:p>
          <a:p>
            <a:pPr marL="800100" lvl="1" indent="-342900">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在空闲分区表中，每个表项应包含对换区首址及其大小，其单位是</a:t>
            </a:r>
            <a:r>
              <a:rPr lang="zh-CN" altLang="en-US" sz="2400" dirty="0">
                <a:solidFill>
                  <a:srgbClr val="00B0F0"/>
                </a:solidFill>
                <a:latin typeface="华光魏体_CNKI" panose="02000500000000000000" charset="-122"/>
                <a:ea typeface="华光魏体_CNKI" panose="02000500000000000000" charset="-122"/>
                <a:cs typeface="华光魏体_CNKI" panose="02000500000000000000" charset="-122"/>
                <a:sym typeface="+mn-ea"/>
              </a:rPr>
              <a:t>盘块号</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和</a:t>
            </a:r>
            <a:r>
              <a:rPr lang="zh-CN" altLang="en-US" sz="2400" dirty="0">
                <a:solidFill>
                  <a:srgbClr val="00B0F0"/>
                </a:solidFill>
                <a:latin typeface="华光魏体_CNKI" panose="02000500000000000000" charset="-122"/>
                <a:ea typeface="华光魏体_CNKI" panose="02000500000000000000" charset="-122"/>
                <a:cs typeface="华光魏体_CNKI" panose="02000500000000000000" charset="-122"/>
                <a:sym typeface="+mn-ea"/>
              </a:rPr>
              <a:t>盘块数</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800100" lvl="1" indent="-342900">
              <a:buFont typeface="Wingdings" panose="05000000000000000000" charset="0"/>
              <a:buChar char="p"/>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对换区中空闲盘块的分配和回收也采用和内存动态分区相同的管理策略；</a:t>
            </a:r>
            <a:endParaRPr lang="zh-CN" altLang="en-US" sz="2400" dirty="0">
              <a:latin typeface="华光魏体_CNKI" panose="02000500000000000000" charset="-122"/>
              <a:ea typeface="华光魏体_CNKI" panose="02000500000000000000" charset="-122"/>
              <a:cs typeface="华光魏体_CNKI" panose="02000500000000000000" charset="-122"/>
            </a:endParaRPr>
          </a:p>
          <a:p>
            <a:endParaRPr kumimoji="1" lang="zh-CN" altLang="en-US" sz="2400" dirty="0">
              <a:solidFill>
                <a:srgbClr val="9900FF"/>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 name="矩形 2"/>
          <p:cNvSpPr/>
          <p:nvPr/>
        </p:nvSpPr>
        <p:spPr>
          <a:xfrm>
            <a:off x="3055899" y="3735132"/>
            <a:ext cx="1338146" cy="4534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F1</a:t>
            </a:r>
            <a:endParaRPr lang="zh-CN" altLang="en-US" sz="2400" dirty="0"/>
          </a:p>
        </p:txBody>
      </p:sp>
      <p:sp>
        <p:nvSpPr>
          <p:cNvPr id="10" name="矩形 9"/>
          <p:cNvSpPr/>
          <p:nvPr/>
        </p:nvSpPr>
        <p:spPr>
          <a:xfrm>
            <a:off x="4680260" y="3735132"/>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WORD</a:t>
            </a:r>
            <a:endParaRPr lang="zh-CN" altLang="en-US" sz="2400" dirty="0"/>
          </a:p>
        </p:txBody>
      </p:sp>
      <p:sp>
        <p:nvSpPr>
          <p:cNvPr id="11" name="矩形 10"/>
          <p:cNvSpPr/>
          <p:nvPr/>
        </p:nvSpPr>
        <p:spPr>
          <a:xfrm>
            <a:off x="6304621" y="3735132"/>
            <a:ext cx="1338146" cy="4534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F1</a:t>
            </a:r>
            <a:endParaRPr lang="zh-CN" altLang="en-US" sz="2400" dirty="0"/>
          </a:p>
        </p:txBody>
      </p:sp>
      <p:sp>
        <p:nvSpPr>
          <p:cNvPr id="12" name="矩形 11"/>
          <p:cNvSpPr/>
          <p:nvPr/>
        </p:nvSpPr>
        <p:spPr>
          <a:xfrm>
            <a:off x="7928982" y="3735132"/>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WORD</a:t>
            </a:r>
            <a:endParaRPr lang="zh-CN" altLang="en-US" sz="2400" dirty="0"/>
          </a:p>
        </p:txBody>
      </p:sp>
      <p:sp>
        <p:nvSpPr>
          <p:cNvPr id="16" name="矩形 15"/>
          <p:cNvSpPr/>
          <p:nvPr/>
        </p:nvSpPr>
        <p:spPr>
          <a:xfrm>
            <a:off x="3055899" y="4188615"/>
            <a:ext cx="1338146" cy="4534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2400" dirty="0"/>
              <a:t>QQ</a:t>
            </a:r>
            <a:endParaRPr lang="zh-CN" altLang="en-US" sz="2400" dirty="0"/>
          </a:p>
        </p:txBody>
      </p:sp>
      <p:sp>
        <p:nvSpPr>
          <p:cNvPr id="17" name="矩形 16"/>
          <p:cNvSpPr/>
          <p:nvPr/>
        </p:nvSpPr>
        <p:spPr>
          <a:xfrm>
            <a:off x="3055899" y="4642098"/>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IE</a:t>
            </a:r>
            <a:endParaRPr lang="zh-CN" altLang="en-US" sz="2400" dirty="0"/>
          </a:p>
        </p:txBody>
      </p:sp>
      <p:sp>
        <p:nvSpPr>
          <p:cNvPr id="18" name="矩形 17"/>
          <p:cNvSpPr/>
          <p:nvPr/>
        </p:nvSpPr>
        <p:spPr>
          <a:xfrm>
            <a:off x="4680260" y="4188614"/>
            <a:ext cx="1338146" cy="4534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2400" dirty="0"/>
              <a:t>QQ</a:t>
            </a:r>
            <a:endParaRPr lang="zh-CN" altLang="en-US" sz="2400" dirty="0"/>
          </a:p>
        </p:txBody>
      </p:sp>
      <p:sp>
        <p:nvSpPr>
          <p:cNvPr id="19" name="矩形 18"/>
          <p:cNvSpPr/>
          <p:nvPr/>
        </p:nvSpPr>
        <p:spPr>
          <a:xfrm>
            <a:off x="4680260" y="4642097"/>
            <a:ext cx="1338146" cy="4534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F2</a:t>
            </a:r>
            <a:endParaRPr lang="zh-CN" altLang="en-US" sz="2400" dirty="0"/>
          </a:p>
        </p:txBody>
      </p:sp>
      <p:sp>
        <p:nvSpPr>
          <p:cNvPr id="20" name="矩形 19"/>
          <p:cNvSpPr/>
          <p:nvPr/>
        </p:nvSpPr>
        <p:spPr>
          <a:xfrm>
            <a:off x="6304621" y="4188614"/>
            <a:ext cx="1338146" cy="4534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2400" dirty="0"/>
              <a:t>QQ</a:t>
            </a:r>
            <a:endParaRPr lang="zh-CN" altLang="en-US" sz="2400" dirty="0"/>
          </a:p>
        </p:txBody>
      </p:sp>
      <p:sp>
        <p:nvSpPr>
          <p:cNvPr id="21" name="矩形 20"/>
          <p:cNvSpPr/>
          <p:nvPr/>
        </p:nvSpPr>
        <p:spPr>
          <a:xfrm>
            <a:off x="6304621" y="4642097"/>
            <a:ext cx="1338146" cy="4534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F2</a:t>
            </a:r>
            <a:endParaRPr lang="zh-CN" altLang="en-US" sz="2400" dirty="0"/>
          </a:p>
        </p:txBody>
      </p:sp>
      <p:sp>
        <p:nvSpPr>
          <p:cNvPr id="22" name="矩形 21"/>
          <p:cNvSpPr/>
          <p:nvPr/>
        </p:nvSpPr>
        <p:spPr>
          <a:xfrm>
            <a:off x="7928982" y="4188614"/>
            <a:ext cx="1338146" cy="4534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2400" dirty="0"/>
              <a:t>QQ</a:t>
            </a:r>
            <a:endParaRPr lang="zh-CN" altLang="en-US" sz="2400" dirty="0"/>
          </a:p>
        </p:txBody>
      </p:sp>
      <p:sp>
        <p:nvSpPr>
          <p:cNvPr id="23" name="矩形 22"/>
          <p:cNvSpPr/>
          <p:nvPr/>
        </p:nvSpPr>
        <p:spPr>
          <a:xfrm>
            <a:off x="7928982" y="4642096"/>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PPT</a:t>
            </a:r>
            <a:endParaRPr lang="zh-CN" altLang="en-US" sz="2400" dirty="0"/>
          </a:p>
        </p:txBody>
      </p:sp>
      <p:sp>
        <p:nvSpPr>
          <p:cNvPr id="24" name="下箭头 23"/>
          <p:cNvSpPr/>
          <p:nvPr/>
        </p:nvSpPr>
        <p:spPr>
          <a:xfrm>
            <a:off x="3486785" y="5189855"/>
            <a:ext cx="484505" cy="372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5" name="下箭头 24"/>
          <p:cNvSpPr/>
          <p:nvPr/>
        </p:nvSpPr>
        <p:spPr>
          <a:xfrm>
            <a:off x="5107305" y="5189855"/>
            <a:ext cx="484505" cy="372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6" name="下箭头 25"/>
          <p:cNvSpPr/>
          <p:nvPr/>
        </p:nvSpPr>
        <p:spPr>
          <a:xfrm>
            <a:off x="6731635" y="5189855"/>
            <a:ext cx="484505" cy="372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7" name="下箭头 26"/>
          <p:cNvSpPr/>
          <p:nvPr/>
        </p:nvSpPr>
        <p:spPr>
          <a:xfrm>
            <a:off x="8355965" y="5189855"/>
            <a:ext cx="484505" cy="372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8" name="矩形 27"/>
          <p:cNvSpPr/>
          <p:nvPr/>
        </p:nvSpPr>
        <p:spPr>
          <a:xfrm>
            <a:off x="3055620" y="5671820"/>
            <a:ext cx="1337945" cy="7162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F1</a:t>
            </a:r>
            <a:endParaRPr lang="zh-CN" altLang="en-US" sz="2400" dirty="0"/>
          </a:p>
        </p:txBody>
      </p:sp>
      <p:sp>
        <p:nvSpPr>
          <p:cNvPr id="29" name="矩形 28"/>
          <p:cNvSpPr/>
          <p:nvPr/>
        </p:nvSpPr>
        <p:spPr>
          <a:xfrm>
            <a:off x="4679950" y="5665470"/>
            <a:ext cx="1337945" cy="3581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WORD</a:t>
            </a:r>
            <a:endParaRPr lang="zh-CN" altLang="en-US" sz="2400" dirty="0"/>
          </a:p>
        </p:txBody>
      </p:sp>
      <p:sp>
        <p:nvSpPr>
          <p:cNvPr id="30" name="矩形 29"/>
          <p:cNvSpPr/>
          <p:nvPr/>
        </p:nvSpPr>
        <p:spPr>
          <a:xfrm>
            <a:off x="6304915" y="5671820"/>
            <a:ext cx="1337945" cy="10744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F1</a:t>
            </a:r>
            <a:endParaRPr lang="zh-CN" altLang="en-US" sz="2400" dirty="0"/>
          </a:p>
        </p:txBody>
      </p:sp>
      <p:sp>
        <p:nvSpPr>
          <p:cNvPr id="31" name="矩形 30"/>
          <p:cNvSpPr/>
          <p:nvPr/>
        </p:nvSpPr>
        <p:spPr>
          <a:xfrm>
            <a:off x="7929245" y="5659120"/>
            <a:ext cx="1337945" cy="3581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WORD</a:t>
            </a:r>
            <a:endParaRPr lang="zh-CN" altLang="en-US" sz="2400" dirty="0"/>
          </a:p>
        </p:txBody>
      </p:sp>
      <p:sp>
        <p:nvSpPr>
          <p:cNvPr id="32" name="矩形 31"/>
          <p:cNvSpPr/>
          <p:nvPr/>
        </p:nvSpPr>
        <p:spPr>
          <a:xfrm>
            <a:off x="3055620" y="6401435"/>
            <a:ext cx="1337945" cy="3581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IE</a:t>
            </a:r>
            <a:endParaRPr lang="zh-CN" altLang="en-US" sz="2400" dirty="0"/>
          </a:p>
        </p:txBody>
      </p:sp>
      <p:sp>
        <p:nvSpPr>
          <p:cNvPr id="33" name="矩形 32"/>
          <p:cNvSpPr/>
          <p:nvPr/>
        </p:nvSpPr>
        <p:spPr>
          <a:xfrm>
            <a:off x="4679950" y="6029960"/>
            <a:ext cx="1337945" cy="7162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F2</a:t>
            </a:r>
            <a:endParaRPr lang="zh-CN" altLang="en-US" sz="2400" dirty="0"/>
          </a:p>
        </p:txBody>
      </p:sp>
      <p:sp>
        <p:nvSpPr>
          <p:cNvPr id="34" name="矩形 33"/>
          <p:cNvSpPr/>
          <p:nvPr/>
        </p:nvSpPr>
        <p:spPr>
          <a:xfrm>
            <a:off x="7929245" y="6029960"/>
            <a:ext cx="1337945" cy="3581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FX</a:t>
            </a:r>
            <a:endParaRPr lang="zh-CN" altLang="en-US" sz="2400" dirty="0"/>
          </a:p>
        </p:txBody>
      </p:sp>
      <p:sp>
        <p:nvSpPr>
          <p:cNvPr id="35" name="矩形 34"/>
          <p:cNvSpPr/>
          <p:nvPr/>
        </p:nvSpPr>
        <p:spPr>
          <a:xfrm>
            <a:off x="7929245" y="6395085"/>
            <a:ext cx="1337945" cy="3581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PPT</a:t>
            </a:r>
            <a:endParaRPr lang="zh-CN" altLang="en-US" sz="2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up)">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bldLvl="0" animBg="1"/>
      <p:bldP spid="11" grpId="0" bldLvl="0" animBg="1"/>
      <p:bldP spid="12"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4.4</a:t>
            </a:r>
            <a:r>
              <a:rPr lang="zh-CN" altLang="en-US" sz="4400">
                <a:latin typeface="华光魏体_CNKI" panose="02000500000000000000" charset="-122"/>
                <a:ea typeface="华光魏体_CNKI" panose="02000500000000000000" charset="-122"/>
              </a:rPr>
              <a:t>对换（</a:t>
            </a:r>
            <a:r>
              <a:rPr lang="en-US" altLang="zh-CN" sz="4400">
                <a:latin typeface="华光魏体_CNKI" panose="02000500000000000000" charset="-122"/>
                <a:ea typeface="华光魏体_CNKI" panose="02000500000000000000" charset="-122"/>
              </a:rPr>
              <a:t>Swapping</a:t>
            </a:r>
            <a:r>
              <a:rPr lang="zh-CN" altLang="en-US"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861695" y="1807845"/>
            <a:ext cx="10497185" cy="3999865"/>
          </a:xfrm>
          <a:prstGeom prst="rect">
            <a:avLst/>
          </a:prstGeom>
          <a:noFill/>
        </p:spPr>
        <p:txBody>
          <a:bodyPr wrap="square" rtlCol="0" anchor="t">
            <a:spAutoFit/>
          </a:bodyPr>
          <a:p>
            <a:pPr marL="800100" lvl="1" indent="-342900">
              <a:lnSpc>
                <a:spcPct val="150000"/>
              </a:lnSpc>
              <a:buFont typeface="Wingdings" panose="05000000000000000000" charset="0"/>
              <a:buChar char="p"/>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进程的</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换出：</a:t>
            </a: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lvl="1" indent="-342900" rtl="0">
              <a:lnSpc>
                <a:spcPct val="150000"/>
              </a:lnSpc>
              <a:spcBef>
                <a:spcPct val="0"/>
              </a:spcBef>
              <a:spcAft>
                <a:spcPct val="20000"/>
              </a:spcAft>
              <a:buFont typeface="Wingdings" panose="05000000000000000000" charset="0"/>
              <a:buChar char="Ø"/>
            </a:pP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首先选择处于</a:t>
            </a:r>
            <a:r>
              <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阻塞状态</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且</a:t>
            </a:r>
            <a:r>
              <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优先级最低</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的进程</a:t>
            </a:r>
            <a:r>
              <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作为换出进程</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，将其程序和数据存到对换区</a:t>
            </a:r>
            <a:endParaRPr lang="zh-CN" altLang="en-US" sz="2000" dirty="0">
              <a:solidFill>
                <a:schemeClr val="tx1"/>
              </a:solidFill>
              <a:latin typeface="华光魏体_CNKI" panose="02000500000000000000" charset="-122"/>
              <a:ea typeface="华光魏体_CNKI" panose="02000500000000000000" charset="-122"/>
              <a:cs typeface="华光魏体_CNKI" panose="02000500000000000000" charset="-122"/>
            </a:endParaRPr>
          </a:p>
          <a:p>
            <a:pPr marL="342900" lvl="1" indent="-342900" rtl="0">
              <a:lnSpc>
                <a:spcPct val="150000"/>
              </a:lnSpc>
              <a:spcBef>
                <a:spcPct val="0"/>
              </a:spcBef>
              <a:spcAft>
                <a:spcPct val="20000"/>
              </a:spcAft>
              <a:buFont typeface="Wingdings" panose="05000000000000000000" charset="0"/>
              <a:buChar char="Ø"/>
            </a:pPr>
            <a:r>
              <a:rPr kumimoji="1" lang="zh-CN" sz="2000" dirty="0">
                <a:latin typeface="华光魏体_CNKI" panose="02000500000000000000" charset="-122"/>
                <a:ea typeface="华光魏体_CNKI" panose="02000500000000000000" charset="-122"/>
                <a:cs typeface="华光魏体_CNKI" panose="02000500000000000000" charset="-122"/>
                <a:sym typeface="+mn-ea"/>
              </a:rPr>
              <a:t>若传送过程未出现错误，便可回收它所占用的内存，并对它的</a:t>
            </a:r>
            <a:r>
              <a:rPr kumimoji="1" lang="en-US" sz="2000" dirty="0">
                <a:latin typeface="华光魏体_CNKI" panose="02000500000000000000" charset="-122"/>
                <a:ea typeface="华光魏体_CNKI" panose="02000500000000000000" charset="-122"/>
                <a:cs typeface="华光魏体_CNKI" panose="02000500000000000000" charset="-122"/>
                <a:sym typeface="+mn-ea"/>
              </a:rPr>
              <a:t>PCB</a:t>
            </a:r>
            <a:r>
              <a:rPr kumimoji="1" lang="zh-CN" sz="2000" dirty="0">
                <a:latin typeface="华光魏体_CNKI" panose="02000500000000000000" charset="-122"/>
                <a:ea typeface="华光魏体_CNKI" panose="02000500000000000000" charset="-122"/>
                <a:cs typeface="华光魏体_CNKI" panose="02000500000000000000" charset="-122"/>
                <a:sym typeface="+mn-ea"/>
              </a:rPr>
              <a:t>作相应的修改</a:t>
            </a:r>
            <a:endParaRPr lang="zh-CN" sz="2000" dirty="0">
              <a:solidFill>
                <a:schemeClr val="tx1"/>
              </a:solidFill>
              <a:latin typeface="华光魏体_CNKI" panose="02000500000000000000" charset="-122"/>
              <a:ea typeface="华光魏体_CNKI" panose="02000500000000000000" charset="-122"/>
              <a:cs typeface="华光魏体_CNKI" panose="02000500000000000000" charset="-122"/>
            </a:endParaRPr>
          </a:p>
          <a:p>
            <a:pPr lvl="1" indent="0">
              <a:buFont typeface="Wingdings" panose="05000000000000000000" charset="0"/>
              <a:buNone/>
            </a:pP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800100" lvl="1" indent="-342900">
              <a:lnSpc>
                <a:spcPct val="150000"/>
              </a:lnSpc>
              <a:buFont typeface="Wingdings" panose="05000000000000000000" charset="0"/>
              <a:buChar char="p"/>
            </a:pPr>
            <a:r>
              <a:rPr kumimoji="1"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进程的换入：</a:t>
            </a:r>
            <a:endParaRPr kumimoji="1"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a:p>
            <a:pPr marL="342900" lvl="1" indent="-342900" rtl="0">
              <a:lnSpc>
                <a:spcPct val="150000"/>
              </a:lnSpc>
              <a:spcBef>
                <a:spcPct val="0"/>
              </a:spcBef>
              <a:spcAft>
                <a:spcPct val="20000"/>
              </a:spcAft>
              <a:buFont typeface="Wingdings" panose="05000000000000000000" charset="0"/>
              <a:buChar char="Ø"/>
            </a:pPr>
            <a:r>
              <a:rPr kumimoji="1" lang="zh-CN" sz="2000" dirty="0">
                <a:latin typeface="华光魏体_CNKI" panose="02000500000000000000" charset="-122"/>
                <a:ea typeface="华光魏体_CNKI" panose="02000500000000000000" charset="-122"/>
                <a:cs typeface="华光魏体_CNKI" panose="02000500000000000000" charset="-122"/>
                <a:sym typeface="+mn-ea"/>
              </a:rPr>
              <a:t>OS定时查看所有进程的状态，从中找出“就绪”但已换出的进程，将换出时间最久(磁盘上) 的进程作为换入进程，将之换入直至已无可换入或无可换出的进程为止</a:t>
            </a:r>
            <a:endParaRPr kumimoji="1" lang="zh-CN" sz="2000" dirty="0">
              <a:solidFill>
                <a:schemeClr val="tx1"/>
              </a:solidFill>
              <a:latin typeface="华光魏体_CNKI" panose="02000500000000000000" charset="-122"/>
              <a:ea typeface="华光魏体_CNKI" panose="02000500000000000000" charset="-122"/>
              <a:cs typeface="华光魏体_CNKI" panose="02000500000000000000" charset="-122"/>
            </a:endParaRPr>
          </a:p>
          <a:p>
            <a:endParaRPr kumimoji="1" lang="zh-CN" altLang="en-US"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4.1</a:t>
            </a:r>
            <a:r>
              <a:rPr lang="zh-CN" altLang="en-US" sz="2400">
                <a:solidFill>
                  <a:schemeClr val="tx1"/>
                </a:solidFill>
                <a:latin typeface="华光魏体_CNKI" panose="02000500000000000000" charset="-122"/>
                <a:ea typeface="华光魏体_CNKI" panose="02000500000000000000" charset="-122"/>
              </a:rPr>
              <a:t>存储器的层次</a:t>
            </a:r>
            <a:r>
              <a:rPr lang="zh-CN" altLang="en-US" sz="2400">
                <a:solidFill>
                  <a:schemeClr val="tx1"/>
                </a:solidFill>
                <a:latin typeface="华光魏体_CNKI" panose="02000500000000000000" charset="-122"/>
                <a:ea typeface="华光魏体_CNKI" panose="02000500000000000000" charset="-122"/>
              </a:rPr>
              <a:t>结构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4.2</a:t>
            </a:r>
            <a:r>
              <a:rPr lang="zh-CN" altLang="en-US" sz="2400">
                <a:solidFill>
                  <a:schemeClr val="tx1"/>
                </a:solidFill>
                <a:latin typeface="华光魏体_CNKI" panose="02000500000000000000" charset="-122"/>
                <a:ea typeface="华光魏体_CNKI" panose="02000500000000000000" charset="-122"/>
              </a:rPr>
              <a:t>程序的装入和</a:t>
            </a:r>
            <a:r>
              <a:rPr lang="zh-CN" altLang="en-US" sz="2400">
                <a:solidFill>
                  <a:schemeClr val="tx1"/>
                </a:solidFill>
                <a:latin typeface="华光魏体_CNKI" panose="02000500000000000000" charset="-122"/>
                <a:ea typeface="华光魏体_CNKI" panose="02000500000000000000" charset="-122"/>
              </a:rPr>
              <a:t>链接</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4.3</a:t>
            </a:r>
            <a:r>
              <a:rPr lang="zh-CN" altLang="en-US" sz="2400">
                <a:solidFill>
                  <a:schemeClr val="tx1"/>
                </a:solidFill>
                <a:latin typeface="华光魏体_CNKI" panose="02000500000000000000" charset="-122"/>
                <a:ea typeface="华光魏体_CNKI" panose="02000500000000000000" charset="-122"/>
              </a:rPr>
              <a:t>连续分配存储管理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4.4</a:t>
            </a:r>
            <a:r>
              <a:rPr lang="zh-CN" altLang="en-US" sz="2400">
                <a:solidFill>
                  <a:schemeClr val="tx1"/>
                </a:solidFill>
                <a:latin typeface="华光魏体_CNKI" panose="02000500000000000000" charset="-122"/>
                <a:ea typeface="华光魏体_CNKI" panose="02000500000000000000" charset="-122"/>
              </a:rPr>
              <a:t>对换（</a:t>
            </a:r>
            <a:r>
              <a:rPr lang="en-US" altLang="zh-CN" sz="2400">
                <a:solidFill>
                  <a:schemeClr val="tx1"/>
                </a:solidFill>
                <a:latin typeface="华光魏体_CNKI" panose="02000500000000000000" charset="-122"/>
                <a:ea typeface="华光魏体_CNKI" panose="02000500000000000000" charset="-122"/>
              </a:rPr>
              <a:t>Swapping</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4.5</a:t>
            </a:r>
            <a:r>
              <a:rPr lang="zh-CN" altLang="en-US" sz="2400">
                <a:solidFill>
                  <a:srgbClr val="FF0000"/>
                </a:solidFill>
                <a:latin typeface="华光魏体_CNKI" panose="02000500000000000000" charset="-122"/>
                <a:ea typeface="华光魏体_CNKI" panose="02000500000000000000" charset="-122"/>
              </a:rPr>
              <a:t>分页存储管理方式</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4.6</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3122930"/>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8020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310630" y="228346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存储器的种类和使用方式</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310630" y="33502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连续分配存储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7" name="文本框 16"/>
          <p:cNvSpPr txBox="1"/>
          <p:nvPr/>
        </p:nvSpPr>
        <p:spPr>
          <a:xfrm>
            <a:off x="6310630" y="44170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离散分配存储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786120" y="24885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786120" y="35299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786120" y="460184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971550" y="1841500"/>
            <a:ext cx="5196205" cy="2676525"/>
          </a:xfrm>
          <a:prstGeom prst="rect">
            <a:avLst/>
          </a:prstGeom>
          <a:noFill/>
        </p:spPr>
        <p:txBody>
          <a:bodyPr wrap="square" rtlCol="0" anchor="t">
            <a:spAutoFit/>
          </a:bodyPr>
          <a:p>
            <a:pPr marL="342900" indent="-342900" algn="just">
              <a:buFont typeface="Wingdings" panose="05000000000000000000" charset="0"/>
              <a:buChar char="p"/>
            </a:pPr>
            <a:r>
              <a:rPr lang="zh-CN" sz="2400" dirty="0">
                <a:solidFill>
                  <a:srgbClr val="FF0000"/>
                </a:solidFill>
                <a:latin typeface="华光魏体_CNKI" panose="02000500000000000000" charset="-122"/>
                <a:ea typeface="华光魏体_CNKI" panose="02000500000000000000" charset="-122"/>
                <a:sym typeface="+mn-ea"/>
              </a:rPr>
              <a:t>连续分配方式的缺陷</a:t>
            </a:r>
            <a:r>
              <a:rPr lang="zh-CN" sz="2400" dirty="0">
                <a:latin typeface="华光魏体_CNKI" panose="02000500000000000000" charset="-122"/>
                <a:ea typeface="华光魏体_CNKI" panose="02000500000000000000" charset="-122"/>
                <a:sym typeface="+mn-ea"/>
              </a:rPr>
              <a:t>：程序必须装入</a:t>
            </a:r>
            <a:r>
              <a:rPr lang="zh-CN" sz="2400" dirty="0">
                <a:solidFill>
                  <a:srgbClr val="FF0000"/>
                </a:solidFill>
                <a:latin typeface="华光魏体_CNKI" panose="02000500000000000000" charset="-122"/>
                <a:ea typeface="华光魏体_CNKI" panose="02000500000000000000" charset="-122"/>
                <a:sym typeface="+mn-ea"/>
              </a:rPr>
              <a:t>连续的空间</a:t>
            </a:r>
            <a:r>
              <a:rPr lang="zh-CN" sz="2400" dirty="0">
                <a:latin typeface="华光魏体_CNKI" panose="02000500000000000000" charset="-122"/>
                <a:ea typeface="华光魏体_CNKI" panose="02000500000000000000" charset="-122"/>
                <a:sym typeface="+mn-ea"/>
              </a:rPr>
              <a:t>中，导致进程中的空间碎片太多；虽然紧凑（重定位）技术能够解决碎片的问题，但是其消耗代价高，不适合频繁的使用，因此，连续分配方式很难提升内存的利用率；</a:t>
            </a:r>
            <a:endParaRPr lang="zh-CN" sz="2400" dirty="0">
              <a:latin typeface="华光魏体_CNKI" panose="02000500000000000000" charset="-122"/>
              <a:ea typeface="华光魏体_CNKI" panose="02000500000000000000" charset="-122"/>
              <a:sym typeface="+mn-ea"/>
            </a:endParaRPr>
          </a:p>
        </p:txBody>
      </p:sp>
      <p:pic>
        <p:nvPicPr>
          <p:cNvPr id="12" name="图片 11" descr="图片包含 水, 地面, 户外, 运输&#10;&#10;已生成极高可信度的说明"/>
          <p:cNvPicPr>
            <a:picLocks noChangeAspect="1"/>
          </p:cNvPicPr>
          <p:nvPr/>
        </p:nvPicPr>
        <p:blipFill>
          <a:blip r:embed="rId1"/>
          <a:stretch>
            <a:fillRect/>
          </a:stretch>
        </p:blipFill>
        <p:spPr>
          <a:xfrm>
            <a:off x="3555569" y="4111486"/>
            <a:ext cx="4049666" cy="2682904"/>
          </a:xfrm>
          <a:prstGeom prst="rect">
            <a:avLst/>
          </a:prstGeom>
        </p:spPr>
      </p:pic>
      <p:pic>
        <p:nvPicPr>
          <p:cNvPr id="16" name="图片 15" descr="图片包含 天空, 船, 水, 户外&#10;&#10;已生成极高可信度的说明"/>
          <p:cNvPicPr>
            <a:picLocks noChangeAspect="1"/>
          </p:cNvPicPr>
          <p:nvPr/>
        </p:nvPicPr>
        <p:blipFill>
          <a:blip r:embed="rId2"/>
          <a:stretch>
            <a:fillRect/>
          </a:stretch>
        </p:blipFill>
        <p:spPr>
          <a:xfrm>
            <a:off x="7077431" y="1950297"/>
            <a:ext cx="5003194" cy="3126996"/>
          </a:xfrm>
          <a:prstGeom prst="rect">
            <a:avLst/>
          </a:prstGeom>
        </p:spPr>
      </p:pic>
      <p:sp>
        <p:nvSpPr>
          <p:cNvPr id="17" name="箭头: 圆角右 7"/>
          <p:cNvSpPr/>
          <p:nvPr/>
        </p:nvSpPr>
        <p:spPr>
          <a:xfrm>
            <a:off x="6092563" y="2928637"/>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8108950" y="5381625"/>
            <a:ext cx="3803015" cy="829945"/>
          </a:xfrm>
          <a:prstGeom prst="rect">
            <a:avLst/>
          </a:prstGeom>
          <a:noFill/>
        </p:spPr>
        <p:txBody>
          <a:bodyPr wrap="square" rtlCol="0">
            <a:spAutoFit/>
          </a:bodyPr>
          <a:p>
            <a:pPr indent="0">
              <a:buFont typeface="Wingdings" panose="05000000000000000000" charset="0"/>
              <a:buNone/>
            </a:pPr>
            <a:r>
              <a:rPr lang="zh-CN" altLang="en-US" sz="2400">
                <a:latin typeface="华光魏体_CNKI" panose="02000500000000000000" charset="-122"/>
                <a:ea typeface="华光魏体_CNKI" panose="02000500000000000000" charset="-122"/>
              </a:rPr>
              <a:t>所以，引入离散分配方式</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p:txBody>
      </p:sp>
    </p:spTree>
    <p:custDataLst>
      <p:tags r:id="rId3"/>
    </p:custData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936625" y="1736725"/>
            <a:ext cx="8336915" cy="1383665"/>
          </a:xfrm>
          <a:prstGeom prst="rect">
            <a:avLst/>
          </a:prstGeom>
          <a:noFill/>
        </p:spPr>
        <p:txBody>
          <a:bodyPr wrap="square" rtlCol="0" anchor="t">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sym typeface="+mn-ea"/>
              </a:rPr>
              <a:t>离散分配存储</a:t>
            </a:r>
            <a:r>
              <a:rPr lang="zh-CN" altLang="en-US" sz="2400">
                <a:latin typeface="华光魏体_CNKI" panose="02000500000000000000" charset="-122"/>
                <a:ea typeface="华光魏体_CNKI" panose="02000500000000000000" charset="-122"/>
                <a:sym typeface="+mn-ea"/>
              </a:rPr>
              <a:t>管理方式</a:t>
            </a:r>
            <a:endParaRPr lang="zh-CN" altLang="en-US" sz="2400">
              <a:latin typeface="华光魏体_CNKI" panose="02000500000000000000" charset="-122"/>
              <a:ea typeface="华光魏体_CNKI" panose="02000500000000000000" charset="-122"/>
              <a:sym typeface="+mn-ea"/>
            </a:endParaRPr>
          </a:p>
          <a:p>
            <a:pPr indent="0">
              <a:lnSpc>
                <a:spcPct val="150000"/>
              </a:lnSpc>
              <a:buFont typeface="Wingdings" panose="05000000000000000000" charset="0"/>
              <a:buNone/>
            </a:pPr>
            <a:r>
              <a:rPr kumimoji="1" lang="zh-CN" sz="2400" dirty="0">
                <a:latin typeface="华光魏体_CNKI" panose="02000500000000000000" charset="-122"/>
                <a:ea typeface="华光魏体_CNKI" panose="02000500000000000000" charset="-122"/>
                <a:sym typeface="+mn-ea"/>
              </a:rPr>
              <a:t>如果允许进程在</a:t>
            </a:r>
            <a:r>
              <a:rPr kumimoji="1" lang="zh-CN" sz="2400" dirty="0">
                <a:solidFill>
                  <a:srgbClr val="FF0000"/>
                </a:solidFill>
                <a:latin typeface="华光魏体_CNKI" panose="02000500000000000000" charset="-122"/>
                <a:ea typeface="华光魏体_CNKI" panose="02000500000000000000" charset="-122"/>
                <a:sym typeface="+mn-ea"/>
              </a:rPr>
              <a:t>不连续</a:t>
            </a:r>
            <a:r>
              <a:rPr kumimoji="1" lang="zh-CN" sz="2400" dirty="0">
                <a:latin typeface="华光魏体_CNKI" panose="02000500000000000000" charset="-122"/>
                <a:ea typeface="华光魏体_CNKI" panose="02000500000000000000" charset="-122"/>
                <a:sym typeface="+mn-ea"/>
              </a:rPr>
              <a:t>的空间里运行，就无需紧凑了</a:t>
            </a:r>
            <a:r>
              <a:rPr kumimoji="1" lang="en-US" altLang="zh-CN" sz="2400" dirty="0">
                <a:latin typeface="华光魏体_CNKI" panose="02000500000000000000" charset="-122"/>
                <a:ea typeface="华光魏体_CNKI" panose="02000500000000000000" charset="-122"/>
                <a:sym typeface="+mn-ea"/>
              </a:rPr>
              <a:t>....</a:t>
            </a:r>
            <a:endParaRPr lang="zh-CN" sz="2400" dirty="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sym typeface="+mn-ea"/>
            </a:endParaRPr>
          </a:p>
        </p:txBody>
      </p:sp>
      <p:sp>
        <p:nvSpPr>
          <p:cNvPr id="11" name="文本框 10"/>
          <p:cNvSpPr txBox="1"/>
          <p:nvPr/>
        </p:nvSpPr>
        <p:spPr>
          <a:xfrm>
            <a:off x="525145" y="3120390"/>
            <a:ext cx="6096000" cy="1826260"/>
          </a:xfrm>
          <a:prstGeom prst="rect">
            <a:avLst/>
          </a:prstGeom>
          <a:noFill/>
        </p:spPr>
        <p:txBody>
          <a:bodyPr wrap="square" rtlCol="0" anchor="t">
            <a:spAutoFit/>
          </a:bodyPr>
          <a:p>
            <a:pPr marL="800100" lvl="1" indent="-342900" rtl="0">
              <a:lnSpc>
                <a:spcPct val="100000"/>
              </a:lnSpc>
              <a:spcBef>
                <a:spcPct val="0"/>
              </a:spcBef>
              <a:spcAft>
                <a:spcPct val="20000"/>
              </a:spcAft>
              <a:buFont typeface="Wingdings" panose="05000000000000000000" charset="0"/>
              <a:buChar char="p"/>
            </a:pPr>
            <a:r>
              <a:rPr kumimoji="1" lang="zh-CN" sz="2400">
                <a:latin typeface="华光魏体_CNKI" panose="02000500000000000000" charset="-122"/>
                <a:ea typeface="华光魏体_CNKI" panose="02000500000000000000" charset="-122"/>
                <a:sym typeface="+mn-ea"/>
              </a:rPr>
              <a:t>三种离散分配存储管理方式</a:t>
            </a:r>
            <a:endParaRPr kumimoji="1" lang="zh-CN" sz="2400">
              <a:latin typeface="华光魏体_CNKI" panose="02000500000000000000" charset="-122"/>
              <a:ea typeface="华光魏体_CNKI" panose="02000500000000000000" charset="-122"/>
              <a:sym typeface="+mn-ea"/>
            </a:endParaRPr>
          </a:p>
          <a:p>
            <a:pPr marL="800100" lvl="1" indent="-342900" rtl="0">
              <a:lnSpc>
                <a:spcPct val="100000"/>
              </a:lnSpc>
              <a:spcBef>
                <a:spcPct val="0"/>
              </a:spcBef>
              <a:spcAft>
                <a:spcPct val="20000"/>
              </a:spcAft>
              <a:buFont typeface="Wingdings" panose="05000000000000000000" charset="0"/>
              <a:buChar char="ü"/>
            </a:pPr>
            <a:r>
              <a:rPr kumimoji="1" lang="zh-CN" sz="2400">
                <a:latin typeface="华光魏体_CNKI" panose="02000500000000000000" charset="-122"/>
                <a:ea typeface="华光魏体_CNKI" panose="02000500000000000000" charset="-122"/>
                <a:sym typeface="+mn-ea"/>
              </a:rPr>
              <a:t>分页存储管理方式</a:t>
            </a:r>
            <a:endParaRPr lang="zh-CN" sz="2400" dirty="0">
              <a:solidFill>
                <a:schemeClr val="tx1"/>
              </a:solidFill>
              <a:latin typeface="华光魏体_CNKI" panose="02000500000000000000" charset="-122"/>
              <a:ea typeface="华光魏体_CNKI" panose="02000500000000000000" charset="-122"/>
            </a:endParaRPr>
          </a:p>
          <a:p>
            <a:pPr marL="800100" lvl="1" indent="-342900" rtl="0">
              <a:lnSpc>
                <a:spcPct val="100000"/>
              </a:lnSpc>
              <a:spcBef>
                <a:spcPct val="0"/>
              </a:spcBef>
              <a:spcAft>
                <a:spcPct val="20000"/>
              </a:spcAft>
              <a:buFont typeface="Wingdings" panose="05000000000000000000" charset="0"/>
              <a:buChar char="ü"/>
            </a:pPr>
            <a:r>
              <a:rPr kumimoji="1" lang="zh-CN" sz="2400" dirty="0">
                <a:latin typeface="华光魏体_CNKI" panose="02000500000000000000" charset="-122"/>
                <a:ea typeface="华光魏体_CNKI" panose="02000500000000000000" charset="-122"/>
                <a:sym typeface="+mn-ea"/>
              </a:rPr>
              <a:t>分段存储管理方式</a:t>
            </a:r>
            <a:endParaRPr lang="zh-CN" sz="2400" dirty="0">
              <a:solidFill>
                <a:schemeClr val="tx1"/>
              </a:solidFill>
              <a:latin typeface="华光魏体_CNKI" panose="02000500000000000000" charset="-122"/>
              <a:ea typeface="华光魏体_CNKI" panose="02000500000000000000" charset="-122"/>
            </a:endParaRPr>
          </a:p>
          <a:p>
            <a:pPr marL="800100" lvl="1" indent="-342900" rtl="0">
              <a:lnSpc>
                <a:spcPct val="100000"/>
              </a:lnSpc>
              <a:spcBef>
                <a:spcPct val="0"/>
              </a:spcBef>
              <a:spcAft>
                <a:spcPct val="20000"/>
              </a:spcAft>
              <a:buFont typeface="Wingdings" panose="05000000000000000000" charset="0"/>
              <a:buChar char="ü"/>
            </a:pPr>
            <a:r>
              <a:rPr kumimoji="1" lang="zh-CN" sz="2400">
                <a:latin typeface="华光魏体_CNKI" panose="02000500000000000000" charset="-122"/>
                <a:ea typeface="华光魏体_CNKI" panose="02000500000000000000" charset="-122"/>
                <a:sym typeface="+mn-ea"/>
              </a:rPr>
              <a:t>段页式存储管理方式</a:t>
            </a:r>
            <a:endParaRPr kumimoji="1" lang="zh-CN" altLang="en-US" sz="2400">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graphicFrame>
        <p:nvGraphicFramePr>
          <p:cNvPr id="2" name="内容占位符 1"/>
          <p:cNvGraphicFramePr>
            <a:graphicFrameLocks noGrp="1"/>
          </p:cNvGraphicFramePr>
          <p:nvPr>
            <p:ph idx="1"/>
          </p:nvPr>
        </p:nvGraphicFramePr>
        <p:xfrm>
          <a:off x="1026795" y="2131695"/>
          <a:ext cx="10692130" cy="44919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1088390" y="1666875"/>
            <a:ext cx="3181350"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基本概念</a:t>
            </a:r>
            <a:endParaRPr lang="zh-CN" altLang="en-US" sz="2400">
              <a:latin typeface="华光魏体_CNKI" panose="02000500000000000000" charset="-122"/>
              <a:ea typeface="华光魏体_CNKI" panose="02000500000000000000" charset="-122"/>
            </a:endParaRPr>
          </a:p>
        </p:txBody>
      </p:sp>
    </p:spTree>
    <p:custDataLst>
      <p:tags r:id="rId6"/>
    </p:custData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88725" y="1493240"/>
            <a:ext cx="3343795" cy="5083729"/>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r>
              <a:rPr lang="en-US" altLang="zh-CN" sz="3600" dirty="0" err="1">
                <a:latin typeface="Consolas" panose="020B0609020204030204" pitchFamily="49" charset="0"/>
              </a:rPr>
              <a:t>int</a:t>
            </a:r>
            <a:r>
              <a:rPr lang="en-US" altLang="zh-CN" sz="3600" dirty="0">
                <a:latin typeface="Consolas" panose="020B0609020204030204" pitchFamily="49" charset="0"/>
              </a:rPr>
              <a:t> main()</a:t>
            </a:r>
            <a:endParaRPr lang="en-US" altLang="zh-CN" sz="3600" dirty="0">
              <a:latin typeface="Consolas" panose="020B0609020204030204" pitchFamily="49" charset="0"/>
            </a:endParaRPr>
          </a:p>
          <a:p>
            <a:r>
              <a:rPr lang="en-US" altLang="zh-CN" sz="3600" dirty="0">
                <a:latin typeface="Consolas" panose="020B0609020204030204" pitchFamily="49" charset="0"/>
              </a:rPr>
              <a:t>{</a:t>
            </a:r>
            <a:endParaRPr lang="en-US" altLang="zh-CN" sz="3600" dirty="0">
              <a:latin typeface="Consolas" panose="020B0609020204030204" pitchFamily="49" charset="0"/>
            </a:endParaRPr>
          </a:p>
          <a:p>
            <a:r>
              <a:rPr lang="en-US" altLang="zh-CN" sz="3600" dirty="0">
                <a:latin typeface="Consolas" panose="020B0609020204030204" pitchFamily="49" charset="0"/>
              </a:rPr>
              <a:t>  </a:t>
            </a:r>
            <a:r>
              <a:rPr lang="en-US" altLang="zh-CN" sz="3600" dirty="0" err="1">
                <a:latin typeface="Consolas" panose="020B0609020204030204" pitchFamily="49" charset="0"/>
              </a:rPr>
              <a:t>int</a:t>
            </a:r>
            <a:r>
              <a:rPr lang="en-US" altLang="zh-CN" sz="3600" dirty="0">
                <a:latin typeface="Consolas" panose="020B0609020204030204" pitchFamily="49" charset="0"/>
              </a:rPr>
              <a:t> a = 5;</a:t>
            </a:r>
            <a:endParaRPr lang="en-US" altLang="zh-CN" sz="3600" dirty="0">
              <a:latin typeface="Consolas" panose="020B0609020204030204" pitchFamily="49" charset="0"/>
            </a:endParaRPr>
          </a:p>
          <a:p>
            <a:r>
              <a:rPr lang="en-US" altLang="zh-CN" sz="3600" dirty="0">
                <a:latin typeface="Consolas" panose="020B0609020204030204" pitchFamily="49" charset="0"/>
              </a:rPr>
              <a:t>  </a:t>
            </a:r>
            <a:r>
              <a:rPr lang="en-US" altLang="zh-CN" sz="3600" dirty="0" err="1">
                <a:latin typeface="Consolas" panose="020B0609020204030204" pitchFamily="49" charset="0"/>
              </a:rPr>
              <a:t>int</a:t>
            </a:r>
            <a:r>
              <a:rPr lang="en-US" altLang="zh-CN" sz="3600" dirty="0">
                <a:latin typeface="Consolas" panose="020B0609020204030204" pitchFamily="49" charset="0"/>
              </a:rPr>
              <a:t> b = 3;</a:t>
            </a:r>
            <a:endParaRPr lang="en-US" altLang="zh-CN" sz="3600" dirty="0">
              <a:latin typeface="Consolas" panose="020B0609020204030204" pitchFamily="49" charset="0"/>
            </a:endParaRPr>
          </a:p>
          <a:p>
            <a:r>
              <a:rPr lang="en-US" altLang="zh-CN" sz="3600" dirty="0">
                <a:latin typeface="Consolas" panose="020B0609020204030204" pitchFamily="49" charset="0"/>
              </a:rPr>
              <a:t>  </a:t>
            </a:r>
            <a:r>
              <a:rPr lang="en-US" altLang="zh-CN" sz="3600" dirty="0" err="1">
                <a:latin typeface="Consolas" panose="020B0609020204030204" pitchFamily="49" charset="0"/>
              </a:rPr>
              <a:t>int</a:t>
            </a:r>
            <a:r>
              <a:rPr lang="en-US" altLang="zh-CN" sz="3600" dirty="0">
                <a:latin typeface="Consolas" panose="020B0609020204030204" pitchFamily="49" charset="0"/>
              </a:rPr>
              <a:t> c = 0;</a:t>
            </a:r>
            <a:endParaRPr lang="en-US" altLang="zh-CN" sz="3600" dirty="0">
              <a:latin typeface="Consolas" panose="020B0609020204030204" pitchFamily="49" charset="0"/>
            </a:endParaRPr>
          </a:p>
          <a:p>
            <a:r>
              <a:rPr lang="en-US" altLang="zh-CN" sz="3600" dirty="0">
                <a:latin typeface="Consolas" panose="020B0609020204030204" pitchFamily="49" charset="0"/>
              </a:rPr>
              <a:t>  c = a + b;</a:t>
            </a:r>
            <a:endParaRPr lang="en-US" altLang="zh-CN" sz="3600" dirty="0">
              <a:latin typeface="Consolas" panose="020B0609020204030204" pitchFamily="49" charset="0"/>
            </a:endParaRPr>
          </a:p>
          <a:p>
            <a:r>
              <a:rPr lang="en-US" altLang="zh-CN" sz="3600" dirty="0">
                <a:latin typeface="Consolas" panose="020B0609020204030204" pitchFamily="49" charset="0"/>
              </a:rPr>
              <a:t>  ……</a:t>
            </a:r>
            <a:endParaRPr lang="en-US" altLang="zh-CN" sz="3600" dirty="0">
              <a:latin typeface="Consolas" panose="020B0609020204030204" pitchFamily="49" charset="0"/>
            </a:endParaRPr>
          </a:p>
          <a:p>
            <a:r>
              <a:rPr lang="en-US" altLang="zh-CN" sz="3600" dirty="0">
                <a:latin typeface="Consolas" panose="020B0609020204030204" pitchFamily="49" charset="0"/>
              </a:rPr>
              <a:t>  return 0;</a:t>
            </a:r>
            <a:endParaRPr lang="en-US" altLang="zh-CN" sz="3600" dirty="0">
              <a:latin typeface="Consolas" panose="020B0609020204030204" pitchFamily="49" charset="0"/>
            </a:endParaRPr>
          </a:p>
          <a:p>
            <a:r>
              <a:rPr lang="en-US" altLang="zh-CN" sz="3600" dirty="0">
                <a:latin typeface="Consolas" panose="020B0609020204030204" pitchFamily="49" charset="0"/>
              </a:rPr>
              <a:t>}</a:t>
            </a:r>
            <a:endParaRPr lang="zh-CN" altLang="en-US" sz="3600" dirty="0">
              <a:latin typeface="Consolas" panose="020B0609020204030204" pitchFamily="49" charset="0"/>
            </a:endParaRPr>
          </a:p>
        </p:txBody>
      </p:sp>
      <p:sp>
        <p:nvSpPr>
          <p:cNvPr id="5" name="矩形 4"/>
          <p:cNvSpPr/>
          <p:nvPr/>
        </p:nvSpPr>
        <p:spPr>
          <a:xfrm>
            <a:off x="8637864" y="1490730"/>
            <a:ext cx="1227058" cy="50745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矩形 9"/>
          <p:cNvSpPr/>
          <p:nvPr/>
        </p:nvSpPr>
        <p:spPr>
          <a:xfrm>
            <a:off x="8637864" y="2224183"/>
            <a:ext cx="1227058" cy="31101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1" name="直接连接符 10"/>
          <p:cNvCxnSpPr/>
          <p:nvPr/>
        </p:nvCxnSpPr>
        <p:spPr>
          <a:xfrm>
            <a:off x="7832520" y="1490730"/>
            <a:ext cx="808756" cy="764471"/>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flipV="1">
            <a:off x="7832520" y="5348704"/>
            <a:ext cx="800367" cy="1228265"/>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50" name="矩形 49"/>
          <p:cNvSpPr/>
          <p:nvPr/>
        </p:nvSpPr>
        <p:spPr>
          <a:xfrm>
            <a:off x="2204096" y="1490730"/>
            <a:ext cx="1227058" cy="50745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1" name="矩形 50"/>
          <p:cNvSpPr/>
          <p:nvPr/>
        </p:nvSpPr>
        <p:spPr>
          <a:xfrm>
            <a:off x="8641276" y="1621935"/>
            <a:ext cx="1223645" cy="39671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Word</a:t>
            </a:r>
            <a:endParaRPr lang="zh-CN" altLang="en-US" dirty="0"/>
          </a:p>
        </p:txBody>
      </p:sp>
      <p:sp>
        <p:nvSpPr>
          <p:cNvPr id="52" name="矩形 51"/>
          <p:cNvSpPr/>
          <p:nvPr/>
        </p:nvSpPr>
        <p:spPr>
          <a:xfrm>
            <a:off x="8641276" y="2149857"/>
            <a:ext cx="1223645" cy="7736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Chrome</a:t>
            </a:r>
            <a:endParaRPr lang="zh-CN" altLang="en-US" dirty="0"/>
          </a:p>
        </p:txBody>
      </p:sp>
      <p:sp>
        <p:nvSpPr>
          <p:cNvPr id="53" name="矩形 52"/>
          <p:cNvSpPr/>
          <p:nvPr/>
        </p:nvSpPr>
        <p:spPr>
          <a:xfrm>
            <a:off x="8632887" y="4056973"/>
            <a:ext cx="1223645" cy="7736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迅雷</a:t>
            </a:r>
            <a:endParaRPr lang="zh-CN" altLang="en-US" dirty="0"/>
          </a:p>
        </p:txBody>
      </p:sp>
      <p:sp>
        <p:nvSpPr>
          <p:cNvPr id="55" name="矩形 54"/>
          <p:cNvSpPr/>
          <p:nvPr/>
        </p:nvSpPr>
        <p:spPr>
          <a:xfrm>
            <a:off x="4488725" y="1490731"/>
            <a:ext cx="3343794" cy="998144"/>
          </a:xfrm>
          <a:prstGeom prst="rect">
            <a:avLst/>
          </a:prstGeom>
          <a:noFill/>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6" name="矩形 55"/>
          <p:cNvSpPr/>
          <p:nvPr/>
        </p:nvSpPr>
        <p:spPr>
          <a:xfrm>
            <a:off x="4488724" y="2509844"/>
            <a:ext cx="3343794" cy="998144"/>
          </a:xfrm>
          <a:prstGeom prst="rect">
            <a:avLst/>
          </a:prstGeom>
          <a:noFill/>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7" name="矩形 56"/>
          <p:cNvSpPr/>
          <p:nvPr/>
        </p:nvSpPr>
        <p:spPr>
          <a:xfrm>
            <a:off x="4480334" y="3528957"/>
            <a:ext cx="3343794" cy="998144"/>
          </a:xfrm>
          <a:prstGeom prst="rect">
            <a:avLst/>
          </a:prstGeom>
          <a:noFill/>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8" name="矩形 57"/>
          <p:cNvSpPr/>
          <p:nvPr/>
        </p:nvSpPr>
        <p:spPr>
          <a:xfrm>
            <a:off x="4497117" y="4548070"/>
            <a:ext cx="3343794" cy="998144"/>
          </a:xfrm>
          <a:prstGeom prst="rect">
            <a:avLst/>
          </a:prstGeom>
          <a:noFill/>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9" name="矩形 58"/>
          <p:cNvSpPr/>
          <p:nvPr/>
        </p:nvSpPr>
        <p:spPr>
          <a:xfrm>
            <a:off x="4480334" y="5567184"/>
            <a:ext cx="3343794" cy="998144"/>
          </a:xfrm>
          <a:prstGeom prst="rect">
            <a:avLst/>
          </a:prstGeom>
          <a:noFill/>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0" name="矩形 59"/>
          <p:cNvSpPr/>
          <p:nvPr/>
        </p:nvSpPr>
        <p:spPr>
          <a:xfrm>
            <a:off x="2205803" y="1634496"/>
            <a:ext cx="1223645" cy="39671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Word</a:t>
            </a:r>
            <a:endParaRPr lang="zh-CN" altLang="en-US" dirty="0"/>
          </a:p>
        </p:txBody>
      </p:sp>
      <p:sp>
        <p:nvSpPr>
          <p:cNvPr id="61" name="矩形 60"/>
          <p:cNvSpPr/>
          <p:nvPr/>
        </p:nvSpPr>
        <p:spPr>
          <a:xfrm>
            <a:off x="2205803" y="2162418"/>
            <a:ext cx="1223645" cy="7736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Chrome</a:t>
            </a:r>
            <a:endParaRPr lang="zh-CN" altLang="en-US" dirty="0"/>
          </a:p>
        </p:txBody>
      </p:sp>
      <p:sp>
        <p:nvSpPr>
          <p:cNvPr id="62" name="矩形 61"/>
          <p:cNvSpPr/>
          <p:nvPr/>
        </p:nvSpPr>
        <p:spPr>
          <a:xfrm>
            <a:off x="2205803" y="4069534"/>
            <a:ext cx="1223645" cy="7736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迅雷</a:t>
            </a:r>
            <a:endParaRPr lang="zh-CN" altLang="en-US" dirty="0"/>
          </a:p>
        </p:txBody>
      </p:sp>
      <p:sp>
        <p:nvSpPr>
          <p:cNvPr id="63" name="矩形 62"/>
          <p:cNvSpPr/>
          <p:nvPr/>
        </p:nvSpPr>
        <p:spPr>
          <a:xfrm>
            <a:off x="2205803" y="2944491"/>
            <a:ext cx="1223645" cy="5419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t>Page1</a:t>
            </a:r>
            <a:endParaRPr lang="zh-CN" altLang="en-US" sz="2800" dirty="0"/>
          </a:p>
        </p:txBody>
      </p:sp>
      <p:sp>
        <p:nvSpPr>
          <p:cNvPr id="21" name="矩形 20"/>
          <p:cNvSpPr/>
          <p:nvPr/>
        </p:nvSpPr>
        <p:spPr>
          <a:xfrm>
            <a:off x="2205803" y="3494810"/>
            <a:ext cx="1223645" cy="5419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t>Page2</a:t>
            </a:r>
            <a:endParaRPr lang="zh-CN" altLang="en-US" sz="2800" dirty="0"/>
          </a:p>
        </p:txBody>
      </p:sp>
      <p:sp>
        <p:nvSpPr>
          <p:cNvPr id="22" name="矩形 21"/>
          <p:cNvSpPr/>
          <p:nvPr/>
        </p:nvSpPr>
        <p:spPr>
          <a:xfrm>
            <a:off x="2205803" y="4849259"/>
            <a:ext cx="1223645" cy="5419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t>Page3</a:t>
            </a:r>
            <a:endParaRPr lang="zh-CN" altLang="en-US" sz="2800" dirty="0"/>
          </a:p>
        </p:txBody>
      </p:sp>
      <p:sp>
        <p:nvSpPr>
          <p:cNvPr id="23" name="矩形 22"/>
          <p:cNvSpPr/>
          <p:nvPr/>
        </p:nvSpPr>
        <p:spPr>
          <a:xfrm>
            <a:off x="2205803" y="5399578"/>
            <a:ext cx="1223645" cy="5419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t>Page4</a:t>
            </a:r>
            <a:endParaRPr lang="zh-CN" altLang="en-US" sz="2800" dirty="0"/>
          </a:p>
        </p:txBody>
      </p:sp>
      <p:sp>
        <p:nvSpPr>
          <p:cNvPr id="24" name="矩形 23"/>
          <p:cNvSpPr/>
          <p:nvPr/>
        </p:nvSpPr>
        <p:spPr>
          <a:xfrm>
            <a:off x="2205803" y="5949521"/>
            <a:ext cx="1223645" cy="5419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t>Page5</a:t>
            </a:r>
            <a:endParaRPr lang="zh-CN" altLang="en-US" sz="2800" dirty="0"/>
          </a:p>
        </p:txBody>
      </p:sp>
      <p:cxnSp>
        <p:nvCxnSpPr>
          <p:cNvPr id="6" name="直接箭头连接符 5"/>
          <p:cNvCxnSpPr>
            <a:stCxn id="55" idx="1"/>
            <a:endCxn id="63" idx="3"/>
          </p:cNvCxnSpPr>
          <p:nvPr/>
        </p:nvCxnSpPr>
        <p:spPr>
          <a:xfrm flipH="1">
            <a:off x="3429448" y="1989803"/>
            <a:ext cx="1059277" cy="122565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7" name="直接箭头连接符 26"/>
          <p:cNvCxnSpPr>
            <a:stCxn id="56" idx="1"/>
            <a:endCxn id="21" idx="3"/>
          </p:cNvCxnSpPr>
          <p:nvPr/>
        </p:nvCxnSpPr>
        <p:spPr>
          <a:xfrm flipH="1">
            <a:off x="3429448" y="3008916"/>
            <a:ext cx="1059276" cy="75685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0" name="直接箭头连接符 29"/>
          <p:cNvCxnSpPr>
            <a:stCxn id="57" idx="1"/>
            <a:endCxn id="22" idx="3"/>
          </p:cNvCxnSpPr>
          <p:nvPr/>
        </p:nvCxnSpPr>
        <p:spPr>
          <a:xfrm flipH="1">
            <a:off x="3429448" y="4028029"/>
            <a:ext cx="1050886" cy="109219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3" name="直接箭头连接符 32"/>
          <p:cNvCxnSpPr>
            <a:stCxn id="58" idx="1"/>
            <a:endCxn id="23" idx="3"/>
          </p:cNvCxnSpPr>
          <p:nvPr/>
        </p:nvCxnSpPr>
        <p:spPr>
          <a:xfrm flipH="1">
            <a:off x="3429448" y="5047142"/>
            <a:ext cx="1067669" cy="62340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p:cNvCxnSpPr>
            <a:stCxn id="59" idx="1"/>
            <a:endCxn id="24" idx="3"/>
          </p:cNvCxnSpPr>
          <p:nvPr/>
        </p:nvCxnSpPr>
        <p:spPr>
          <a:xfrm flipH="1">
            <a:off x="3429448" y="6066256"/>
            <a:ext cx="1050886" cy="15423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7" name="文本框 6"/>
          <p:cNvSpPr txBox="1"/>
          <p:nvPr/>
        </p:nvSpPr>
        <p:spPr>
          <a:xfrm>
            <a:off x="1222375" y="403225"/>
            <a:ext cx="10501630"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引入分页存储后，原本无法连续装入内存的大程序就可以分散的方式装入</a:t>
            </a:r>
            <a:endParaRPr lang="zh-CN" altLang="en-US" sz="2400">
              <a:latin typeface="华光魏体_CNKI" panose="02000500000000000000" charset="-122"/>
              <a:ea typeface="华光魏体_CNKI" panose="02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mph" presetSubtype="0" repeatCount="10000" fill="hold" grpId="1" nodeType="clickEffect">
                                  <p:stCondLst>
                                    <p:cond delay="0"/>
                                  </p:stCondLst>
                                  <p:childTnLst>
                                    <p:animEffect transition="out" filter="fade">
                                      <p:cBhvr>
                                        <p:cTn id="43" dur="500" tmFilter="0, 0; .2, .5; .8, .5; 1, 0"/>
                                        <p:tgtEl>
                                          <p:spTgt spid="10"/>
                                        </p:tgtEl>
                                      </p:cBhvr>
                                    </p:animEffect>
                                    <p:animScale>
                                      <p:cBhvr>
                                        <p:cTn id="44" dur="250" autoRev="1" fill="hold"/>
                                        <p:tgtEl>
                                          <p:spTgt spid="10"/>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wheel(1)">
                                      <p:cBhvr>
                                        <p:cTn id="54" dur="2000"/>
                                        <p:tgtEl>
                                          <p:spTgt spid="55"/>
                                        </p:tgtEl>
                                      </p:cBhvr>
                                    </p:animEffect>
                                  </p:childTnLst>
                                </p:cTn>
                              </p:par>
                            </p:childTnLst>
                          </p:cTn>
                        </p:par>
                        <p:par>
                          <p:cTn id="55" fill="hold">
                            <p:stCondLst>
                              <p:cond delay="2000"/>
                            </p:stCondLst>
                            <p:childTnLst>
                              <p:par>
                                <p:cTn id="56" presetID="21" presetClass="entr" presetSubtype="1"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heel(1)">
                                      <p:cBhvr>
                                        <p:cTn id="58" dur="2000"/>
                                        <p:tgtEl>
                                          <p:spTgt spid="56"/>
                                        </p:tgtEl>
                                      </p:cBhvr>
                                    </p:animEffect>
                                  </p:childTnLst>
                                </p:cTn>
                              </p:par>
                            </p:childTnLst>
                          </p:cTn>
                        </p:par>
                        <p:par>
                          <p:cTn id="59" fill="hold">
                            <p:stCondLst>
                              <p:cond delay="4000"/>
                            </p:stCondLst>
                            <p:childTnLst>
                              <p:par>
                                <p:cTn id="60" presetID="21" presetClass="entr" presetSubtype="1" fill="hold" grpId="0" nodeType="after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heel(1)">
                                      <p:cBhvr>
                                        <p:cTn id="62" dur="2000"/>
                                        <p:tgtEl>
                                          <p:spTgt spid="57"/>
                                        </p:tgtEl>
                                      </p:cBhvr>
                                    </p:animEffect>
                                  </p:childTnLst>
                                </p:cTn>
                              </p:par>
                            </p:childTnLst>
                          </p:cTn>
                        </p:par>
                        <p:par>
                          <p:cTn id="63" fill="hold">
                            <p:stCondLst>
                              <p:cond delay="6000"/>
                            </p:stCondLst>
                            <p:childTnLst>
                              <p:par>
                                <p:cTn id="64" presetID="21" presetClass="entr" presetSubtype="1"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wheel(1)">
                                      <p:cBhvr>
                                        <p:cTn id="66" dur="2000"/>
                                        <p:tgtEl>
                                          <p:spTgt spid="58"/>
                                        </p:tgtEl>
                                      </p:cBhvr>
                                    </p:animEffect>
                                  </p:childTnLst>
                                </p:cTn>
                              </p:par>
                            </p:childTnLst>
                          </p:cTn>
                        </p:par>
                        <p:par>
                          <p:cTn id="67" fill="hold">
                            <p:stCondLst>
                              <p:cond delay="8000"/>
                            </p:stCondLst>
                            <p:childTnLst>
                              <p:par>
                                <p:cTn id="68" presetID="21" presetClass="entr" presetSubtype="1"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heel(1)">
                                      <p:cBhvr>
                                        <p:cTn id="70" dur="2000"/>
                                        <p:tgtEl>
                                          <p:spTgt spid="5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fade">
                                      <p:cBhvr>
                                        <p:cTn id="81" dur="500"/>
                                        <p:tgtEl>
                                          <p:spTgt spid="6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right)">
                                      <p:cBhvr>
                                        <p:cTn id="86" dur="500"/>
                                        <p:tgtEl>
                                          <p:spTgt spid="6"/>
                                        </p:tgtEl>
                                      </p:cBhvr>
                                    </p:animEffect>
                                  </p:childTnLst>
                                </p:cTn>
                              </p:par>
                            </p:childTnLst>
                          </p:cTn>
                        </p:par>
                        <p:par>
                          <p:cTn id="87" fill="hold">
                            <p:stCondLst>
                              <p:cond delay="500"/>
                            </p:stCondLst>
                            <p:childTnLst>
                              <p:par>
                                <p:cTn id="88" presetID="22" presetClass="entr" presetSubtype="2" fill="hold" grpId="0" nodeType="after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wipe(right)">
                                      <p:cBhvr>
                                        <p:cTn id="90" dur="500"/>
                                        <p:tgtEl>
                                          <p:spTgt spid="6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right)">
                                      <p:cBhvr>
                                        <p:cTn id="95" dur="500"/>
                                        <p:tgtEl>
                                          <p:spTgt spid="27"/>
                                        </p:tgtEl>
                                      </p:cBhvr>
                                    </p:animEffect>
                                  </p:childTnLst>
                                </p:cTn>
                              </p:par>
                            </p:childTnLst>
                          </p:cTn>
                        </p:par>
                        <p:par>
                          <p:cTn id="96" fill="hold">
                            <p:stCondLst>
                              <p:cond delay="500"/>
                            </p:stCondLst>
                            <p:childTnLst>
                              <p:par>
                                <p:cTn id="97" presetID="22" presetClass="entr" presetSubtype="2"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wipe(right)">
                                      <p:cBhvr>
                                        <p:cTn id="99" dur="500"/>
                                        <p:tgtEl>
                                          <p:spTgt spid="2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fill="hold" nodeType="click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childTnLst>
                          </p:cTn>
                        </p:par>
                        <p:par>
                          <p:cTn id="105" fill="hold">
                            <p:stCondLst>
                              <p:cond delay="500"/>
                            </p:stCondLst>
                            <p:childTnLst>
                              <p:par>
                                <p:cTn id="106" presetID="22" presetClass="entr" presetSubtype="2" fill="hold" grpId="0" nodeType="after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right)">
                                      <p:cBhvr>
                                        <p:cTn id="108" dur="5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nodeType="click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right)">
                                      <p:cBhvr>
                                        <p:cTn id="113" dur="500"/>
                                        <p:tgtEl>
                                          <p:spTgt spid="33"/>
                                        </p:tgtEl>
                                      </p:cBhvr>
                                    </p:animEffect>
                                  </p:childTnLst>
                                </p:cTn>
                              </p:par>
                            </p:childTnLst>
                          </p:cTn>
                        </p:par>
                        <p:par>
                          <p:cTn id="114" fill="hold">
                            <p:stCondLst>
                              <p:cond delay="500"/>
                            </p:stCondLst>
                            <p:childTnLst>
                              <p:par>
                                <p:cTn id="115" presetID="22" presetClass="entr" presetSubtype="2" fill="hold" grpId="0" nodeType="after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wipe(right)">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wipe(right)">
                                      <p:cBhvr>
                                        <p:cTn id="122" dur="500"/>
                                        <p:tgtEl>
                                          <p:spTgt spid="36"/>
                                        </p:tgtEl>
                                      </p:cBhvr>
                                    </p:animEffect>
                                  </p:childTnLst>
                                </p:cTn>
                              </p:par>
                            </p:childTnLst>
                          </p:cTn>
                        </p:par>
                        <p:par>
                          <p:cTn id="123" fill="hold">
                            <p:stCondLst>
                              <p:cond delay="500"/>
                            </p:stCondLst>
                            <p:childTnLst>
                              <p:par>
                                <p:cTn id="124" presetID="22" presetClass="entr" presetSubtype="2" fill="hold" grpId="0"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wipe(right)">
                                      <p:cBhvr>
                                        <p:cTn id="1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0" grpId="0" bldLvl="0" animBg="1"/>
      <p:bldP spid="10" grpId="1" bldLvl="0" animBg="1"/>
      <p:bldP spid="50" grpId="0" bldLvl="0" animBg="1"/>
      <p:bldP spid="51" grpId="0" bldLvl="0" animBg="1"/>
      <p:bldP spid="52" grpId="0" bldLvl="0" animBg="1"/>
      <p:bldP spid="53" grpId="0" bldLvl="0" animBg="1"/>
      <p:bldP spid="55" grpId="0" bldLvl="0" animBg="1"/>
      <p:bldP spid="56" grpId="0" bldLvl="0" animBg="1"/>
      <p:bldP spid="57" grpId="0" bldLvl="0" animBg="1"/>
      <p:bldP spid="58" grpId="0" bldLvl="0" animBg="1"/>
      <p:bldP spid="59" grpId="0" bldLvl="0" animBg="1"/>
      <p:bldP spid="60" grpId="0" bldLvl="0" animBg="1"/>
      <p:bldP spid="61" grpId="0" bldLvl="0" animBg="1"/>
      <p:bldP spid="62" grpId="0" bldLvl="0" animBg="1"/>
      <p:bldP spid="63" grpId="0" bldLvl="0" animBg="1"/>
      <p:bldP spid="21" grpId="0" bldLvl="0" animBg="1"/>
      <p:bldP spid="22" grpId="0" bldLvl="0" animBg="1"/>
      <p:bldP spid="23" grpId="0" bldLvl="0" animBg="1"/>
      <p:bldP spid="24"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3181350"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基本概念</a:t>
            </a:r>
            <a:endParaRPr lang="zh-CN" altLang="en-US" sz="2400">
              <a:latin typeface="华光魏体_CNKI" panose="02000500000000000000" charset="-122"/>
              <a:ea typeface="华光魏体_CNKI" panose="02000500000000000000" charset="-122"/>
            </a:endParaRPr>
          </a:p>
        </p:txBody>
      </p:sp>
      <p:sp>
        <p:nvSpPr>
          <p:cNvPr id="11" name="Line 15"/>
          <p:cNvSpPr>
            <a:spLocks noChangeShapeType="1"/>
          </p:cNvSpPr>
          <p:nvPr/>
        </p:nvSpPr>
        <p:spPr bwMode="auto">
          <a:xfrm flipV="1">
            <a:off x="7728879" y="2400919"/>
            <a:ext cx="2971800" cy="2286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6"/>
          <p:cNvSpPr>
            <a:spLocks noChangeShapeType="1"/>
          </p:cNvSpPr>
          <p:nvPr/>
        </p:nvSpPr>
        <p:spPr bwMode="auto">
          <a:xfrm>
            <a:off x="7881279" y="3162919"/>
            <a:ext cx="2819400" cy="5334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7805079" y="3848719"/>
            <a:ext cx="2895600" cy="16002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a:off x="7728879" y="4305919"/>
            <a:ext cx="2895600" cy="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8" name="Group 23"/>
          <p:cNvGrpSpPr/>
          <p:nvPr/>
        </p:nvGrpSpPr>
        <p:grpSpPr bwMode="auto">
          <a:xfrm>
            <a:off x="10700679" y="2172319"/>
            <a:ext cx="1301750" cy="4343400"/>
            <a:chOff x="3600" y="1440"/>
            <a:chExt cx="820" cy="2736"/>
          </a:xfrm>
        </p:grpSpPr>
        <p:sp>
          <p:nvSpPr>
            <p:cNvPr id="19" name="Text Box 14"/>
            <p:cNvSpPr txBox="1">
              <a:spLocks noChangeArrowheads="1"/>
            </p:cNvSpPr>
            <p:nvPr/>
          </p:nvSpPr>
          <p:spPr bwMode="auto">
            <a:xfrm>
              <a:off x="3600" y="3888"/>
              <a:ext cx="8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b="0"/>
                <a:t>内存</a:t>
              </a:r>
              <a:r>
                <a:rPr kumimoji="0" lang="en-US" altLang="zh-CN" sz="2400" b="0"/>
                <a:t>(</a:t>
              </a:r>
              <a:r>
                <a:rPr kumimoji="0" lang="zh-CN" altLang="en-US" sz="2400" b="0"/>
                <a:t>块</a:t>
              </a:r>
              <a:r>
                <a:rPr kumimoji="0" lang="en-US" altLang="zh-CN" sz="2400" b="0"/>
                <a:t>)</a:t>
              </a:r>
              <a:endParaRPr kumimoji="0" lang="en-US" altLang="zh-CN" sz="2400" b="0"/>
            </a:p>
          </p:txBody>
        </p:sp>
        <p:grpSp>
          <p:nvGrpSpPr>
            <p:cNvPr id="20" name="Group 21"/>
            <p:cNvGrpSpPr/>
            <p:nvPr/>
          </p:nvGrpSpPr>
          <p:grpSpPr bwMode="auto">
            <a:xfrm>
              <a:off x="3648" y="1440"/>
              <a:ext cx="624" cy="2304"/>
              <a:chOff x="3648" y="1440"/>
              <a:chExt cx="624" cy="2304"/>
            </a:xfrm>
          </p:grpSpPr>
          <p:sp>
            <p:nvSpPr>
              <p:cNvPr id="21" name="Rectangle 8"/>
              <p:cNvSpPr>
                <a:spLocks noChangeArrowheads="1"/>
              </p:cNvSpPr>
              <p:nvPr/>
            </p:nvSpPr>
            <p:spPr bwMode="auto">
              <a:xfrm>
                <a:off x="3648" y="1440"/>
                <a:ext cx="624" cy="384"/>
              </a:xfrm>
              <a:prstGeom prst="rect">
                <a:avLst/>
              </a:prstGeom>
              <a:solidFill>
                <a:srgbClr val="FF99CC"/>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0</a:t>
                </a:r>
                <a:endParaRPr kumimoji="0" lang="en-US" altLang="zh-CN" sz="2400" b="0"/>
              </a:p>
            </p:txBody>
          </p:sp>
          <p:sp>
            <p:nvSpPr>
              <p:cNvPr id="22" name="Rectangle 9"/>
              <p:cNvSpPr>
                <a:spLocks noChangeArrowheads="1"/>
              </p:cNvSpPr>
              <p:nvPr/>
            </p:nvSpPr>
            <p:spPr bwMode="auto">
              <a:xfrm>
                <a:off x="3648" y="1824"/>
                <a:ext cx="624" cy="384"/>
              </a:xfrm>
              <a:prstGeom prst="rect">
                <a:avLst/>
              </a:prstGeom>
              <a:solidFill>
                <a:schemeClr val="bg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1</a:t>
                </a:r>
                <a:endParaRPr kumimoji="0" lang="en-US" altLang="zh-CN" sz="2400" b="0"/>
              </a:p>
            </p:txBody>
          </p:sp>
          <p:sp>
            <p:nvSpPr>
              <p:cNvPr id="23" name="Rectangle 10"/>
              <p:cNvSpPr>
                <a:spLocks noChangeArrowheads="1"/>
              </p:cNvSpPr>
              <p:nvPr/>
            </p:nvSpPr>
            <p:spPr bwMode="auto">
              <a:xfrm>
                <a:off x="3648" y="2208"/>
                <a:ext cx="624" cy="384"/>
              </a:xfrm>
              <a:prstGeom prst="rect">
                <a:avLst/>
              </a:prstGeom>
              <a:solidFill>
                <a:srgbClr val="FF99CC"/>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2</a:t>
                </a:r>
                <a:endParaRPr kumimoji="0" lang="en-US" altLang="zh-CN" sz="2400" b="0"/>
              </a:p>
            </p:txBody>
          </p:sp>
          <p:sp>
            <p:nvSpPr>
              <p:cNvPr id="24" name="Rectangle 11"/>
              <p:cNvSpPr>
                <a:spLocks noChangeArrowheads="1"/>
              </p:cNvSpPr>
              <p:nvPr/>
            </p:nvSpPr>
            <p:spPr bwMode="auto">
              <a:xfrm>
                <a:off x="3648" y="2592"/>
                <a:ext cx="624" cy="384"/>
              </a:xfrm>
              <a:prstGeom prst="rect">
                <a:avLst/>
              </a:prstGeom>
              <a:solidFill>
                <a:srgbClr val="FF99CC"/>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3</a:t>
                </a:r>
                <a:endParaRPr kumimoji="0" lang="en-US" altLang="zh-CN" sz="2400" b="0"/>
              </a:p>
            </p:txBody>
          </p:sp>
          <p:sp>
            <p:nvSpPr>
              <p:cNvPr id="25" name="Rectangle 12"/>
              <p:cNvSpPr>
                <a:spLocks noChangeArrowheads="1"/>
              </p:cNvSpPr>
              <p:nvPr/>
            </p:nvSpPr>
            <p:spPr bwMode="auto">
              <a:xfrm>
                <a:off x="3648" y="2976"/>
                <a:ext cx="624" cy="384"/>
              </a:xfrm>
              <a:prstGeom prst="rect">
                <a:avLst/>
              </a:prstGeom>
              <a:solidFill>
                <a:schemeClr val="bg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4</a:t>
                </a:r>
                <a:endParaRPr kumimoji="0" lang="en-US" altLang="zh-CN" sz="2400" b="0"/>
              </a:p>
            </p:txBody>
          </p:sp>
          <p:sp>
            <p:nvSpPr>
              <p:cNvPr id="26" name="Rectangle 19"/>
              <p:cNvSpPr>
                <a:spLocks noChangeArrowheads="1"/>
              </p:cNvSpPr>
              <p:nvPr/>
            </p:nvSpPr>
            <p:spPr bwMode="auto">
              <a:xfrm>
                <a:off x="3648" y="3360"/>
                <a:ext cx="624" cy="384"/>
              </a:xfrm>
              <a:prstGeom prst="rect">
                <a:avLst/>
              </a:prstGeom>
              <a:solidFill>
                <a:srgbClr val="FF99CC"/>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5</a:t>
                </a:r>
                <a:endParaRPr kumimoji="0" lang="en-US" altLang="zh-CN" sz="2400" b="0"/>
              </a:p>
            </p:txBody>
          </p:sp>
        </p:grpSp>
      </p:grpSp>
      <p:grpSp>
        <p:nvGrpSpPr>
          <p:cNvPr id="27" name="Group 25"/>
          <p:cNvGrpSpPr/>
          <p:nvPr/>
        </p:nvGrpSpPr>
        <p:grpSpPr bwMode="auto">
          <a:xfrm>
            <a:off x="6509679" y="2324719"/>
            <a:ext cx="1301750" cy="3048000"/>
            <a:chOff x="960" y="1536"/>
            <a:chExt cx="820" cy="1920"/>
          </a:xfrm>
        </p:grpSpPr>
        <p:grpSp>
          <p:nvGrpSpPr>
            <p:cNvPr id="28" name="Group 22"/>
            <p:cNvGrpSpPr/>
            <p:nvPr/>
          </p:nvGrpSpPr>
          <p:grpSpPr bwMode="auto">
            <a:xfrm>
              <a:off x="960" y="1536"/>
              <a:ext cx="820" cy="1920"/>
              <a:chOff x="960" y="1536"/>
              <a:chExt cx="820" cy="1920"/>
            </a:xfrm>
          </p:grpSpPr>
          <p:grpSp>
            <p:nvGrpSpPr>
              <p:cNvPr id="29" name="Group 20"/>
              <p:cNvGrpSpPr/>
              <p:nvPr/>
            </p:nvGrpSpPr>
            <p:grpSpPr bwMode="auto">
              <a:xfrm>
                <a:off x="1056" y="1536"/>
                <a:ext cx="624" cy="1344"/>
                <a:chOff x="1056" y="1536"/>
                <a:chExt cx="624" cy="1344"/>
              </a:xfrm>
            </p:grpSpPr>
            <p:sp>
              <p:nvSpPr>
                <p:cNvPr id="30" name="Rectangle 4"/>
                <p:cNvSpPr>
                  <a:spLocks noChangeArrowheads="1"/>
                </p:cNvSpPr>
                <p:nvPr/>
              </p:nvSpPr>
              <p:spPr bwMode="auto">
                <a:xfrm>
                  <a:off x="1056" y="1536"/>
                  <a:ext cx="624" cy="384"/>
                </a:xfrm>
                <a:prstGeom prst="rect">
                  <a:avLst/>
                </a:prstGeom>
                <a:solidFill>
                  <a:schemeClr val="accent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0</a:t>
                  </a:r>
                  <a:endParaRPr kumimoji="0" lang="en-US" altLang="zh-CN" sz="2400" b="0"/>
                </a:p>
              </p:txBody>
            </p:sp>
            <p:sp>
              <p:nvSpPr>
                <p:cNvPr id="31" name="Rectangle 5"/>
                <p:cNvSpPr>
                  <a:spLocks noChangeArrowheads="1"/>
                </p:cNvSpPr>
                <p:nvPr/>
              </p:nvSpPr>
              <p:spPr bwMode="auto">
                <a:xfrm>
                  <a:off x="1056" y="1920"/>
                  <a:ext cx="624" cy="384"/>
                </a:xfrm>
                <a:prstGeom prst="rect">
                  <a:avLst/>
                </a:prstGeom>
                <a:solidFill>
                  <a:schemeClr val="accent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1</a:t>
                  </a:r>
                  <a:endParaRPr kumimoji="0" lang="en-US" altLang="zh-CN" sz="2400" b="0"/>
                </a:p>
              </p:txBody>
            </p:sp>
            <p:sp>
              <p:nvSpPr>
                <p:cNvPr id="32" name="Rectangle 6"/>
                <p:cNvSpPr>
                  <a:spLocks noChangeArrowheads="1"/>
                </p:cNvSpPr>
                <p:nvPr/>
              </p:nvSpPr>
              <p:spPr bwMode="auto">
                <a:xfrm>
                  <a:off x="1056" y="2304"/>
                  <a:ext cx="624" cy="384"/>
                </a:xfrm>
                <a:prstGeom prst="rect">
                  <a:avLst/>
                </a:prstGeom>
                <a:solidFill>
                  <a:schemeClr val="accent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2</a:t>
                  </a:r>
                  <a:endParaRPr kumimoji="0" lang="en-US" altLang="zh-CN" sz="2400" b="0"/>
                </a:p>
              </p:txBody>
            </p:sp>
            <p:sp>
              <p:nvSpPr>
                <p:cNvPr id="33" name="Rectangle 7"/>
                <p:cNvSpPr>
                  <a:spLocks noChangeArrowheads="1"/>
                </p:cNvSpPr>
                <p:nvPr/>
              </p:nvSpPr>
              <p:spPr bwMode="auto">
                <a:xfrm>
                  <a:off x="1056" y="2688"/>
                  <a:ext cx="624" cy="192"/>
                </a:xfrm>
                <a:prstGeom prst="rect">
                  <a:avLst/>
                </a:prstGeom>
                <a:solidFill>
                  <a:schemeClr val="accent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3</a:t>
                  </a:r>
                  <a:endParaRPr kumimoji="0" lang="en-US" altLang="zh-CN" sz="2400" b="0"/>
                </a:p>
              </p:txBody>
            </p:sp>
          </p:grpSp>
          <p:sp>
            <p:nvSpPr>
              <p:cNvPr id="34" name="Text Box 13"/>
              <p:cNvSpPr txBox="1">
                <a:spLocks noChangeArrowheads="1"/>
              </p:cNvSpPr>
              <p:nvPr/>
            </p:nvSpPr>
            <p:spPr bwMode="auto">
              <a:xfrm>
                <a:off x="960" y="3168"/>
                <a:ext cx="8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b="0"/>
                  <a:t>进程</a:t>
                </a:r>
                <a:r>
                  <a:rPr kumimoji="0" lang="en-US" altLang="zh-CN" sz="2400" b="0"/>
                  <a:t>(</a:t>
                </a:r>
                <a:r>
                  <a:rPr kumimoji="0" lang="zh-CN" altLang="en-US" sz="2400" b="0"/>
                  <a:t>页</a:t>
                </a:r>
                <a:r>
                  <a:rPr kumimoji="0" lang="en-US" altLang="zh-CN" sz="2400" b="0"/>
                  <a:t>)</a:t>
                </a:r>
                <a:endParaRPr kumimoji="0" lang="en-US" altLang="zh-CN" sz="2400" b="0"/>
              </a:p>
            </p:txBody>
          </p:sp>
        </p:grpSp>
        <p:sp>
          <p:nvSpPr>
            <p:cNvPr id="35" name="Rectangle 24"/>
            <p:cNvSpPr>
              <a:spLocks noChangeArrowheads="1"/>
            </p:cNvSpPr>
            <p:nvPr/>
          </p:nvSpPr>
          <p:spPr bwMode="auto">
            <a:xfrm>
              <a:off x="1056" y="2688"/>
              <a:ext cx="624" cy="288"/>
            </a:xfrm>
            <a:prstGeom prst="rect">
              <a:avLst/>
            </a:prstGeom>
            <a:noFill/>
            <a:ln w="9525" algn="ctr">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grpSp>
      <p:sp>
        <p:nvSpPr>
          <p:cNvPr id="37" name="文本框 36"/>
          <p:cNvSpPr txBox="1"/>
          <p:nvPr/>
        </p:nvSpPr>
        <p:spPr>
          <a:xfrm>
            <a:off x="667385" y="2543175"/>
            <a:ext cx="5574665" cy="3415030"/>
          </a:xfrm>
          <a:prstGeom prst="rect">
            <a:avLst/>
          </a:prstGeom>
          <a:noFill/>
        </p:spPr>
        <p:txBody>
          <a:bodyPr wrap="square" rtlCol="0" anchor="t">
            <a:spAutoFit/>
          </a:bodyPr>
          <a:p>
            <a:pPr marL="342900" indent="-342900">
              <a:lnSpc>
                <a:spcPct val="150000"/>
              </a:lnSpc>
              <a:buFont typeface="Wingdings" panose="05000000000000000000" charset="0"/>
              <a:buChar char="Ø"/>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分配内存时，以块为单位，可以将进程的若干页分别装入到不相邻的块中</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Ø"/>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进程的最后一页往往装不满一块，形成了不可利用的碎片，称之为“页内碎片”</a:t>
            </a: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Ø"/>
            </a:pP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页（块）大小的选择是一个关键问题</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6" grpId="0" bldLvl="0" animBg="1"/>
      <p:bldP spid="17"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3181350"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基本概念</a:t>
            </a:r>
            <a:endParaRPr lang="zh-CN" altLang="en-US" sz="2400">
              <a:latin typeface="华光魏体_CNKI" panose="02000500000000000000" charset="-122"/>
              <a:ea typeface="华光魏体_CNKI" panose="02000500000000000000" charset="-122"/>
            </a:endParaRPr>
          </a:p>
        </p:txBody>
      </p:sp>
      <p:sp>
        <p:nvSpPr>
          <p:cNvPr id="11" name="Line 15"/>
          <p:cNvSpPr>
            <a:spLocks noChangeShapeType="1"/>
          </p:cNvSpPr>
          <p:nvPr/>
        </p:nvSpPr>
        <p:spPr bwMode="auto">
          <a:xfrm flipV="1">
            <a:off x="7728879" y="2400919"/>
            <a:ext cx="2971800" cy="2286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6"/>
          <p:cNvSpPr>
            <a:spLocks noChangeShapeType="1"/>
          </p:cNvSpPr>
          <p:nvPr/>
        </p:nvSpPr>
        <p:spPr bwMode="auto">
          <a:xfrm>
            <a:off x="7881279" y="3162919"/>
            <a:ext cx="2819400" cy="5334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7805079" y="3848719"/>
            <a:ext cx="2895600" cy="16002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a:off x="7728879" y="4305919"/>
            <a:ext cx="2895600" cy="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8" name="Group 23"/>
          <p:cNvGrpSpPr/>
          <p:nvPr/>
        </p:nvGrpSpPr>
        <p:grpSpPr bwMode="auto">
          <a:xfrm>
            <a:off x="10700679" y="2172319"/>
            <a:ext cx="1301750" cy="4343400"/>
            <a:chOff x="3600" y="1440"/>
            <a:chExt cx="820" cy="2736"/>
          </a:xfrm>
        </p:grpSpPr>
        <p:sp>
          <p:nvSpPr>
            <p:cNvPr id="19" name="Text Box 14"/>
            <p:cNvSpPr txBox="1">
              <a:spLocks noChangeArrowheads="1"/>
            </p:cNvSpPr>
            <p:nvPr/>
          </p:nvSpPr>
          <p:spPr bwMode="auto">
            <a:xfrm>
              <a:off x="3600" y="3888"/>
              <a:ext cx="8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b="0"/>
                <a:t>内存</a:t>
              </a:r>
              <a:r>
                <a:rPr kumimoji="0" lang="en-US" altLang="zh-CN" sz="2400" b="0"/>
                <a:t>(</a:t>
              </a:r>
              <a:r>
                <a:rPr kumimoji="0" lang="zh-CN" altLang="en-US" sz="2400" b="0"/>
                <a:t>块</a:t>
              </a:r>
              <a:r>
                <a:rPr kumimoji="0" lang="en-US" altLang="zh-CN" sz="2400" b="0"/>
                <a:t>)</a:t>
              </a:r>
              <a:endParaRPr kumimoji="0" lang="en-US" altLang="zh-CN" sz="2400" b="0"/>
            </a:p>
          </p:txBody>
        </p:sp>
        <p:grpSp>
          <p:nvGrpSpPr>
            <p:cNvPr id="20" name="Group 21"/>
            <p:cNvGrpSpPr/>
            <p:nvPr/>
          </p:nvGrpSpPr>
          <p:grpSpPr bwMode="auto">
            <a:xfrm>
              <a:off x="3648" y="1440"/>
              <a:ext cx="624" cy="2304"/>
              <a:chOff x="3648" y="1440"/>
              <a:chExt cx="624" cy="2304"/>
            </a:xfrm>
          </p:grpSpPr>
          <p:sp>
            <p:nvSpPr>
              <p:cNvPr id="21" name="Rectangle 8"/>
              <p:cNvSpPr>
                <a:spLocks noChangeArrowheads="1"/>
              </p:cNvSpPr>
              <p:nvPr/>
            </p:nvSpPr>
            <p:spPr bwMode="auto">
              <a:xfrm>
                <a:off x="3648" y="1440"/>
                <a:ext cx="624" cy="384"/>
              </a:xfrm>
              <a:prstGeom prst="rect">
                <a:avLst/>
              </a:prstGeom>
              <a:solidFill>
                <a:srgbClr val="FF99CC"/>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0</a:t>
                </a:r>
                <a:endParaRPr kumimoji="0" lang="en-US" altLang="zh-CN" sz="2400" b="0"/>
              </a:p>
            </p:txBody>
          </p:sp>
          <p:sp>
            <p:nvSpPr>
              <p:cNvPr id="22" name="Rectangle 9"/>
              <p:cNvSpPr>
                <a:spLocks noChangeArrowheads="1"/>
              </p:cNvSpPr>
              <p:nvPr/>
            </p:nvSpPr>
            <p:spPr bwMode="auto">
              <a:xfrm>
                <a:off x="3648" y="1824"/>
                <a:ext cx="624" cy="384"/>
              </a:xfrm>
              <a:prstGeom prst="rect">
                <a:avLst/>
              </a:prstGeom>
              <a:solidFill>
                <a:schemeClr val="bg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1</a:t>
                </a:r>
                <a:endParaRPr kumimoji="0" lang="en-US" altLang="zh-CN" sz="2400" b="0"/>
              </a:p>
            </p:txBody>
          </p:sp>
          <p:sp>
            <p:nvSpPr>
              <p:cNvPr id="23" name="Rectangle 10"/>
              <p:cNvSpPr>
                <a:spLocks noChangeArrowheads="1"/>
              </p:cNvSpPr>
              <p:nvPr/>
            </p:nvSpPr>
            <p:spPr bwMode="auto">
              <a:xfrm>
                <a:off x="3648" y="2208"/>
                <a:ext cx="624" cy="384"/>
              </a:xfrm>
              <a:prstGeom prst="rect">
                <a:avLst/>
              </a:prstGeom>
              <a:solidFill>
                <a:srgbClr val="FF99CC"/>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2</a:t>
                </a:r>
                <a:endParaRPr kumimoji="0" lang="en-US" altLang="zh-CN" sz="2400" b="0"/>
              </a:p>
            </p:txBody>
          </p:sp>
          <p:sp>
            <p:nvSpPr>
              <p:cNvPr id="24" name="Rectangle 11"/>
              <p:cNvSpPr>
                <a:spLocks noChangeArrowheads="1"/>
              </p:cNvSpPr>
              <p:nvPr/>
            </p:nvSpPr>
            <p:spPr bwMode="auto">
              <a:xfrm>
                <a:off x="3648" y="2592"/>
                <a:ext cx="624" cy="384"/>
              </a:xfrm>
              <a:prstGeom prst="rect">
                <a:avLst/>
              </a:prstGeom>
              <a:solidFill>
                <a:srgbClr val="FF99CC"/>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3</a:t>
                </a:r>
                <a:endParaRPr kumimoji="0" lang="en-US" altLang="zh-CN" sz="2400" b="0"/>
              </a:p>
            </p:txBody>
          </p:sp>
          <p:sp>
            <p:nvSpPr>
              <p:cNvPr id="25" name="Rectangle 12"/>
              <p:cNvSpPr>
                <a:spLocks noChangeArrowheads="1"/>
              </p:cNvSpPr>
              <p:nvPr/>
            </p:nvSpPr>
            <p:spPr bwMode="auto">
              <a:xfrm>
                <a:off x="3648" y="2976"/>
                <a:ext cx="624" cy="384"/>
              </a:xfrm>
              <a:prstGeom prst="rect">
                <a:avLst/>
              </a:prstGeom>
              <a:solidFill>
                <a:schemeClr val="bg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4</a:t>
                </a:r>
                <a:endParaRPr kumimoji="0" lang="en-US" altLang="zh-CN" sz="2400" b="0"/>
              </a:p>
            </p:txBody>
          </p:sp>
          <p:sp>
            <p:nvSpPr>
              <p:cNvPr id="26" name="Rectangle 19"/>
              <p:cNvSpPr>
                <a:spLocks noChangeArrowheads="1"/>
              </p:cNvSpPr>
              <p:nvPr/>
            </p:nvSpPr>
            <p:spPr bwMode="auto">
              <a:xfrm>
                <a:off x="3648" y="3360"/>
                <a:ext cx="624" cy="384"/>
              </a:xfrm>
              <a:prstGeom prst="rect">
                <a:avLst/>
              </a:prstGeom>
              <a:solidFill>
                <a:srgbClr val="FF99CC"/>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5</a:t>
                </a:r>
                <a:endParaRPr kumimoji="0" lang="en-US" altLang="zh-CN" sz="2400" b="0"/>
              </a:p>
            </p:txBody>
          </p:sp>
        </p:grpSp>
      </p:grpSp>
      <p:grpSp>
        <p:nvGrpSpPr>
          <p:cNvPr id="27" name="Group 25"/>
          <p:cNvGrpSpPr/>
          <p:nvPr/>
        </p:nvGrpSpPr>
        <p:grpSpPr bwMode="auto">
          <a:xfrm>
            <a:off x="6509679" y="2324719"/>
            <a:ext cx="1301750" cy="3048000"/>
            <a:chOff x="960" y="1536"/>
            <a:chExt cx="820" cy="1920"/>
          </a:xfrm>
        </p:grpSpPr>
        <p:grpSp>
          <p:nvGrpSpPr>
            <p:cNvPr id="28" name="Group 22"/>
            <p:cNvGrpSpPr/>
            <p:nvPr/>
          </p:nvGrpSpPr>
          <p:grpSpPr bwMode="auto">
            <a:xfrm>
              <a:off x="960" y="1536"/>
              <a:ext cx="820" cy="1920"/>
              <a:chOff x="960" y="1536"/>
              <a:chExt cx="820" cy="1920"/>
            </a:xfrm>
          </p:grpSpPr>
          <p:grpSp>
            <p:nvGrpSpPr>
              <p:cNvPr id="29" name="Group 20"/>
              <p:cNvGrpSpPr/>
              <p:nvPr/>
            </p:nvGrpSpPr>
            <p:grpSpPr bwMode="auto">
              <a:xfrm>
                <a:off x="1056" y="1536"/>
                <a:ext cx="624" cy="1344"/>
                <a:chOff x="1056" y="1536"/>
                <a:chExt cx="624" cy="1344"/>
              </a:xfrm>
            </p:grpSpPr>
            <p:sp>
              <p:nvSpPr>
                <p:cNvPr id="30" name="Rectangle 4"/>
                <p:cNvSpPr>
                  <a:spLocks noChangeArrowheads="1"/>
                </p:cNvSpPr>
                <p:nvPr/>
              </p:nvSpPr>
              <p:spPr bwMode="auto">
                <a:xfrm>
                  <a:off x="1056" y="1536"/>
                  <a:ext cx="624" cy="384"/>
                </a:xfrm>
                <a:prstGeom prst="rect">
                  <a:avLst/>
                </a:prstGeom>
                <a:solidFill>
                  <a:schemeClr val="accent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0</a:t>
                  </a:r>
                  <a:endParaRPr kumimoji="0" lang="en-US" altLang="zh-CN" sz="2400" b="0"/>
                </a:p>
              </p:txBody>
            </p:sp>
            <p:sp>
              <p:nvSpPr>
                <p:cNvPr id="31" name="Rectangle 5"/>
                <p:cNvSpPr>
                  <a:spLocks noChangeArrowheads="1"/>
                </p:cNvSpPr>
                <p:nvPr/>
              </p:nvSpPr>
              <p:spPr bwMode="auto">
                <a:xfrm>
                  <a:off x="1056" y="1920"/>
                  <a:ext cx="624" cy="384"/>
                </a:xfrm>
                <a:prstGeom prst="rect">
                  <a:avLst/>
                </a:prstGeom>
                <a:solidFill>
                  <a:schemeClr val="accent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1</a:t>
                  </a:r>
                  <a:endParaRPr kumimoji="0" lang="en-US" altLang="zh-CN" sz="2400" b="0"/>
                </a:p>
              </p:txBody>
            </p:sp>
            <p:sp>
              <p:nvSpPr>
                <p:cNvPr id="32" name="Rectangle 6"/>
                <p:cNvSpPr>
                  <a:spLocks noChangeArrowheads="1"/>
                </p:cNvSpPr>
                <p:nvPr/>
              </p:nvSpPr>
              <p:spPr bwMode="auto">
                <a:xfrm>
                  <a:off x="1056" y="2304"/>
                  <a:ext cx="624" cy="384"/>
                </a:xfrm>
                <a:prstGeom prst="rect">
                  <a:avLst/>
                </a:prstGeom>
                <a:solidFill>
                  <a:schemeClr val="accent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2</a:t>
                  </a:r>
                  <a:endParaRPr kumimoji="0" lang="en-US" altLang="zh-CN" sz="2400" b="0"/>
                </a:p>
              </p:txBody>
            </p:sp>
            <p:sp>
              <p:nvSpPr>
                <p:cNvPr id="33" name="Rectangle 7"/>
                <p:cNvSpPr>
                  <a:spLocks noChangeArrowheads="1"/>
                </p:cNvSpPr>
                <p:nvPr/>
              </p:nvSpPr>
              <p:spPr bwMode="auto">
                <a:xfrm>
                  <a:off x="1056" y="2688"/>
                  <a:ext cx="624" cy="192"/>
                </a:xfrm>
                <a:prstGeom prst="rect">
                  <a:avLst/>
                </a:prstGeom>
                <a:solidFill>
                  <a:schemeClr val="accent1"/>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a:t>3</a:t>
                  </a:r>
                  <a:endParaRPr kumimoji="0" lang="en-US" altLang="zh-CN" sz="2400" b="0"/>
                </a:p>
              </p:txBody>
            </p:sp>
          </p:grpSp>
          <p:sp>
            <p:nvSpPr>
              <p:cNvPr id="34" name="Text Box 13"/>
              <p:cNvSpPr txBox="1">
                <a:spLocks noChangeArrowheads="1"/>
              </p:cNvSpPr>
              <p:nvPr/>
            </p:nvSpPr>
            <p:spPr bwMode="auto">
              <a:xfrm>
                <a:off x="960" y="3168"/>
                <a:ext cx="8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b="0"/>
                  <a:t>进程</a:t>
                </a:r>
                <a:r>
                  <a:rPr kumimoji="0" lang="en-US" altLang="zh-CN" sz="2400" b="0"/>
                  <a:t>(</a:t>
                </a:r>
                <a:r>
                  <a:rPr kumimoji="0" lang="zh-CN" altLang="en-US" sz="2400" b="0"/>
                  <a:t>页</a:t>
                </a:r>
                <a:r>
                  <a:rPr kumimoji="0" lang="en-US" altLang="zh-CN" sz="2400" b="0"/>
                  <a:t>)</a:t>
                </a:r>
                <a:endParaRPr kumimoji="0" lang="en-US" altLang="zh-CN" sz="2400" b="0"/>
              </a:p>
            </p:txBody>
          </p:sp>
        </p:grpSp>
        <p:sp>
          <p:nvSpPr>
            <p:cNvPr id="35" name="Rectangle 24"/>
            <p:cNvSpPr>
              <a:spLocks noChangeArrowheads="1"/>
            </p:cNvSpPr>
            <p:nvPr/>
          </p:nvSpPr>
          <p:spPr bwMode="auto">
            <a:xfrm>
              <a:off x="1056" y="2688"/>
              <a:ext cx="624" cy="288"/>
            </a:xfrm>
            <a:prstGeom prst="rect">
              <a:avLst/>
            </a:prstGeom>
            <a:noFill/>
            <a:ln w="9525" algn="ctr">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grpSp>
      <p:sp>
        <p:nvSpPr>
          <p:cNvPr id="2" name="文本框 1"/>
          <p:cNvSpPr txBox="1"/>
          <p:nvPr/>
        </p:nvSpPr>
        <p:spPr>
          <a:xfrm>
            <a:off x="202565" y="2842260"/>
            <a:ext cx="6383655" cy="3046095"/>
          </a:xfrm>
          <a:prstGeom prst="rect">
            <a:avLst/>
          </a:prstGeom>
          <a:noFill/>
        </p:spPr>
        <p:txBody>
          <a:bodyPr wrap="square" rtlCol="0" anchor="t">
            <a:spAutoFit/>
          </a:bodyPr>
          <a:p>
            <a:pPr marL="525780" lvl="2" indent="-342900" fontAlgn="auto">
              <a:buFont typeface="Wingdings" panose="05000000000000000000" charset="0"/>
              <a:buChar char="Ø"/>
            </a:pPr>
            <a:r>
              <a:rPr kumimoji="1" lang="zh-CN" altLang="en-US" sz="2400" dirty="0">
                <a:solidFill>
                  <a:schemeClr val="tx2"/>
                </a:solidFill>
                <a:latin typeface="华光魏体_CNKI" panose="02000500000000000000" charset="-122"/>
                <a:ea typeface="华光魏体_CNKI" panose="02000500000000000000" charset="-122"/>
                <a:cs typeface="华光魏体_CNKI" panose="02000500000000000000" charset="-122"/>
                <a:sym typeface="+mn-ea"/>
              </a:rPr>
              <a:t>如果页面较小，虽然可使内存碎片小，从而减少了碎片的总空间，有利于提高内存利用率；但也会使每个进程要求较多的页面，导致过长的页表占用大量内存</a:t>
            </a:r>
            <a:endParaRPr kumimoji="1" lang="zh-CN" altLang="en-US" sz="2400" dirty="0">
              <a:solidFill>
                <a:schemeClr val="tx2"/>
              </a:solidFill>
              <a:latin typeface="华光魏体_CNKI" panose="02000500000000000000" charset="-122"/>
              <a:ea typeface="华光魏体_CNKI" panose="02000500000000000000" charset="-122"/>
              <a:cs typeface="华光魏体_CNKI" panose="02000500000000000000" charset="-122"/>
            </a:endParaRPr>
          </a:p>
          <a:p>
            <a:pPr marL="525780" lvl="2" indent="-342900" fontAlgn="auto">
              <a:buFont typeface="Wingdings" panose="05000000000000000000" charset="0"/>
              <a:buChar char="Ø"/>
            </a:pPr>
            <a:r>
              <a:rPr kumimoji="1" lang="zh-CN" altLang="en-US" sz="2400" dirty="0">
                <a:solidFill>
                  <a:schemeClr val="tx2"/>
                </a:solidFill>
                <a:latin typeface="华光魏体_CNKI" panose="02000500000000000000" charset="-122"/>
                <a:ea typeface="华光魏体_CNKI" panose="02000500000000000000" charset="-122"/>
                <a:cs typeface="华光魏体_CNKI" panose="02000500000000000000" charset="-122"/>
                <a:sym typeface="+mn-ea"/>
              </a:rPr>
              <a:t>如果页面较大，虽然可减少页表长度，但又会使页内碎片增大</a:t>
            </a:r>
            <a:endParaRPr kumimoji="1" lang="zh-CN" altLang="en-US" sz="2400" dirty="0">
              <a:solidFill>
                <a:schemeClr val="tx2"/>
              </a:solidFill>
              <a:latin typeface="华光魏体_CNKI" panose="02000500000000000000" charset="-122"/>
              <a:ea typeface="华光魏体_CNKI" panose="02000500000000000000" charset="-122"/>
              <a:cs typeface="华光魏体_CNKI" panose="02000500000000000000" charset="-122"/>
              <a:sym typeface="+mn-ea"/>
            </a:endParaRPr>
          </a:p>
          <a:p>
            <a:pPr marL="525780" lvl="2" indent="-342900" fontAlgn="auto">
              <a:buFont typeface="Wingdings" panose="05000000000000000000" charset="0"/>
              <a:buChar char="Ø"/>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页面的大小通常在</a:t>
            </a: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512B</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a:t>
            </a: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4KB</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182880" lvl="2" indent="0" fontAlgn="auto">
              <a:buFont typeface="Wingdings" panose="05000000000000000000" charset="0"/>
              <a:buNone/>
            </a:pP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但</a:t>
            </a: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总是</a:t>
            </a:r>
            <a:r>
              <a:rPr kumimoji="1"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2</a:t>
            </a: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的幂</a:t>
            </a:r>
            <a:endPar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38" name="文本框 37"/>
          <p:cNvSpPr txBox="1"/>
          <p:nvPr/>
        </p:nvSpPr>
        <p:spPr>
          <a:xfrm>
            <a:off x="641350" y="2212975"/>
            <a:ext cx="6096000" cy="460375"/>
          </a:xfrm>
          <a:prstGeom prst="rect">
            <a:avLst/>
          </a:prstGeom>
          <a:noFill/>
        </p:spPr>
        <p:txBody>
          <a:bodyPr wrap="square" rtlCol="0" anchor="t">
            <a:spAutoFit/>
          </a:bodyPr>
          <a:p>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页（块）大小的选择</a:t>
            </a:r>
            <a:endPar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6" grpId="0" bldLvl="0" animBg="1"/>
      <p:bldP spid="17"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1938020"/>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indent="0">
              <a:buFont typeface="Wingdings" panose="05000000000000000000" charset="0"/>
              <a:buNone/>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在分页系统中，由于每一页内的地址都是从</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0</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开始的，程序中的地址便由“页号”和“页内地址</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a:t>
            </a:r>
            <a:r>
              <a:rPr lang="en-US" altLang="en-US" sz="2400" dirty="0" err="1">
                <a:latin typeface="华光魏体_CNKI" panose="02000500000000000000" charset="-122"/>
                <a:ea typeface="华光魏体_CNKI" panose="02000500000000000000" charset="-122"/>
                <a:cs typeface="华光魏体_CNKI" panose="02000500000000000000" charset="-122"/>
                <a:sym typeface="+mn-ea"/>
              </a:rPr>
              <a:t>位移量</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两部分组成：</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buFont typeface="Wingdings" panose="05000000000000000000" charset="0"/>
              <a:buChar char="p"/>
            </a:pPr>
            <a:endParaRPr lang="zh-CN" altLang="en-US" sz="2400">
              <a:latin typeface="华光魏体_CNKI" panose="02000500000000000000" charset="-122"/>
              <a:ea typeface="华光魏体_CNKI" panose="02000500000000000000" charset="-122"/>
            </a:endParaRPr>
          </a:p>
        </p:txBody>
      </p:sp>
      <p:sp>
        <p:nvSpPr>
          <p:cNvPr id="40" name="Rectangle 5" descr="紫色网格"/>
          <p:cNvSpPr>
            <a:spLocks noChangeArrowheads="1"/>
          </p:cNvSpPr>
          <p:nvPr/>
        </p:nvSpPr>
        <p:spPr bwMode="auto">
          <a:xfrm>
            <a:off x="4698225" y="3500415"/>
            <a:ext cx="3581400" cy="685800"/>
          </a:xfrm>
          <a:prstGeom prst="rect">
            <a:avLst/>
          </a:prstGeom>
          <a:blipFill dpi="0" rotWithShape="0">
            <a:blip r:embed="rId1"/>
            <a:srcRect/>
            <a:tile tx="0" ty="0" sx="100000" sy="100000" flip="none" algn="tl"/>
          </a:blipFill>
          <a:ln w="38100">
            <a:solidFill>
              <a:srgbClr val="FFFF00"/>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FFFF00"/>
                </a:solidFill>
                <a:latin typeface="Times New Roman" panose="02020603050405020304" charset="0"/>
              </a:rPr>
              <a:t>页号</a:t>
            </a:r>
            <a:r>
              <a:rPr lang="en-US" altLang="zh-CN" sz="2400">
                <a:solidFill>
                  <a:srgbClr val="FFFF00"/>
                </a:solidFill>
                <a:latin typeface="Times New Roman" panose="02020603050405020304" charset="0"/>
              </a:rPr>
              <a:t>P         </a:t>
            </a:r>
            <a:r>
              <a:rPr lang="zh-CN" altLang="en-US" sz="2400">
                <a:solidFill>
                  <a:srgbClr val="FFFF00"/>
                </a:solidFill>
                <a:latin typeface="Times New Roman" panose="02020603050405020304" charset="0"/>
              </a:rPr>
              <a:t>位移量</a:t>
            </a:r>
            <a:r>
              <a:rPr lang="en-US" altLang="zh-CN" sz="2400">
                <a:solidFill>
                  <a:srgbClr val="FFFF00"/>
                </a:solidFill>
                <a:latin typeface="Times New Roman" panose="02020603050405020304" charset="0"/>
              </a:rPr>
              <a:t>W</a:t>
            </a:r>
            <a:endParaRPr lang="en-US" altLang="zh-CN" sz="2400">
              <a:solidFill>
                <a:srgbClr val="FFFF00"/>
              </a:solidFill>
              <a:latin typeface="Times New Roman" panose="02020603050405020304" charset="0"/>
            </a:endParaRPr>
          </a:p>
        </p:txBody>
      </p:sp>
      <p:sp>
        <p:nvSpPr>
          <p:cNvPr id="41" name="Line 6"/>
          <p:cNvSpPr>
            <a:spLocks noChangeShapeType="1"/>
          </p:cNvSpPr>
          <p:nvPr/>
        </p:nvSpPr>
        <p:spPr bwMode="auto">
          <a:xfrm>
            <a:off x="6210372" y="3500415"/>
            <a:ext cx="0" cy="685800"/>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2" name="文本框 41"/>
          <p:cNvSpPr txBox="1"/>
          <p:nvPr/>
        </p:nvSpPr>
        <p:spPr>
          <a:xfrm>
            <a:off x="1181100" y="4531995"/>
            <a:ext cx="9848850" cy="829945"/>
          </a:xfrm>
          <a:prstGeom prst="rect">
            <a:avLst/>
          </a:prstGeom>
          <a:noFill/>
        </p:spPr>
        <p:txBody>
          <a:bodyPr wrap="square" rtlCol="0" anchor="t">
            <a:spAutoFit/>
          </a:bodyPr>
          <a:p>
            <a:r>
              <a:rPr lang="zh-CN" altLang="en-US" sz="2400" dirty="0">
                <a:latin typeface="华光魏体_CNKI" panose="02000500000000000000" charset="-122"/>
                <a:ea typeface="华光魏体_CNKI" panose="02000500000000000000" charset="-122"/>
                <a:cs typeface="华光魏体_CNKI" panose="02000500000000000000" charset="-122"/>
                <a:sym typeface="+mn-ea"/>
              </a:rPr>
              <a:t>访问数据时，程序需要指出：该数据位于第几页，以及从该页开头算起的第几个字节位置上</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4457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2" name="肘形连接符 1"/>
          <p:cNvCxnSpPr>
            <a:stCxn id="17" idx="3"/>
          </p:cNvCxnSpPr>
          <p:nvPr/>
        </p:nvCxnSpPr>
        <p:spPr>
          <a:xfrm flipV="1">
            <a:off x="5017135" y="2551430"/>
            <a:ext cx="2009775" cy="695960"/>
          </a:xfrm>
          <a:prstGeom prst="bentConnector3">
            <a:avLst>
              <a:gd name="adj1" fmla="val 51848"/>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肘形连接符 2"/>
          <p:cNvCxnSpPr/>
          <p:nvPr/>
        </p:nvCxnSpPr>
        <p:spPr>
          <a:xfrm flipV="1">
            <a:off x="5032375" y="2924810"/>
            <a:ext cx="2026920" cy="322580"/>
          </a:xfrm>
          <a:prstGeom prst="bentConnector3">
            <a:avLst>
              <a:gd name="adj1" fmla="val 50751"/>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a:off x="5036820" y="3239135"/>
            <a:ext cx="2049780" cy="296545"/>
          </a:xfrm>
          <a:prstGeom prst="bentConnector3">
            <a:avLst>
              <a:gd name="adj1" fmla="val 50031"/>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230695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r>
              <a:rPr lang="zh-CN" altLang="en-US" sz="2400">
                <a:latin typeface="华光魏体_CNKI" panose="02000500000000000000" charset="-122"/>
                <a:ea typeface="华光魏体_CNKI" panose="02000500000000000000" charset="-122"/>
              </a:rPr>
              <a:t>页面映射的</a:t>
            </a:r>
            <a:r>
              <a:rPr lang="zh-CN" altLang="en-US" sz="2400">
                <a:latin typeface="华光魏体_CNKI" panose="02000500000000000000" charset="-122"/>
                <a:ea typeface="华光魏体_CNKI" panose="02000500000000000000" charset="-122"/>
              </a:rPr>
              <a:t>计算：</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marL="0" lvl="1" indent="0">
              <a:buFont typeface="Wingdings" panose="05000000000000000000" charset="0"/>
              <a:buNone/>
            </a:pPr>
            <a:r>
              <a:rPr kumimoji="1" lang="zh-CN" altLang="en-US" sz="2400" dirty="0">
                <a:latin typeface="Times New Roman" panose="02020603050405020304" charset="0"/>
                <a:ea typeface="华光魏体_CNKI" panose="02000500000000000000" charset="-122"/>
                <a:cs typeface="Times New Roman" panose="02020603050405020304" charset="0"/>
                <a:sym typeface="+mn-ea"/>
              </a:rPr>
              <a:t>某分页地址中的地址结构如下</a:t>
            </a:r>
            <a:r>
              <a:rPr kumimoji="1" lang="en-US" altLang="zh-CN" sz="2400" dirty="0">
                <a:latin typeface="Times New Roman" panose="02020603050405020304" charset="0"/>
                <a:ea typeface="华光魏体_CNKI" panose="02000500000000000000" charset="-122"/>
                <a:cs typeface="Times New Roman" panose="02020603050405020304" charset="0"/>
                <a:sym typeface="+mn-ea"/>
              </a:rPr>
              <a:t>(32</a:t>
            </a:r>
            <a:r>
              <a:rPr kumimoji="1" lang="zh-CN" altLang="en-US" sz="2400" dirty="0">
                <a:latin typeface="Times New Roman" panose="02020603050405020304" charset="0"/>
                <a:ea typeface="华光魏体_CNKI" panose="02000500000000000000" charset="-122"/>
                <a:cs typeface="Times New Roman" panose="02020603050405020304" charset="0"/>
                <a:sym typeface="+mn-ea"/>
              </a:rPr>
              <a:t>位地址</a:t>
            </a:r>
            <a:r>
              <a:rPr kumimoji="1" lang="en-US" altLang="zh-CN" sz="2400" dirty="0">
                <a:latin typeface="Times New Roman" panose="02020603050405020304" charset="0"/>
                <a:ea typeface="华光魏体_CNKI" panose="02000500000000000000" charset="-122"/>
                <a:cs typeface="Times New Roman" panose="02020603050405020304" charset="0"/>
                <a:sym typeface="+mn-ea"/>
              </a:rPr>
              <a:t>)</a:t>
            </a:r>
            <a:r>
              <a:rPr kumimoji="1" lang="zh-CN" altLang="en-US" sz="2400" dirty="0">
                <a:latin typeface="Times New Roman" panose="02020603050405020304" charset="0"/>
                <a:ea typeface="华光魏体_CNKI" panose="02000500000000000000" charset="-122"/>
                <a:cs typeface="Times New Roman" panose="02020603050405020304" charset="0"/>
                <a:sym typeface="+mn-ea"/>
              </a:rPr>
              <a:t>：</a:t>
            </a:r>
            <a:endParaRPr kumimoji="1" lang="zh-CN" altLang="en-US" sz="2400" dirty="0">
              <a:latin typeface="Times New Roman" panose="02020603050405020304" charset="0"/>
              <a:ea typeface="华光魏体_CNKI" panose="02000500000000000000" charset="-122"/>
              <a:cs typeface="Times New Roman" panose="02020603050405020304" charset="0"/>
            </a:endParaRPr>
          </a:p>
          <a:p>
            <a:pPr indent="0">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endParaRPr>
          </a:p>
        </p:txBody>
      </p:sp>
      <p:graphicFrame>
        <p:nvGraphicFramePr>
          <p:cNvPr id="2" name="Group 16"/>
          <p:cNvGraphicFramePr>
            <a:graphicFrameLocks noGrp="1"/>
          </p:cNvGraphicFramePr>
          <p:nvPr/>
        </p:nvGraphicFramePr>
        <p:xfrm>
          <a:off x="2920474" y="5695964"/>
          <a:ext cx="6096000" cy="685800"/>
        </p:xfrm>
        <a:graphic>
          <a:graphicData uri="http://schemas.openxmlformats.org/drawingml/2006/table">
            <a:tbl>
              <a:tblPr/>
              <a:tblGrid>
                <a:gridCol w="3048000"/>
                <a:gridCol w="3048000"/>
              </a:tblGrid>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页号</a:t>
                      </a:r>
                      <a:r>
                        <a:rPr kumimoji="0"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a:t>
                      </a:r>
                      <a:endParaRPr kumimoji="0"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位移量</a:t>
                      </a:r>
                      <a:r>
                        <a:rPr kumimoji="0"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W</a:t>
                      </a:r>
                      <a:endParaRPr kumimoji="0"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Line 12"/>
          <p:cNvSpPr>
            <a:spLocks noChangeShapeType="1"/>
          </p:cNvSpPr>
          <p:nvPr/>
        </p:nvSpPr>
        <p:spPr bwMode="auto">
          <a:xfrm flipH="1">
            <a:off x="7721074" y="4933964"/>
            <a:ext cx="609600" cy="91440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3"/>
          <p:cNvSpPr txBox="1">
            <a:spLocks noChangeArrowheads="1"/>
          </p:cNvSpPr>
          <p:nvPr/>
        </p:nvSpPr>
        <p:spPr bwMode="auto">
          <a:xfrm>
            <a:off x="7539990" y="4400550"/>
            <a:ext cx="36061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dirty="0">
                <a:solidFill>
                  <a:srgbClr val="FF3300"/>
                </a:solidFill>
                <a:latin typeface="Times New Roman" panose="02020603050405020304" charset="0"/>
                <a:ea typeface="华光魏体_CNKI" panose="02000500000000000000" charset="-122"/>
                <a:cs typeface="Times New Roman" panose="02020603050405020304" charset="0"/>
              </a:rPr>
              <a:t>每页大小</a:t>
            </a:r>
            <a:r>
              <a:rPr kumimoji="0" lang="en-US" altLang="zh-CN" dirty="0">
                <a:solidFill>
                  <a:srgbClr val="FF3300"/>
                </a:solidFill>
                <a:latin typeface="Times New Roman" panose="02020603050405020304" charset="0"/>
                <a:ea typeface="华光魏体_CNKI" panose="02000500000000000000" charset="-122"/>
                <a:cs typeface="Times New Roman" panose="02020603050405020304" charset="0"/>
              </a:rPr>
              <a:t>2</a:t>
            </a:r>
            <a:r>
              <a:rPr kumimoji="0" lang="en-US" altLang="zh-CN" baseline="30000" dirty="0">
                <a:solidFill>
                  <a:srgbClr val="FF3300"/>
                </a:solidFill>
                <a:latin typeface="Times New Roman" panose="02020603050405020304" charset="0"/>
                <a:ea typeface="华光魏体_CNKI" panose="02000500000000000000" charset="-122"/>
                <a:cs typeface="Times New Roman" panose="02020603050405020304" charset="0"/>
              </a:rPr>
              <a:t>12</a:t>
            </a:r>
            <a:r>
              <a:rPr kumimoji="0" lang="en-US" altLang="zh-CN" dirty="0">
                <a:solidFill>
                  <a:srgbClr val="FF3300"/>
                </a:solidFill>
                <a:latin typeface="Times New Roman" panose="02020603050405020304" charset="0"/>
                <a:ea typeface="华光魏体_CNKI" panose="02000500000000000000" charset="-122"/>
                <a:cs typeface="Times New Roman" panose="02020603050405020304" charset="0"/>
              </a:rPr>
              <a:t>=4K</a:t>
            </a:r>
            <a:endParaRPr kumimoji="0" lang="en-US" altLang="zh-CN" dirty="0">
              <a:solidFill>
                <a:srgbClr val="FF3300"/>
              </a:solidFill>
              <a:latin typeface="Times New Roman" panose="02020603050405020304" charset="0"/>
              <a:ea typeface="华光魏体_CNKI" panose="02000500000000000000" charset="-122"/>
              <a:cs typeface="Times New Roman" panose="02020603050405020304" charset="0"/>
            </a:endParaRPr>
          </a:p>
        </p:txBody>
      </p:sp>
      <p:sp>
        <p:nvSpPr>
          <p:cNvPr id="12" name="Line 14"/>
          <p:cNvSpPr>
            <a:spLocks noChangeShapeType="1"/>
          </p:cNvSpPr>
          <p:nvPr/>
        </p:nvSpPr>
        <p:spPr bwMode="auto">
          <a:xfrm flipH="1">
            <a:off x="3834874" y="4248164"/>
            <a:ext cx="838200" cy="167640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5"/>
          <p:cNvSpPr txBox="1">
            <a:spLocks noChangeArrowheads="1"/>
          </p:cNvSpPr>
          <p:nvPr/>
        </p:nvSpPr>
        <p:spPr bwMode="auto">
          <a:xfrm>
            <a:off x="3174086" y="3672642"/>
            <a:ext cx="34759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dirty="0">
                <a:solidFill>
                  <a:srgbClr val="FF3300"/>
                </a:solidFill>
                <a:latin typeface="Times New Roman" panose="02020603050405020304" charset="0"/>
                <a:ea typeface="华光魏体_CNKI" panose="02000500000000000000" charset="-122"/>
                <a:cs typeface="Times New Roman" panose="02020603050405020304" charset="0"/>
              </a:rPr>
              <a:t>最多</a:t>
            </a:r>
            <a:r>
              <a:rPr kumimoji="0" lang="en-US" altLang="zh-CN" dirty="0">
                <a:solidFill>
                  <a:srgbClr val="FF3300"/>
                </a:solidFill>
                <a:latin typeface="Times New Roman" panose="02020603050405020304" charset="0"/>
                <a:ea typeface="华光魏体_CNKI" panose="02000500000000000000" charset="-122"/>
                <a:cs typeface="Times New Roman" panose="02020603050405020304" charset="0"/>
              </a:rPr>
              <a:t>2</a:t>
            </a:r>
            <a:r>
              <a:rPr kumimoji="0" lang="en-US" altLang="zh-CN" baseline="30000" dirty="0">
                <a:solidFill>
                  <a:srgbClr val="FF3300"/>
                </a:solidFill>
                <a:latin typeface="Times New Roman" panose="02020603050405020304" charset="0"/>
                <a:ea typeface="华光魏体_CNKI" panose="02000500000000000000" charset="-122"/>
                <a:cs typeface="Times New Roman" panose="02020603050405020304" charset="0"/>
              </a:rPr>
              <a:t>20</a:t>
            </a:r>
            <a:r>
              <a:rPr kumimoji="0" lang="en-US" altLang="zh-CN" dirty="0">
                <a:solidFill>
                  <a:srgbClr val="FF3300"/>
                </a:solidFill>
                <a:latin typeface="Times New Roman" panose="02020603050405020304" charset="0"/>
                <a:ea typeface="华光魏体_CNKI" panose="02000500000000000000" charset="-122"/>
                <a:cs typeface="Times New Roman" panose="02020603050405020304" charset="0"/>
              </a:rPr>
              <a:t>=1M</a:t>
            </a:r>
            <a:r>
              <a:rPr kumimoji="0" lang="zh-CN" altLang="en-US" dirty="0">
                <a:solidFill>
                  <a:srgbClr val="FF3300"/>
                </a:solidFill>
                <a:latin typeface="Times New Roman" panose="02020603050405020304" charset="0"/>
                <a:ea typeface="华光魏体_CNKI" panose="02000500000000000000" charset="-122"/>
                <a:cs typeface="Times New Roman" panose="02020603050405020304" charset="0"/>
              </a:rPr>
              <a:t>个页面</a:t>
            </a:r>
            <a:endParaRPr kumimoji="0" lang="zh-CN" altLang="en-US" dirty="0">
              <a:solidFill>
                <a:srgbClr val="FF3300"/>
              </a:solidFill>
              <a:latin typeface="Times New Roman" panose="02020603050405020304" charset="0"/>
              <a:ea typeface="华光魏体_CNKI" panose="02000500000000000000" charset="-122"/>
              <a:cs typeface="Times New Roman" panose="02020603050405020304" charset="0"/>
            </a:endParaRPr>
          </a:p>
        </p:txBody>
      </p:sp>
      <p:grpSp>
        <p:nvGrpSpPr>
          <p:cNvPr id="17" name="Group 21"/>
          <p:cNvGrpSpPr/>
          <p:nvPr/>
        </p:nvGrpSpPr>
        <p:grpSpPr bwMode="auto">
          <a:xfrm>
            <a:off x="2844274" y="5200664"/>
            <a:ext cx="6289675" cy="490538"/>
            <a:chOff x="672" y="2712"/>
            <a:chExt cx="3962" cy="309"/>
          </a:xfrm>
        </p:grpSpPr>
        <p:sp>
          <p:nvSpPr>
            <p:cNvPr id="18" name="Text Box 17"/>
            <p:cNvSpPr txBox="1">
              <a:spLocks noChangeArrowheads="1"/>
            </p:cNvSpPr>
            <p:nvPr/>
          </p:nvSpPr>
          <p:spPr bwMode="auto">
            <a:xfrm>
              <a:off x="4416" y="2712"/>
              <a:ext cx="21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2300"/>
                <a:t>0</a:t>
              </a:r>
              <a:endParaRPr kumimoji="0" lang="en-US" altLang="zh-CN" sz="2300"/>
            </a:p>
          </p:txBody>
        </p:sp>
        <p:sp>
          <p:nvSpPr>
            <p:cNvPr id="19" name="Text Box 18"/>
            <p:cNvSpPr txBox="1">
              <a:spLocks noChangeArrowheads="1"/>
            </p:cNvSpPr>
            <p:nvPr/>
          </p:nvSpPr>
          <p:spPr bwMode="auto">
            <a:xfrm>
              <a:off x="2680" y="2729"/>
              <a:ext cx="32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2300" dirty="0"/>
                <a:t>11</a:t>
              </a:r>
              <a:endParaRPr kumimoji="0" lang="en-US" altLang="zh-CN" sz="2300" dirty="0"/>
            </a:p>
          </p:txBody>
        </p:sp>
        <p:sp>
          <p:nvSpPr>
            <p:cNvPr id="20" name="Text Box 19"/>
            <p:cNvSpPr txBox="1">
              <a:spLocks noChangeArrowheads="1"/>
            </p:cNvSpPr>
            <p:nvPr/>
          </p:nvSpPr>
          <p:spPr bwMode="auto">
            <a:xfrm>
              <a:off x="2304" y="2733"/>
              <a:ext cx="32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2300"/>
                <a:t>12</a:t>
              </a:r>
              <a:endParaRPr kumimoji="0" lang="en-US" altLang="zh-CN" sz="2300"/>
            </a:p>
          </p:txBody>
        </p:sp>
        <p:sp>
          <p:nvSpPr>
            <p:cNvPr id="21" name="Text Box 20"/>
            <p:cNvSpPr txBox="1">
              <a:spLocks noChangeArrowheads="1"/>
            </p:cNvSpPr>
            <p:nvPr/>
          </p:nvSpPr>
          <p:spPr bwMode="auto">
            <a:xfrm>
              <a:off x="672" y="2742"/>
              <a:ext cx="32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2300"/>
                <a:t>31</a:t>
              </a:r>
              <a:endParaRPr kumimoji="0" lang="en-US" altLang="zh-CN" sz="230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par>
                          <p:cTn id="27" fill="hold">
                            <p:stCondLst>
                              <p:cond delay="500"/>
                            </p:stCondLst>
                            <p:childTnLst>
                              <p:par>
                                <p:cTn id="28" presetID="3" presetClass="exit" presetSubtype="10" fill="hold" grpId="1" nodeType="afterEffect">
                                  <p:stCondLst>
                                    <p:cond delay="0"/>
                                  </p:stCondLst>
                                  <p:childTnLst>
                                    <p:animEffect transition="out" filter="blinds(horizontal)">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P spid="11" grpId="0"/>
      <p:bldP spid="11" grpId="1"/>
      <p:bldP spid="12" grpId="0" bldLvl="0" animBg="1"/>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230695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r>
              <a:rPr lang="zh-CN" altLang="en-US" sz="2400">
                <a:latin typeface="华光魏体_CNKI" panose="02000500000000000000" charset="-122"/>
                <a:ea typeface="华光魏体_CNKI" panose="02000500000000000000" charset="-122"/>
              </a:rPr>
              <a:t>页面映射的</a:t>
            </a:r>
            <a:r>
              <a:rPr lang="zh-CN" altLang="en-US" sz="2400">
                <a:latin typeface="华光魏体_CNKI" panose="02000500000000000000" charset="-122"/>
                <a:ea typeface="华光魏体_CNKI" panose="02000500000000000000" charset="-122"/>
              </a:rPr>
              <a:t>计算：</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r>
              <a:rPr kumimoji="1" lang="en-US" altLang="zh-CN" sz="2400" dirty="0">
                <a:solidFill>
                  <a:schemeClr val="tx1"/>
                </a:solidFill>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400" dirty="0">
                <a:solidFill>
                  <a:schemeClr val="tx1"/>
                </a:solidFill>
                <a:latin typeface="Times New Roman" panose="02020603050405020304" charset="0"/>
                <a:ea typeface="华光魏体_CNKI" panose="02000500000000000000" charset="-122"/>
                <a:cs typeface="Times New Roman" panose="02020603050405020304" charset="0"/>
                <a:sym typeface="+mn-ea"/>
              </a:rPr>
              <a:t>对某种特定机器，其地址结构是一定的，若给定一个逻辑地址空间中的地址</a:t>
            </a:r>
            <a:r>
              <a:rPr kumimoji="1" lang="en-US" altLang="zh-CN" sz="2400" dirty="0">
                <a:solidFill>
                  <a:schemeClr val="tx1"/>
                </a:solidFill>
                <a:latin typeface="Times New Roman" panose="02020603050405020304" charset="0"/>
                <a:ea typeface="华光魏体_CNKI" panose="02000500000000000000" charset="-122"/>
                <a:cs typeface="Times New Roman" panose="02020603050405020304" charset="0"/>
                <a:sym typeface="+mn-ea"/>
              </a:rPr>
              <a:t>A</a:t>
            </a:r>
            <a:r>
              <a:rPr kumimoji="1" lang="zh-CN" altLang="en-US" sz="2400" dirty="0">
                <a:solidFill>
                  <a:schemeClr val="tx1"/>
                </a:solidFill>
                <a:latin typeface="Times New Roman" panose="02020603050405020304" charset="0"/>
                <a:ea typeface="华光魏体_CNKI" panose="02000500000000000000" charset="-122"/>
                <a:cs typeface="Times New Roman" panose="02020603050405020304" charset="0"/>
                <a:sym typeface="+mn-ea"/>
              </a:rPr>
              <a:t>，页面的大小为</a:t>
            </a:r>
            <a:r>
              <a:rPr kumimoji="1" lang="en-US" altLang="zh-CN" sz="2400" dirty="0">
                <a:solidFill>
                  <a:schemeClr val="tx1"/>
                </a:solidFill>
                <a:latin typeface="Times New Roman" panose="02020603050405020304" charset="0"/>
                <a:ea typeface="华光魏体_CNKI" panose="02000500000000000000" charset="-122"/>
                <a:cs typeface="Times New Roman" panose="02020603050405020304" charset="0"/>
                <a:sym typeface="+mn-ea"/>
              </a:rPr>
              <a:t>L</a:t>
            </a:r>
            <a:r>
              <a:rPr kumimoji="1" lang="zh-CN" altLang="en-US" sz="2400" dirty="0">
                <a:solidFill>
                  <a:schemeClr val="tx1"/>
                </a:solidFill>
                <a:latin typeface="Times New Roman" panose="02020603050405020304" charset="0"/>
                <a:ea typeface="华光魏体_CNKI" panose="02000500000000000000" charset="-122"/>
                <a:cs typeface="Times New Roman" panose="02020603050405020304" charset="0"/>
                <a:sym typeface="+mn-ea"/>
              </a:rPr>
              <a:t>，则页号</a:t>
            </a:r>
            <a:r>
              <a:rPr kumimoji="1" lang="en-US" altLang="zh-CN" sz="2400" dirty="0">
                <a:solidFill>
                  <a:schemeClr val="tx1"/>
                </a:solidFill>
                <a:latin typeface="Times New Roman" panose="02020603050405020304" charset="0"/>
                <a:ea typeface="华光魏体_CNKI" panose="02000500000000000000" charset="-122"/>
                <a:cs typeface="Times New Roman" panose="02020603050405020304" charset="0"/>
                <a:sym typeface="+mn-ea"/>
              </a:rPr>
              <a:t>P</a:t>
            </a:r>
            <a:r>
              <a:rPr kumimoji="1" lang="zh-CN" altLang="en-US" sz="2400" dirty="0">
                <a:solidFill>
                  <a:schemeClr val="tx1"/>
                </a:solidFill>
                <a:latin typeface="Times New Roman" panose="02020603050405020304" charset="0"/>
                <a:ea typeface="华光魏体_CNKI" panose="02000500000000000000" charset="-122"/>
                <a:cs typeface="Times New Roman" panose="02020603050405020304" charset="0"/>
                <a:sym typeface="+mn-ea"/>
              </a:rPr>
              <a:t>和页内地址</a:t>
            </a:r>
            <a:r>
              <a:rPr kumimoji="1" lang="en-US" altLang="zh-CN" sz="2400" dirty="0">
                <a:solidFill>
                  <a:schemeClr val="tx1"/>
                </a:solidFill>
                <a:latin typeface="Times New Roman" panose="02020603050405020304" charset="0"/>
                <a:ea typeface="华光魏体_CNKI" panose="02000500000000000000" charset="-122"/>
                <a:cs typeface="Times New Roman" panose="02020603050405020304" charset="0"/>
                <a:sym typeface="+mn-ea"/>
              </a:rPr>
              <a:t>d</a:t>
            </a:r>
            <a:r>
              <a:rPr kumimoji="1" lang="zh-CN" altLang="en-US" sz="2400" dirty="0">
                <a:solidFill>
                  <a:schemeClr val="tx1"/>
                </a:solidFill>
                <a:latin typeface="Times New Roman" panose="02020603050405020304" charset="0"/>
                <a:ea typeface="华光魏体_CNKI" panose="02000500000000000000" charset="-122"/>
                <a:cs typeface="Times New Roman" panose="02020603050405020304" charset="0"/>
                <a:sym typeface="+mn-ea"/>
              </a:rPr>
              <a:t>可按下式求得：</a:t>
            </a:r>
            <a:endParaRPr kumimoji="1" lang="zh-CN" altLang="en-US" sz="2400" dirty="0">
              <a:solidFill>
                <a:schemeClr val="tx1"/>
              </a:solidFill>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2" name="Object 4"/>
          <p:cNvGraphicFramePr>
            <a:graphicFrameLocks noChangeAspect="1"/>
          </p:cNvGraphicFramePr>
          <p:nvPr/>
        </p:nvGraphicFramePr>
        <p:xfrm>
          <a:off x="4439270" y="4225383"/>
          <a:ext cx="2362200" cy="1876425"/>
        </p:xfrm>
        <a:graphic>
          <a:graphicData uri="http://schemas.openxmlformats.org/presentationml/2006/ole">
            <mc:AlternateContent xmlns:mc="http://schemas.openxmlformats.org/markup-compatibility/2006">
              <mc:Choice xmlns:v="urn:schemas-microsoft-com:vml" Requires="v">
                <p:oleObj spid="_x0000_s2090" name="Equation" r:id="rId1" imgW="927100" imgH="736600" progId="Equation.DSMT4">
                  <p:embed/>
                </p:oleObj>
              </mc:Choice>
              <mc:Fallback>
                <p:oleObj name="Equation" r:id="rId1" imgW="927100" imgH="7366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270" y="4225383"/>
                        <a:ext cx="2362200" cy="187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1198880"/>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endParaRPr>
          </a:p>
        </p:txBody>
      </p:sp>
      <p:sp>
        <p:nvSpPr>
          <p:cNvPr id="22" name="Rectangle 4"/>
          <p:cNvSpPr>
            <a:spLocks noChangeArrowheads="1"/>
          </p:cNvSpPr>
          <p:nvPr/>
        </p:nvSpPr>
        <p:spPr bwMode="auto">
          <a:xfrm>
            <a:off x="3213100" y="1836606"/>
            <a:ext cx="1752600" cy="4724400"/>
          </a:xfrm>
          <a:prstGeom prst="rect">
            <a:avLst/>
          </a:prstGeom>
          <a:solidFill>
            <a:srgbClr val="FF99CC"/>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sp>
        <p:nvSpPr>
          <p:cNvPr id="23" name="Rectangle 5"/>
          <p:cNvSpPr>
            <a:spLocks noChangeArrowheads="1"/>
          </p:cNvSpPr>
          <p:nvPr/>
        </p:nvSpPr>
        <p:spPr bwMode="auto">
          <a:xfrm>
            <a:off x="3213100" y="3589206"/>
            <a:ext cx="1752600" cy="457200"/>
          </a:xfrm>
          <a:prstGeom prst="rect">
            <a:avLst/>
          </a:prstGeom>
          <a:solidFill>
            <a:srgbClr val="0000FF"/>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zh-CN" altLang="en-US" sz="2400" dirty="0">
                <a:solidFill>
                  <a:srgbClr val="FFFF00"/>
                </a:solidFill>
              </a:rPr>
              <a:t>地址：</a:t>
            </a:r>
            <a:r>
              <a:rPr kumimoji="0" lang="en-US" altLang="zh-CN" sz="2400" b="0" dirty="0">
                <a:solidFill>
                  <a:srgbClr val="FFFF00"/>
                </a:solidFill>
              </a:rPr>
              <a:t>2170</a:t>
            </a:r>
            <a:endParaRPr kumimoji="0" lang="en-US" altLang="zh-CN" sz="2400" b="0" dirty="0">
              <a:solidFill>
                <a:srgbClr val="FFFF00"/>
              </a:solidFill>
            </a:endParaRPr>
          </a:p>
        </p:txBody>
      </p:sp>
      <p:sp>
        <p:nvSpPr>
          <p:cNvPr id="24" name="Rectangle 7"/>
          <p:cNvSpPr>
            <a:spLocks noChangeArrowheads="1"/>
          </p:cNvSpPr>
          <p:nvPr/>
        </p:nvSpPr>
        <p:spPr bwMode="auto">
          <a:xfrm>
            <a:off x="6870700" y="1760406"/>
            <a:ext cx="1752600" cy="1219200"/>
          </a:xfrm>
          <a:prstGeom prst="rect">
            <a:avLst/>
          </a:prstGeom>
          <a:solidFill>
            <a:srgbClr val="008000"/>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zh-CN" altLang="en-US" sz="2000">
                <a:solidFill>
                  <a:srgbClr val="FFFF00"/>
                </a:solidFill>
              </a:rPr>
              <a:t>第 </a:t>
            </a:r>
            <a:r>
              <a:rPr kumimoji="0" lang="en-US" altLang="zh-CN" sz="2000">
                <a:solidFill>
                  <a:srgbClr val="FFFF00"/>
                </a:solidFill>
              </a:rPr>
              <a:t>0 </a:t>
            </a:r>
            <a:r>
              <a:rPr kumimoji="0" lang="zh-CN" altLang="en-US" sz="2000">
                <a:solidFill>
                  <a:srgbClr val="FFFF00"/>
                </a:solidFill>
              </a:rPr>
              <a:t>页</a:t>
            </a:r>
            <a:endParaRPr kumimoji="0" lang="zh-CN" altLang="en-US" sz="2000" b="0">
              <a:solidFill>
                <a:srgbClr val="FFFF00"/>
              </a:solidFill>
            </a:endParaRPr>
          </a:p>
        </p:txBody>
      </p:sp>
      <p:sp>
        <p:nvSpPr>
          <p:cNvPr id="25" name="Rectangle 8"/>
          <p:cNvSpPr>
            <a:spLocks noChangeArrowheads="1"/>
          </p:cNvSpPr>
          <p:nvPr/>
        </p:nvSpPr>
        <p:spPr bwMode="auto">
          <a:xfrm>
            <a:off x="6870700" y="2979606"/>
            <a:ext cx="1752600" cy="1219200"/>
          </a:xfrm>
          <a:prstGeom prst="rect">
            <a:avLst/>
          </a:prstGeom>
          <a:solidFill>
            <a:srgbClr val="008000"/>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zh-CN" altLang="en-US" sz="2000">
                <a:solidFill>
                  <a:srgbClr val="FFFF00"/>
                </a:solidFill>
              </a:rPr>
              <a:t>第 </a:t>
            </a:r>
            <a:r>
              <a:rPr kumimoji="0" lang="en-US" altLang="zh-CN" sz="2000">
                <a:solidFill>
                  <a:srgbClr val="FFFF00"/>
                </a:solidFill>
              </a:rPr>
              <a:t>1 </a:t>
            </a:r>
            <a:r>
              <a:rPr kumimoji="0" lang="zh-CN" altLang="en-US" sz="2000">
                <a:solidFill>
                  <a:srgbClr val="FFFF00"/>
                </a:solidFill>
              </a:rPr>
              <a:t>页</a:t>
            </a:r>
            <a:endParaRPr kumimoji="0" lang="zh-CN" altLang="en-US" sz="2000" b="0">
              <a:solidFill>
                <a:srgbClr val="FFFF00"/>
              </a:solidFill>
            </a:endParaRPr>
          </a:p>
        </p:txBody>
      </p:sp>
      <p:sp>
        <p:nvSpPr>
          <p:cNvPr id="26" name="Rectangle 9"/>
          <p:cNvSpPr>
            <a:spLocks noChangeArrowheads="1"/>
          </p:cNvSpPr>
          <p:nvPr/>
        </p:nvSpPr>
        <p:spPr bwMode="auto">
          <a:xfrm>
            <a:off x="6870700" y="4198806"/>
            <a:ext cx="1752600" cy="1219200"/>
          </a:xfrm>
          <a:prstGeom prst="rect">
            <a:avLst/>
          </a:prstGeom>
          <a:solidFill>
            <a:srgbClr val="008000"/>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zh-CN" altLang="en-US" sz="2000">
                <a:solidFill>
                  <a:srgbClr val="FFFF00"/>
                </a:solidFill>
              </a:rPr>
              <a:t>第 </a:t>
            </a:r>
            <a:r>
              <a:rPr kumimoji="0" lang="en-US" altLang="zh-CN" sz="2000">
                <a:solidFill>
                  <a:srgbClr val="FFFF00"/>
                </a:solidFill>
              </a:rPr>
              <a:t>2 </a:t>
            </a:r>
            <a:r>
              <a:rPr kumimoji="0" lang="zh-CN" altLang="en-US" sz="2000">
                <a:solidFill>
                  <a:srgbClr val="FFFF00"/>
                </a:solidFill>
              </a:rPr>
              <a:t>页</a:t>
            </a:r>
            <a:endParaRPr kumimoji="0" lang="zh-CN" altLang="en-US" sz="2000" b="0">
              <a:solidFill>
                <a:srgbClr val="FFFF00"/>
              </a:solidFill>
            </a:endParaRPr>
          </a:p>
        </p:txBody>
      </p:sp>
      <p:sp>
        <p:nvSpPr>
          <p:cNvPr id="27" name="Rectangle 10"/>
          <p:cNvSpPr>
            <a:spLocks noChangeArrowheads="1"/>
          </p:cNvSpPr>
          <p:nvPr/>
        </p:nvSpPr>
        <p:spPr bwMode="auto">
          <a:xfrm>
            <a:off x="6870700" y="5418006"/>
            <a:ext cx="1752600" cy="1143000"/>
          </a:xfrm>
          <a:prstGeom prst="rect">
            <a:avLst/>
          </a:prstGeom>
          <a:solidFill>
            <a:srgbClr val="008000"/>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zh-CN" altLang="en-US" sz="2000">
                <a:solidFill>
                  <a:srgbClr val="FFFF00"/>
                </a:solidFill>
              </a:rPr>
              <a:t>第 </a:t>
            </a:r>
            <a:r>
              <a:rPr kumimoji="0" lang="en-US" altLang="zh-CN" sz="2000">
                <a:solidFill>
                  <a:srgbClr val="FFFF00"/>
                </a:solidFill>
              </a:rPr>
              <a:t>3 </a:t>
            </a:r>
            <a:r>
              <a:rPr kumimoji="0" lang="zh-CN" altLang="en-US" sz="2000">
                <a:solidFill>
                  <a:srgbClr val="FFFF00"/>
                </a:solidFill>
              </a:rPr>
              <a:t>页</a:t>
            </a:r>
            <a:endParaRPr kumimoji="0" lang="zh-CN" altLang="en-US" sz="2000" b="0">
              <a:solidFill>
                <a:srgbClr val="FFFF00"/>
              </a:solidFill>
            </a:endParaRPr>
          </a:p>
        </p:txBody>
      </p:sp>
      <p:sp>
        <p:nvSpPr>
          <p:cNvPr id="28" name="Line 11"/>
          <p:cNvSpPr>
            <a:spLocks noChangeShapeType="1"/>
          </p:cNvSpPr>
          <p:nvPr/>
        </p:nvSpPr>
        <p:spPr bwMode="auto">
          <a:xfrm>
            <a:off x="4813300" y="3817806"/>
            <a:ext cx="2057400" cy="3810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Text Box 13"/>
          <p:cNvSpPr txBox="1">
            <a:spLocks noChangeArrowheads="1"/>
          </p:cNvSpPr>
          <p:nvPr/>
        </p:nvSpPr>
        <p:spPr bwMode="auto">
          <a:xfrm>
            <a:off x="8699500" y="2065206"/>
            <a:ext cx="2919413"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solidFill>
                  <a:srgbClr val="FF3300"/>
                </a:solidFill>
              </a:rPr>
              <a:t>在哪个页面？</a:t>
            </a:r>
            <a:endParaRPr kumimoji="0" lang="zh-CN" altLang="en-US" sz="2400" dirty="0">
              <a:solidFill>
                <a:srgbClr val="FF3300"/>
              </a:solidFill>
            </a:endParaRPr>
          </a:p>
          <a:p>
            <a:pPr eaLnBrk="1" hangingPunct="1">
              <a:spcBef>
                <a:spcPct val="0"/>
              </a:spcBef>
              <a:buFontTx/>
              <a:buNone/>
            </a:pPr>
            <a:endParaRPr kumimoji="0" lang="zh-CN" altLang="en-US" sz="2400" dirty="0">
              <a:solidFill>
                <a:srgbClr val="FF3300"/>
              </a:solidFill>
            </a:endParaRPr>
          </a:p>
          <a:p>
            <a:pPr eaLnBrk="1" hangingPunct="1">
              <a:spcBef>
                <a:spcPct val="0"/>
              </a:spcBef>
              <a:buFontTx/>
              <a:buNone/>
            </a:pPr>
            <a:r>
              <a:rPr kumimoji="0" lang="en-US" altLang="zh-CN" sz="2400" dirty="0">
                <a:solidFill>
                  <a:srgbClr val="FF3300"/>
                </a:solidFill>
              </a:rPr>
              <a:t>P = INT [A/L]</a:t>
            </a:r>
            <a:endParaRPr kumimoji="0" lang="en-US" altLang="zh-CN" sz="2400" dirty="0">
              <a:solidFill>
                <a:srgbClr val="FF3300"/>
              </a:solidFill>
            </a:endParaRPr>
          </a:p>
          <a:p>
            <a:pPr eaLnBrk="1" hangingPunct="1">
              <a:spcBef>
                <a:spcPct val="0"/>
              </a:spcBef>
              <a:buFontTx/>
              <a:buNone/>
            </a:pPr>
            <a:r>
              <a:rPr kumimoji="0" lang="en-US" altLang="zh-CN" sz="2400" dirty="0">
                <a:solidFill>
                  <a:srgbClr val="FF3300"/>
                </a:solidFill>
              </a:rPr>
              <a:t>   = INT [2170/1K]</a:t>
            </a:r>
            <a:endParaRPr kumimoji="0" lang="en-US" altLang="zh-CN" sz="2400" dirty="0">
              <a:solidFill>
                <a:srgbClr val="FF3300"/>
              </a:solidFill>
            </a:endParaRPr>
          </a:p>
          <a:p>
            <a:pPr eaLnBrk="1" hangingPunct="1">
              <a:spcBef>
                <a:spcPct val="0"/>
              </a:spcBef>
              <a:buFontTx/>
              <a:buNone/>
            </a:pPr>
            <a:r>
              <a:rPr kumimoji="0" lang="en-US" altLang="zh-CN" sz="2400" dirty="0">
                <a:solidFill>
                  <a:srgbClr val="FF3300"/>
                </a:solidFill>
              </a:rPr>
              <a:t>   = INT [2170/1024]</a:t>
            </a:r>
            <a:endParaRPr kumimoji="0" lang="en-US" altLang="zh-CN" sz="2400" dirty="0">
              <a:solidFill>
                <a:srgbClr val="FF3300"/>
              </a:solidFill>
            </a:endParaRPr>
          </a:p>
          <a:p>
            <a:pPr eaLnBrk="1" hangingPunct="1">
              <a:spcBef>
                <a:spcPct val="0"/>
              </a:spcBef>
              <a:buFontTx/>
              <a:buNone/>
            </a:pPr>
            <a:r>
              <a:rPr kumimoji="0" lang="en-US" altLang="zh-CN" sz="2400" dirty="0">
                <a:solidFill>
                  <a:srgbClr val="FF3300"/>
                </a:solidFill>
              </a:rPr>
              <a:t>   = 2</a:t>
            </a:r>
            <a:endParaRPr kumimoji="0" lang="en-US" altLang="zh-CN" sz="2400" dirty="0">
              <a:solidFill>
                <a:srgbClr val="FF3300"/>
              </a:solidFill>
            </a:endParaRPr>
          </a:p>
        </p:txBody>
      </p:sp>
      <p:sp>
        <p:nvSpPr>
          <p:cNvPr id="30" name="Text Box 14"/>
          <p:cNvSpPr txBox="1">
            <a:spLocks noChangeArrowheads="1"/>
          </p:cNvSpPr>
          <p:nvPr/>
        </p:nvSpPr>
        <p:spPr bwMode="auto">
          <a:xfrm>
            <a:off x="8636000" y="4548415"/>
            <a:ext cx="31115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dirty="0">
                <a:solidFill>
                  <a:srgbClr val="FF33CC"/>
                </a:solidFill>
              </a:rPr>
              <a:t>在第</a:t>
            </a:r>
            <a:r>
              <a:rPr kumimoji="0" lang="en-US" altLang="zh-CN" sz="2400" dirty="0">
                <a:solidFill>
                  <a:srgbClr val="FF33CC"/>
                </a:solidFill>
              </a:rPr>
              <a:t>2</a:t>
            </a:r>
            <a:r>
              <a:rPr kumimoji="0" lang="zh-CN" altLang="en-US" sz="2400" dirty="0">
                <a:solidFill>
                  <a:srgbClr val="FF33CC"/>
                </a:solidFill>
              </a:rPr>
              <a:t>页的哪个位置？</a:t>
            </a:r>
            <a:endParaRPr kumimoji="0" lang="zh-CN" altLang="en-US" sz="2400" dirty="0">
              <a:solidFill>
                <a:srgbClr val="FF33CC"/>
              </a:solidFill>
            </a:endParaRPr>
          </a:p>
          <a:p>
            <a:pPr eaLnBrk="1" hangingPunct="1">
              <a:spcBef>
                <a:spcPct val="0"/>
              </a:spcBef>
              <a:buFontTx/>
              <a:buNone/>
            </a:pPr>
            <a:endParaRPr kumimoji="0" lang="zh-CN" altLang="en-US" sz="2400" dirty="0">
              <a:solidFill>
                <a:srgbClr val="FF33CC"/>
              </a:solidFill>
            </a:endParaRPr>
          </a:p>
          <a:p>
            <a:pPr eaLnBrk="1" hangingPunct="1">
              <a:spcBef>
                <a:spcPct val="0"/>
              </a:spcBef>
              <a:buFontTx/>
              <a:buNone/>
            </a:pPr>
            <a:r>
              <a:rPr kumimoji="0" lang="zh-CN" altLang="en-US" sz="2400" dirty="0">
                <a:solidFill>
                  <a:srgbClr val="FF33CC"/>
                </a:solidFill>
              </a:rPr>
              <a:t> </a:t>
            </a:r>
            <a:r>
              <a:rPr kumimoji="0" lang="en-US" altLang="zh-CN" sz="2400" dirty="0">
                <a:solidFill>
                  <a:srgbClr val="FF33CC"/>
                </a:solidFill>
              </a:rPr>
              <a:t>d = [A] MOD L</a:t>
            </a:r>
            <a:endParaRPr kumimoji="0" lang="en-US" altLang="zh-CN" sz="2400" dirty="0">
              <a:solidFill>
                <a:srgbClr val="FF33CC"/>
              </a:solidFill>
            </a:endParaRPr>
          </a:p>
          <a:p>
            <a:pPr eaLnBrk="1" hangingPunct="1">
              <a:spcBef>
                <a:spcPct val="0"/>
              </a:spcBef>
              <a:buFontTx/>
              <a:buNone/>
            </a:pPr>
            <a:r>
              <a:rPr kumimoji="0" lang="en-US" altLang="zh-CN" sz="2400" dirty="0">
                <a:solidFill>
                  <a:srgbClr val="FF33CC"/>
                </a:solidFill>
              </a:rPr>
              <a:t>    = 2170 MOD 1K</a:t>
            </a:r>
            <a:endParaRPr kumimoji="0" lang="en-US" altLang="zh-CN" sz="2400" dirty="0">
              <a:solidFill>
                <a:srgbClr val="FF33CC"/>
              </a:solidFill>
            </a:endParaRPr>
          </a:p>
          <a:p>
            <a:pPr eaLnBrk="1" hangingPunct="1">
              <a:spcBef>
                <a:spcPct val="0"/>
              </a:spcBef>
              <a:buFontTx/>
              <a:buNone/>
            </a:pPr>
            <a:r>
              <a:rPr kumimoji="0" lang="en-US" altLang="zh-CN" sz="2400" dirty="0">
                <a:solidFill>
                  <a:srgbClr val="FF33CC"/>
                </a:solidFill>
              </a:rPr>
              <a:t>    = 2170 MOD 1024</a:t>
            </a:r>
            <a:endParaRPr kumimoji="0" lang="en-US" altLang="zh-CN" sz="2400" dirty="0">
              <a:solidFill>
                <a:srgbClr val="FF33CC"/>
              </a:solidFill>
            </a:endParaRPr>
          </a:p>
          <a:p>
            <a:pPr eaLnBrk="1" hangingPunct="1">
              <a:spcBef>
                <a:spcPct val="0"/>
              </a:spcBef>
              <a:buFontTx/>
              <a:buNone/>
            </a:pPr>
            <a:r>
              <a:rPr kumimoji="0" lang="en-US" altLang="zh-CN" sz="2400" dirty="0">
                <a:solidFill>
                  <a:srgbClr val="FF33CC"/>
                </a:solidFill>
              </a:rPr>
              <a:t>    = 122</a:t>
            </a:r>
            <a:endParaRPr kumimoji="0" lang="en-US" altLang="zh-CN" sz="2400" dirty="0">
              <a:solidFill>
                <a:srgbClr val="FF33CC"/>
              </a:solidFill>
            </a:endParaRPr>
          </a:p>
        </p:txBody>
      </p:sp>
      <p:sp>
        <p:nvSpPr>
          <p:cNvPr id="31" name="Line 15"/>
          <p:cNvSpPr>
            <a:spLocks noChangeShapeType="1"/>
          </p:cNvSpPr>
          <p:nvPr/>
        </p:nvSpPr>
        <p:spPr bwMode="auto">
          <a:xfrm>
            <a:off x="4813300" y="3817806"/>
            <a:ext cx="2057400" cy="914400"/>
          </a:xfrm>
          <a:prstGeom prst="line">
            <a:avLst/>
          </a:prstGeom>
          <a:noFill/>
          <a:ln w="9525">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Rectangle 16"/>
          <p:cNvSpPr>
            <a:spLocks noChangeArrowheads="1"/>
          </p:cNvSpPr>
          <p:nvPr/>
        </p:nvSpPr>
        <p:spPr bwMode="auto">
          <a:xfrm>
            <a:off x="6870700" y="4579806"/>
            <a:ext cx="1752600" cy="457200"/>
          </a:xfrm>
          <a:prstGeom prst="rect">
            <a:avLst/>
          </a:prstGeom>
          <a:solidFill>
            <a:srgbClr val="0000FF"/>
          </a:solidFill>
          <a:ln w="9525" algn="ctr">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sz="2400" b="0" dirty="0">
                <a:solidFill>
                  <a:srgbClr val="FFFF00"/>
                </a:solidFill>
              </a:rPr>
              <a:t>d = 122</a:t>
            </a:r>
            <a:endParaRPr kumimoji="0" lang="en-US" altLang="zh-CN" sz="2400" b="0" dirty="0">
              <a:solidFill>
                <a:srgbClr val="FFFF00"/>
              </a:solidFill>
            </a:endParaRPr>
          </a:p>
        </p:txBody>
      </p:sp>
      <p:sp>
        <p:nvSpPr>
          <p:cNvPr id="33" name="Text Box 12"/>
          <p:cNvSpPr txBox="1">
            <a:spLocks noChangeArrowheads="1"/>
          </p:cNvSpPr>
          <p:nvPr/>
        </p:nvSpPr>
        <p:spPr bwMode="auto">
          <a:xfrm>
            <a:off x="4965700" y="5936166"/>
            <a:ext cx="1941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400">
                <a:solidFill>
                  <a:srgbClr val="0000FF"/>
                </a:solidFill>
              </a:rPr>
              <a:t>页大小 </a:t>
            </a:r>
            <a:r>
              <a:rPr kumimoji="0" lang="en-US" altLang="zh-CN" sz="2400">
                <a:solidFill>
                  <a:srgbClr val="0000FF"/>
                </a:solidFill>
              </a:rPr>
              <a:t>L=1K</a:t>
            </a:r>
            <a:endParaRPr kumimoji="0" lang="en-US" altLang="zh-CN" sz="2400">
              <a:solidFill>
                <a:srgbClr val="0000F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blinds(horizontal)">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xEl>
                                              <p:pRg st="2" end="2"/>
                                            </p:txEl>
                                          </p:spTgt>
                                        </p:tgtEl>
                                        <p:attrNameLst>
                                          <p:attrName>style.visibility</p:attrName>
                                        </p:attrNameLst>
                                      </p:cBhvr>
                                      <p:to>
                                        <p:strVal val="visible"/>
                                      </p:to>
                                    </p:set>
                                    <p:animEffect transition="in" filter="blinds(horizontal)">
                                      <p:cBhvr>
                                        <p:cTn id="12" dur="500"/>
                                        <p:tgtEl>
                                          <p:spTgt spid="2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xEl>
                                              <p:pRg st="3" end="3"/>
                                            </p:txEl>
                                          </p:spTgt>
                                        </p:tgtEl>
                                        <p:attrNameLst>
                                          <p:attrName>style.visibility</p:attrName>
                                        </p:attrNameLst>
                                      </p:cBhvr>
                                      <p:to>
                                        <p:strVal val="visible"/>
                                      </p:to>
                                    </p:set>
                                    <p:animEffect transition="in" filter="blinds(horizontal)">
                                      <p:cBhvr>
                                        <p:cTn id="17" dur="500"/>
                                        <p:tgtEl>
                                          <p:spTgt spid="2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xEl>
                                              <p:pRg st="4" end="4"/>
                                            </p:txEl>
                                          </p:spTgt>
                                        </p:tgtEl>
                                        <p:attrNameLst>
                                          <p:attrName>style.visibility</p:attrName>
                                        </p:attrNameLst>
                                      </p:cBhvr>
                                      <p:to>
                                        <p:strVal val="visible"/>
                                      </p:to>
                                    </p:set>
                                    <p:animEffect transition="in" filter="blinds(horizontal)">
                                      <p:cBhvr>
                                        <p:cTn id="22" dur="500"/>
                                        <p:tgtEl>
                                          <p:spTgt spid="2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Effect transition="in" filter="blinds(horizontal)">
                                      <p:cBhvr>
                                        <p:cTn id="27" dur="500"/>
                                        <p:tgtEl>
                                          <p:spTgt spid="2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par>
                                <p:cTn id="38" presetID="3" presetClass="exit" presetSubtype="10" fill="hold" grpId="1" nodeType="withEffect">
                                  <p:stCondLst>
                                    <p:cond delay="0"/>
                                  </p:stCondLst>
                                  <p:childTnLst>
                                    <p:animEffect transition="out" filter="blinds(horizontal)">
                                      <p:cBhvr>
                                        <p:cTn id="39" dur="500"/>
                                        <p:tgtEl>
                                          <p:spTgt spid="29">
                                            <p:txEl>
                                              <p:pRg st="0" end="0"/>
                                            </p:txEl>
                                          </p:spTgt>
                                        </p:tgtEl>
                                      </p:cBhvr>
                                    </p:animEffect>
                                    <p:set>
                                      <p:cBhvr>
                                        <p:cTn id="40" dur="1" fill="hold">
                                          <p:stCondLst>
                                            <p:cond delay="499"/>
                                          </p:stCondLst>
                                        </p:cTn>
                                        <p:tgtEl>
                                          <p:spTgt spid="29">
                                            <p:txEl>
                                              <p:pRg st="0" end="0"/>
                                            </p:txEl>
                                          </p:spTgt>
                                        </p:tgtEl>
                                        <p:attrNameLst>
                                          <p:attrName>style.visibility</p:attrName>
                                        </p:attrNameLst>
                                      </p:cBhvr>
                                      <p:to>
                                        <p:strVal val="hidden"/>
                                      </p:to>
                                    </p:set>
                                  </p:childTnLst>
                                </p:cTn>
                              </p:par>
                              <p:par>
                                <p:cTn id="41" presetID="3" presetClass="exit" presetSubtype="10" fill="hold" grpId="1" nodeType="withEffect">
                                  <p:stCondLst>
                                    <p:cond delay="0"/>
                                  </p:stCondLst>
                                  <p:childTnLst>
                                    <p:animEffect transition="out" filter="blinds(horizontal)">
                                      <p:cBhvr>
                                        <p:cTn id="42" dur="500"/>
                                        <p:tgtEl>
                                          <p:spTgt spid="29">
                                            <p:txEl>
                                              <p:pRg st="2" end="2"/>
                                            </p:txEl>
                                          </p:spTgt>
                                        </p:tgtEl>
                                      </p:cBhvr>
                                    </p:animEffect>
                                    <p:set>
                                      <p:cBhvr>
                                        <p:cTn id="43" dur="1" fill="hold">
                                          <p:stCondLst>
                                            <p:cond delay="499"/>
                                          </p:stCondLst>
                                        </p:cTn>
                                        <p:tgtEl>
                                          <p:spTgt spid="29">
                                            <p:txEl>
                                              <p:pRg st="2" end="2"/>
                                            </p:txEl>
                                          </p:spTgt>
                                        </p:tgtEl>
                                        <p:attrNameLst>
                                          <p:attrName>style.visibility</p:attrName>
                                        </p:attrNameLst>
                                      </p:cBhvr>
                                      <p:to>
                                        <p:strVal val="hidden"/>
                                      </p:to>
                                    </p:set>
                                  </p:childTnLst>
                                </p:cTn>
                              </p:par>
                              <p:par>
                                <p:cTn id="44" presetID="3" presetClass="exit" presetSubtype="10" fill="hold" grpId="1" nodeType="withEffect">
                                  <p:stCondLst>
                                    <p:cond delay="0"/>
                                  </p:stCondLst>
                                  <p:childTnLst>
                                    <p:animEffect transition="out" filter="blinds(horizontal)">
                                      <p:cBhvr>
                                        <p:cTn id="45" dur="500"/>
                                        <p:tgtEl>
                                          <p:spTgt spid="29">
                                            <p:txEl>
                                              <p:pRg st="3" end="3"/>
                                            </p:txEl>
                                          </p:spTgt>
                                        </p:tgtEl>
                                      </p:cBhvr>
                                    </p:animEffect>
                                    <p:set>
                                      <p:cBhvr>
                                        <p:cTn id="46" dur="1" fill="hold">
                                          <p:stCondLst>
                                            <p:cond delay="499"/>
                                          </p:stCondLst>
                                        </p:cTn>
                                        <p:tgtEl>
                                          <p:spTgt spid="29">
                                            <p:txEl>
                                              <p:pRg st="3" end="3"/>
                                            </p:txEl>
                                          </p:spTgt>
                                        </p:tgtEl>
                                        <p:attrNameLst>
                                          <p:attrName>style.visibility</p:attrName>
                                        </p:attrNameLst>
                                      </p:cBhvr>
                                      <p:to>
                                        <p:strVal val="hidden"/>
                                      </p:to>
                                    </p:set>
                                  </p:childTnLst>
                                </p:cTn>
                              </p:par>
                              <p:par>
                                <p:cTn id="47" presetID="3" presetClass="exit" presetSubtype="10" fill="hold" grpId="1" nodeType="withEffect">
                                  <p:stCondLst>
                                    <p:cond delay="0"/>
                                  </p:stCondLst>
                                  <p:childTnLst>
                                    <p:animEffect transition="out" filter="blinds(horizontal)">
                                      <p:cBhvr>
                                        <p:cTn id="48" dur="500"/>
                                        <p:tgtEl>
                                          <p:spTgt spid="29">
                                            <p:txEl>
                                              <p:pRg st="4" end="4"/>
                                            </p:txEl>
                                          </p:spTgt>
                                        </p:tgtEl>
                                      </p:cBhvr>
                                    </p:animEffect>
                                    <p:set>
                                      <p:cBhvr>
                                        <p:cTn id="49" dur="1" fill="hold">
                                          <p:stCondLst>
                                            <p:cond delay="499"/>
                                          </p:stCondLst>
                                        </p:cTn>
                                        <p:tgtEl>
                                          <p:spTgt spid="29">
                                            <p:txEl>
                                              <p:pRg st="4" end="4"/>
                                            </p:tx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29">
                                            <p:txEl>
                                              <p:pRg st="5" end="5"/>
                                            </p:txEl>
                                          </p:spTgt>
                                        </p:tgtEl>
                                      </p:cBhvr>
                                    </p:animEffect>
                                    <p:set>
                                      <p:cBhvr>
                                        <p:cTn id="52" dur="1" fill="hold">
                                          <p:stCondLst>
                                            <p:cond delay="499"/>
                                          </p:stCondLst>
                                        </p:cTn>
                                        <p:tgtEl>
                                          <p:spTgt spid="29">
                                            <p:txEl>
                                              <p:pRg st="5" end="5"/>
                                            </p:txEl>
                                          </p:spTgt>
                                        </p:tgtEl>
                                        <p:attrNameLst>
                                          <p:attrName>style.visibility</p:attrName>
                                        </p:attrNameLst>
                                      </p:cBhvr>
                                      <p:to>
                                        <p:strVal val="hidden"/>
                                      </p:to>
                                    </p:set>
                                  </p:childTnLst>
                                </p:cTn>
                              </p:par>
                            </p:childTnLst>
                          </p:cTn>
                        </p:par>
                        <p:par>
                          <p:cTn id="53" fill="hold">
                            <p:stCondLst>
                              <p:cond delay="500"/>
                            </p:stCondLst>
                            <p:childTnLst>
                              <p:par>
                                <p:cTn id="54" presetID="3" presetClass="entr" presetSubtype="10" fill="hold" grpId="0" nodeType="after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blinds(horizontal)">
                                      <p:cBhvr>
                                        <p:cTn id="56" dur="500"/>
                                        <p:tgtEl>
                                          <p:spTgt spid="30">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0">
                                            <p:txEl>
                                              <p:pRg st="2" end="2"/>
                                            </p:txEl>
                                          </p:spTgt>
                                        </p:tgtEl>
                                        <p:attrNameLst>
                                          <p:attrName>style.visibility</p:attrName>
                                        </p:attrNameLst>
                                      </p:cBhvr>
                                      <p:to>
                                        <p:strVal val="visible"/>
                                      </p:to>
                                    </p:set>
                                    <p:animEffect transition="in" filter="blinds(horizontal)">
                                      <p:cBhvr>
                                        <p:cTn id="61" dur="500"/>
                                        <p:tgtEl>
                                          <p:spTgt spid="30">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30">
                                            <p:txEl>
                                              <p:pRg st="3" end="3"/>
                                            </p:txEl>
                                          </p:spTgt>
                                        </p:tgtEl>
                                        <p:attrNameLst>
                                          <p:attrName>style.visibility</p:attrName>
                                        </p:attrNameLst>
                                      </p:cBhvr>
                                      <p:to>
                                        <p:strVal val="visible"/>
                                      </p:to>
                                    </p:set>
                                    <p:animEffect transition="in" filter="blinds(horizontal)">
                                      <p:cBhvr>
                                        <p:cTn id="66" dur="500"/>
                                        <p:tgtEl>
                                          <p:spTgt spid="30">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0">
                                            <p:txEl>
                                              <p:pRg st="4" end="4"/>
                                            </p:txEl>
                                          </p:spTgt>
                                        </p:tgtEl>
                                        <p:attrNameLst>
                                          <p:attrName>style.visibility</p:attrName>
                                        </p:attrNameLst>
                                      </p:cBhvr>
                                      <p:to>
                                        <p:strVal val="visible"/>
                                      </p:to>
                                    </p:set>
                                    <p:animEffect transition="in" filter="blinds(horizontal)">
                                      <p:cBhvr>
                                        <p:cTn id="71" dur="500"/>
                                        <p:tgtEl>
                                          <p:spTgt spid="30">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0">
                                            <p:txEl>
                                              <p:pRg st="5" end="5"/>
                                            </p:txEl>
                                          </p:spTgt>
                                        </p:tgtEl>
                                        <p:attrNameLst>
                                          <p:attrName>style.visibility</p:attrName>
                                        </p:attrNameLst>
                                      </p:cBhvr>
                                      <p:to>
                                        <p:strVal val="visible"/>
                                      </p:to>
                                    </p:set>
                                    <p:animEffect transition="in" filter="blinds(horizontal)">
                                      <p:cBhvr>
                                        <p:cTn id="76" dur="500"/>
                                        <p:tgtEl>
                                          <p:spTgt spid="30">
                                            <p:txEl>
                                              <p:pRg st="5" end="5"/>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blinds(horizontal)">
                                      <p:cBhvr>
                                        <p:cTn id="81" dur="500"/>
                                        <p:tgtEl>
                                          <p:spTgt spid="31"/>
                                        </p:tgtEl>
                                      </p:cBhvr>
                                    </p:animEffect>
                                  </p:childTnLst>
                                </p:cTn>
                              </p:par>
                            </p:childTnLst>
                          </p:cTn>
                        </p:par>
                        <p:par>
                          <p:cTn id="82" fill="hold">
                            <p:stCondLst>
                              <p:cond delay="500"/>
                            </p:stCondLst>
                            <p:childTnLst>
                              <p:par>
                                <p:cTn id="83" presetID="3" presetClass="entr" presetSubtype="10"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blinds(horizontal)">
                                      <p:cBhvr>
                                        <p:cTn id="8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bldLvl="0" animBg="1"/>
      <p:bldP spid="29" grpId="0" uiExpand="1" build="p"/>
      <p:bldP spid="29" grpId="1" build="allAtOnce"/>
      <p:bldP spid="30" grpId="0" build="p"/>
      <p:bldP spid="31" grpId="0" bldLvl="0" animBg="1"/>
      <p:bldP spid="32"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267652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rPr>
              <a:t>例：</a:t>
            </a:r>
            <a:r>
              <a:rPr lang="zh-CN" altLang="en-US" sz="2400">
                <a:latin typeface="华光魏体_CNKI" panose="02000500000000000000" charset="-122"/>
                <a:ea typeface="华光魏体_CNKI" panose="02000500000000000000" charset="-122"/>
                <a:cs typeface="华光魏体_CNKI" panose="02000500000000000000" charset="-122"/>
                <a:sym typeface="+mn-ea"/>
              </a:rPr>
              <a:t>设每一页大小为</a:t>
            </a:r>
            <a:r>
              <a:rPr lang="en-US" altLang="zh-CN" sz="2400">
                <a:latin typeface="华光魏体_CNKI" panose="02000500000000000000" charset="-122"/>
                <a:ea typeface="华光魏体_CNKI" panose="02000500000000000000" charset="-122"/>
                <a:cs typeface="华光魏体_CNKI" panose="02000500000000000000" charset="-122"/>
                <a:sym typeface="+mn-ea"/>
              </a:rPr>
              <a:t>1K</a:t>
            </a:r>
            <a:r>
              <a:rPr lang="zh-CN" altLang="en-US" sz="2400">
                <a:latin typeface="华光魏体_CNKI" panose="02000500000000000000" charset="-122"/>
                <a:ea typeface="华光魏体_CNKI" panose="02000500000000000000" charset="-122"/>
                <a:cs typeface="华光魏体_CNKI" panose="02000500000000000000" charset="-122"/>
                <a:sym typeface="+mn-ea"/>
              </a:rPr>
              <a:t>字节</a:t>
            </a:r>
            <a:r>
              <a:rPr lang="en-US" altLang="zh-CN" sz="2400">
                <a:latin typeface="华光魏体_CNKI" panose="02000500000000000000" charset="-122"/>
                <a:ea typeface="华光魏体_CNKI" panose="02000500000000000000" charset="-122"/>
                <a:cs typeface="华光魏体_CNKI" panose="02000500000000000000" charset="-122"/>
                <a:sym typeface="+mn-ea"/>
              </a:rPr>
              <a:t>, </a:t>
            </a:r>
            <a:r>
              <a:rPr lang="zh-CN" altLang="en-US" sz="2400">
                <a:latin typeface="华光魏体_CNKI" panose="02000500000000000000" charset="-122"/>
                <a:ea typeface="华光魏体_CNKI" panose="02000500000000000000" charset="-122"/>
                <a:cs typeface="华光魏体_CNKI" panose="02000500000000000000" charset="-122"/>
                <a:sym typeface="+mn-ea"/>
              </a:rPr>
              <a:t>逻辑地址为</a:t>
            </a:r>
            <a:r>
              <a:rPr lang="en-US" altLang="zh-CN" sz="2400">
                <a:latin typeface="华光魏体_CNKI" panose="02000500000000000000" charset="-122"/>
                <a:ea typeface="华光魏体_CNKI" panose="02000500000000000000" charset="-122"/>
                <a:cs typeface="华光魏体_CNKI" panose="02000500000000000000" charset="-122"/>
                <a:sym typeface="+mn-ea"/>
              </a:rPr>
              <a:t>(122433)</a:t>
            </a:r>
            <a:r>
              <a:rPr lang="en-US" altLang="zh-CN" sz="2400" baseline="-25000">
                <a:latin typeface="华光魏体_CNKI" panose="02000500000000000000" charset="-122"/>
                <a:ea typeface="华光魏体_CNKI" panose="02000500000000000000" charset="-122"/>
                <a:cs typeface="华光魏体_CNKI" panose="02000500000000000000" charset="-122"/>
                <a:sym typeface="+mn-ea"/>
              </a:rPr>
              <a:t>10</a:t>
            </a:r>
            <a:r>
              <a:rPr lang="en-US" altLang="zh-CN" sz="2400">
                <a:latin typeface="华光魏体_CNKI" panose="02000500000000000000" charset="-122"/>
                <a:ea typeface="华光魏体_CNKI" panose="02000500000000000000" charset="-122"/>
                <a:cs typeface="华光魏体_CNKI" panose="02000500000000000000" charset="-122"/>
                <a:sym typeface="+mn-ea"/>
              </a:rPr>
              <a:t> </a:t>
            </a:r>
            <a:r>
              <a:rPr lang="zh-CN" altLang="en-US" sz="2400">
                <a:latin typeface="华光魏体_CNKI" panose="02000500000000000000" charset="-122"/>
                <a:ea typeface="华光魏体_CNKI" panose="02000500000000000000" charset="-122"/>
                <a:cs typeface="华光魏体_CNKI" panose="02000500000000000000" charset="-122"/>
                <a:sym typeface="+mn-ea"/>
              </a:rPr>
              <a:t>，问该地址对应的页号和偏移量各是多少？</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endParaRPr>
          </a:p>
        </p:txBody>
      </p:sp>
    </p:spTree>
    <p:custDataLst>
      <p:tags r:id="rId1"/>
    </p:custData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267652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rPr>
              <a:t>例：</a:t>
            </a:r>
            <a:r>
              <a:rPr lang="zh-CN" altLang="en-US" sz="2400">
                <a:latin typeface="华光魏体_CNKI" panose="02000500000000000000" charset="-122"/>
                <a:ea typeface="华光魏体_CNKI" panose="02000500000000000000" charset="-122"/>
                <a:cs typeface="华光魏体_CNKI" panose="02000500000000000000" charset="-122"/>
                <a:sym typeface="+mn-ea"/>
              </a:rPr>
              <a:t>设每一页大小为</a:t>
            </a:r>
            <a:r>
              <a:rPr lang="en-US" altLang="zh-CN" sz="2400">
                <a:latin typeface="华光魏体_CNKI" panose="02000500000000000000" charset="-122"/>
                <a:ea typeface="华光魏体_CNKI" panose="02000500000000000000" charset="-122"/>
                <a:cs typeface="华光魏体_CNKI" panose="02000500000000000000" charset="-122"/>
                <a:sym typeface="+mn-ea"/>
              </a:rPr>
              <a:t>1K</a:t>
            </a:r>
            <a:r>
              <a:rPr lang="zh-CN" altLang="en-US" sz="2400">
                <a:latin typeface="华光魏体_CNKI" panose="02000500000000000000" charset="-122"/>
                <a:ea typeface="华光魏体_CNKI" panose="02000500000000000000" charset="-122"/>
                <a:cs typeface="华光魏体_CNKI" panose="02000500000000000000" charset="-122"/>
                <a:sym typeface="+mn-ea"/>
              </a:rPr>
              <a:t>字节</a:t>
            </a:r>
            <a:r>
              <a:rPr lang="en-US" altLang="zh-CN" sz="2400">
                <a:latin typeface="华光魏体_CNKI" panose="02000500000000000000" charset="-122"/>
                <a:ea typeface="华光魏体_CNKI" panose="02000500000000000000" charset="-122"/>
                <a:cs typeface="华光魏体_CNKI" panose="02000500000000000000" charset="-122"/>
                <a:sym typeface="+mn-ea"/>
              </a:rPr>
              <a:t>, </a:t>
            </a:r>
            <a:r>
              <a:rPr lang="zh-CN" altLang="en-US" sz="2400">
                <a:latin typeface="华光魏体_CNKI" panose="02000500000000000000" charset="-122"/>
                <a:ea typeface="华光魏体_CNKI" panose="02000500000000000000" charset="-122"/>
                <a:cs typeface="华光魏体_CNKI" panose="02000500000000000000" charset="-122"/>
                <a:sym typeface="+mn-ea"/>
              </a:rPr>
              <a:t>逻辑地址为</a:t>
            </a:r>
            <a:r>
              <a:rPr lang="en-US" altLang="zh-CN" sz="2400">
                <a:latin typeface="华光魏体_CNKI" panose="02000500000000000000" charset="-122"/>
                <a:ea typeface="华光魏体_CNKI" panose="02000500000000000000" charset="-122"/>
                <a:cs typeface="华光魏体_CNKI" panose="02000500000000000000" charset="-122"/>
                <a:sym typeface="+mn-ea"/>
              </a:rPr>
              <a:t>(122433)</a:t>
            </a:r>
            <a:r>
              <a:rPr lang="en-US" altLang="zh-CN" sz="2400" baseline="-25000">
                <a:latin typeface="华光魏体_CNKI" panose="02000500000000000000" charset="-122"/>
                <a:ea typeface="华光魏体_CNKI" panose="02000500000000000000" charset="-122"/>
                <a:cs typeface="华光魏体_CNKI" panose="02000500000000000000" charset="-122"/>
                <a:sym typeface="+mn-ea"/>
              </a:rPr>
              <a:t>10</a:t>
            </a:r>
            <a:r>
              <a:rPr lang="en-US" altLang="zh-CN" sz="2400">
                <a:latin typeface="华光魏体_CNKI" panose="02000500000000000000" charset="-122"/>
                <a:ea typeface="华光魏体_CNKI" panose="02000500000000000000" charset="-122"/>
                <a:cs typeface="华光魏体_CNKI" panose="02000500000000000000" charset="-122"/>
                <a:sym typeface="+mn-ea"/>
              </a:rPr>
              <a:t> </a:t>
            </a:r>
            <a:r>
              <a:rPr lang="zh-CN" altLang="en-US" sz="2400">
                <a:latin typeface="华光魏体_CNKI" panose="02000500000000000000" charset="-122"/>
                <a:ea typeface="华光魏体_CNKI" panose="02000500000000000000" charset="-122"/>
                <a:cs typeface="华光魏体_CNKI" panose="02000500000000000000" charset="-122"/>
                <a:sym typeface="+mn-ea"/>
              </a:rPr>
              <a:t>，问该地址对应的页号和偏移量各是多少？</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endParaRPr>
          </a:p>
        </p:txBody>
      </p:sp>
      <p:sp>
        <p:nvSpPr>
          <p:cNvPr id="2" name="Rectangle 2"/>
          <p:cNvSpPr>
            <a:spLocks noChangeArrowheads="1"/>
          </p:cNvSpPr>
          <p:nvPr/>
        </p:nvSpPr>
        <p:spPr bwMode="auto">
          <a:xfrm>
            <a:off x="3263900" y="4222750"/>
            <a:ext cx="6427788"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3" tIns="43636" rIns="87273" bIns="43636">
            <a:spAutoFit/>
          </a:bodyPr>
          <a:lstStyle>
            <a:lvl1pPr defTabSz="8731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731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731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731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731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latin typeface="Times New Roman" panose="02020603050405020304" charset="0"/>
              </a:rPr>
              <a:t>(122433)</a:t>
            </a:r>
            <a:r>
              <a:rPr lang="en-US" altLang="zh-CN" sz="2800" baseline="-25000">
                <a:latin typeface="Times New Roman" panose="02020603050405020304" charset="0"/>
              </a:rPr>
              <a:t>10  </a:t>
            </a:r>
            <a:r>
              <a:rPr lang="zh-CN" altLang="en-US" sz="2800">
                <a:latin typeface="Times New Roman" panose="02020603050405020304" charset="0"/>
              </a:rPr>
              <a:t>＝  </a:t>
            </a:r>
            <a:r>
              <a:rPr lang="en-US" altLang="zh-CN" sz="2800">
                <a:latin typeface="Times New Roman" panose="02020603050405020304" charset="0"/>
              </a:rPr>
              <a:t>(1DE41)</a:t>
            </a:r>
            <a:r>
              <a:rPr lang="en-US" altLang="zh-CN" sz="2800" baseline="-25000">
                <a:latin typeface="Times New Roman" panose="02020603050405020304" charset="0"/>
              </a:rPr>
              <a:t>16</a:t>
            </a:r>
            <a:endParaRPr lang="en-US" altLang="zh-CN" sz="2800" baseline="-25000">
              <a:latin typeface="Times New Roman" panose="02020603050405020304" charset="0"/>
            </a:endParaRPr>
          </a:p>
          <a:p>
            <a:pPr eaLnBrk="1" hangingPunct="1">
              <a:spcBef>
                <a:spcPct val="0"/>
              </a:spcBef>
              <a:buFontTx/>
              <a:buNone/>
            </a:pPr>
            <a:endParaRPr lang="en-US" altLang="zh-CN" sz="2800" baseline="-25000">
              <a:latin typeface="Times New Roman" panose="02020603050405020304" charset="0"/>
            </a:endParaRPr>
          </a:p>
          <a:p>
            <a:pPr eaLnBrk="1" hangingPunct="1">
              <a:spcBef>
                <a:spcPct val="0"/>
              </a:spcBef>
              <a:buFontTx/>
              <a:buNone/>
            </a:pPr>
            <a:endParaRPr lang="en-US" altLang="zh-CN" sz="2800" baseline="-25000">
              <a:latin typeface="Times New Roman" panose="02020603050405020304" charset="0"/>
            </a:endParaRPr>
          </a:p>
          <a:p>
            <a:pPr eaLnBrk="1" hangingPunct="1">
              <a:spcBef>
                <a:spcPct val="0"/>
              </a:spcBef>
              <a:buFontTx/>
              <a:buNone/>
            </a:pPr>
            <a:r>
              <a:rPr lang="en-US" altLang="zh-CN" sz="2800" baseline="-25000">
                <a:latin typeface="宋体" panose="02010600030101010101" pitchFamily="2" charset="-122"/>
              </a:rPr>
              <a:t>             </a:t>
            </a:r>
            <a:r>
              <a:rPr lang="zh-CN" altLang="en-US" sz="2800">
                <a:latin typeface="宋体" panose="02010600030101010101" pitchFamily="2" charset="-122"/>
              </a:rPr>
              <a:t>＝ </a:t>
            </a:r>
            <a:r>
              <a:rPr lang="en-US" altLang="zh-CN" sz="2800">
                <a:latin typeface="Times New Roman" panose="02020603050405020304" charset="0"/>
              </a:rPr>
              <a:t>1D  1110  41</a:t>
            </a:r>
            <a:endParaRPr lang="en-US" altLang="zh-CN" sz="2800" baseline="-25000">
              <a:latin typeface="Times New Roman" panose="02020603050405020304" charset="0"/>
            </a:endParaRPr>
          </a:p>
        </p:txBody>
      </p:sp>
      <p:sp>
        <p:nvSpPr>
          <p:cNvPr id="10" name="Text Box 4"/>
          <p:cNvSpPr txBox="1">
            <a:spLocks noChangeArrowheads="1"/>
          </p:cNvSpPr>
          <p:nvPr/>
        </p:nvSpPr>
        <p:spPr bwMode="auto">
          <a:xfrm>
            <a:off x="3340100" y="3384550"/>
            <a:ext cx="32766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3" tIns="43636" rIns="87273" bIns="43636">
            <a:spAutoFit/>
          </a:bodyPr>
          <a:lstStyle>
            <a:lvl1pPr defTabSz="8731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731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731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731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731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Times New Roman" panose="02020603050405020304" charset="0"/>
              </a:rPr>
              <a:t>页的大小：</a:t>
            </a:r>
            <a:r>
              <a:rPr lang="en-US" altLang="zh-CN" sz="2800">
                <a:latin typeface="Times New Roman" panose="02020603050405020304" charset="0"/>
              </a:rPr>
              <a:t>1K=2</a:t>
            </a:r>
            <a:r>
              <a:rPr lang="en-US" altLang="zh-CN" sz="2800" baseline="30000">
                <a:latin typeface="Times New Roman" panose="02020603050405020304" charset="0"/>
              </a:rPr>
              <a:t>10</a:t>
            </a:r>
            <a:endParaRPr lang="en-US" altLang="zh-CN" sz="2800" baseline="30000">
              <a:latin typeface="Times New Roman" panose="02020603050405020304" charset="0"/>
            </a:endParaRPr>
          </a:p>
        </p:txBody>
      </p:sp>
      <p:sp>
        <p:nvSpPr>
          <p:cNvPr id="11" name="Line 9"/>
          <p:cNvSpPr>
            <a:spLocks noChangeShapeType="1"/>
          </p:cNvSpPr>
          <p:nvPr/>
        </p:nvSpPr>
        <p:spPr bwMode="auto">
          <a:xfrm>
            <a:off x="6235700" y="4070350"/>
            <a:ext cx="0" cy="914400"/>
          </a:xfrm>
          <a:prstGeom prst="line">
            <a:avLst/>
          </a:prstGeom>
          <a:noFill/>
          <a:ln w="28575">
            <a:solidFill>
              <a:srgbClr val="FF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11"/>
          <p:cNvSpPr>
            <a:spLocks noChangeArrowheads="1"/>
          </p:cNvSpPr>
          <p:nvPr/>
        </p:nvSpPr>
        <p:spPr bwMode="auto">
          <a:xfrm>
            <a:off x="6007100" y="5213350"/>
            <a:ext cx="838200" cy="533400"/>
          </a:xfrm>
          <a:prstGeom prst="rect">
            <a:avLst/>
          </a:prstGeom>
          <a:solidFill>
            <a:srgbClr val="FF99CC">
              <a:alpha val="52940"/>
            </a:srgbClr>
          </a:solidFill>
          <a:ln w="9525" algn="ctr">
            <a:solidFill>
              <a:schemeClr val="bg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600">
              <a:latin typeface="Times New Roman" panose="02020603050405020304" charset="0"/>
            </a:endParaRPr>
          </a:p>
        </p:txBody>
      </p:sp>
      <p:sp>
        <p:nvSpPr>
          <p:cNvPr id="16" name="Line 12"/>
          <p:cNvSpPr>
            <a:spLocks noChangeShapeType="1"/>
          </p:cNvSpPr>
          <p:nvPr/>
        </p:nvSpPr>
        <p:spPr bwMode="auto">
          <a:xfrm>
            <a:off x="6362700" y="5094288"/>
            <a:ext cx="0" cy="914400"/>
          </a:xfrm>
          <a:prstGeom prst="line">
            <a:avLst/>
          </a:prstGeom>
          <a:noFill/>
          <a:ln w="28575">
            <a:solidFill>
              <a:srgbClr val="FF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4"/>
          <p:cNvSpPr>
            <a:spLocks noChangeShapeType="1"/>
          </p:cNvSpPr>
          <p:nvPr/>
        </p:nvSpPr>
        <p:spPr bwMode="auto">
          <a:xfrm>
            <a:off x="6396038" y="5761038"/>
            <a:ext cx="900112"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 Box 15"/>
          <p:cNvSpPr txBox="1">
            <a:spLocks noChangeArrowheads="1"/>
          </p:cNvSpPr>
          <p:nvPr/>
        </p:nvSpPr>
        <p:spPr bwMode="auto">
          <a:xfrm>
            <a:off x="6540500" y="5899150"/>
            <a:ext cx="25495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2600"/>
              <a:t>(10,0100,0001)</a:t>
            </a:r>
            <a:r>
              <a:rPr kumimoji="0" lang="en-US" altLang="zh-CN" sz="2600" baseline="-25000"/>
              <a:t>2</a:t>
            </a:r>
            <a:endParaRPr kumimoji="0" lang="en-US" altLang="zh-CN" sz="2600" baseline="-25000"/>
          </a:p>
        </p:txBody>
      </p:sp>
      <p:sp>
        <p:nvSpPr>
          <p:cNvPr id="19" name="Line 16"/>
          <p:cNvSpPr>
            <a:spLocks noChangeShapeType="1"/>
          </p:cNvSpPr>
          <p:nvPr/>
        </p:nvSpPr>
        <p:spPr bwMode="auto">
          <a:xfrm>
            <a:off x="5476875" y="5761038"/>
            <a:ext cx="8382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Text Box 17"/>
          <p:cNvSpPr txBox="1">
            <a:spLocks noChangeArrowheads="1"/>
          </p:cNvSpPr>
          <p:nvPr/>
        </p:nvSpPr>
        <p:spPr bwMode="auto">
          <a:xfrm>
            <a:off x="4406900" y="5899150"/>
            <a:ext cx="1981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2600"/>
              <a:t>(111,0111)</a:t>
            </a:r>
            <a:r>
              <a:rPr kumimoji="0" lang="en-US" altLang="zh-CN" sz="2600" baseline="-25000"/>
              <a:t> 2</a:t>
            </a:r>
            <a:endParaRPr kumimoji="0" lang="en-US" altLang="zh-CN" sz="2600" baseline="-25000"/>
          </a:p>
        </p:txBody>
      </p:sp>
      <p:sp>
        <p:nvSpPr>
          <p:cNvPr id="21" name="AutoShape 18"/>
          <p:cNvSpPr>
            <a:spLocks noChangeArrowheads="1"/>
          </p:cNvSpPr>
          <p:nvPr/>
        </p:nvSpPr>
        <p:spPr bwMode="auto">
          <a:xfrm>
            <a:off x="8064500" y="3232150"/>
            <a:ext cx="2590800" cy="1371600"/>
          </a:xfrm>
          <a:prstGeom prst="wedgeRoundRectCallout">
            <a:avLst>
              <a:gd name="adj1" fmla="val -114704"/>
              <a:gd name="adj2" fmla="val -26852"/>
              <a:gd name="adj3" fmla="val 16667"/>
            </a:avLst>
          </a:prstGeom>
          <a:solidFill>
            <a:schemeClr val="accent1"/>
          </a:solidFill>
          <a:ln w="9525" algn="ctr">
            <a:solidFill>
              <a:schemeClr val="tx1"/>
            </a:solidFill>
            <a:miter lim="800000"/>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600"/>
              <a:t>所以，页内偏移量占</a:t>
            </a:r>
            <a:r>
              <a:rPr kumimoji="0" lang="en-US" altLang="zh-CN" sz="2600"/>
              <a:t>10</a:t>
            </a:r>
            <a:r>
              <a:rPr kumimoji="0" lang="zh-CN" altLang="en-US" sz="2600"/>
              <a:t>个比特</a:t>
            </a:r>
            <a:endParaRPr kumimoji="0" lang="zh-CN" altLang="en-US" sz="2600"/>
          </a:p>
        </p:txBody>
      </p:sp>
      <p:sp>
        <p:nvSpPr>
          <p:cNvPr id="22" name="Text Box 7"/>
          <p:cNvSpPr txBox="1">
            <a:spLocks noChangeArrowheads="1"/>
          </p:cNvSpPr>
          <p:nvPr/>
        </p:nvSpPr>
        <p:spPr bwMode="auto">
          <a:xfrm>
            <a:off x="8375650" y="4915535"/>
            <a:ext cx="3218815" cy="82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7273" tIns="43636" rIns="87273" bIns="43636">
            <a:spAutoFit/>
          </a:bodyPr>
          <a:lstStyle>
            <a:lvl1pPr defTabSz="8731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731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731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731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731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光魏体_CNKI" panose="02000500000000000000" charset="-122"/>
                <a:ea typeface="华光魏体_CNKI" panose="02000500000000000000" charset="-122"/>
                <a:cs typeface="华光魏体_CNKI" panose="02000500000000000000" charset="-122"/>
              </a:rPr>
              <a:t>所以，页号为</a:t>
            </a:r>
            <a:r>
              <a:rPr lang="en-US" altLang="zh-CN" sz="2400">
                <a:latin typeface="华光魏体_CNKI" panose="02000500000000000000" charset="-122"/>
                <a:ea typeface="华光魏体_CNKI" panose="02000500000000000000" charset="-122"/>
                <a:cs typeface="华光魏体_CNKI" panose="02000500000000000000" charset="-122"/>
              </a:rPr>
              <a:t>(119)</a:t>
            </a:r>
            <a:r>
              <a:rPr lang="en-US" altLang="zh-CN" sz="2400" baseline="-25000">
                <a:latin typeface="华光魏体_CNKI" panose="02000500000000000000" charset="-122"/>
                <a:ea typeface="华光魏体_CNKI" panose="02000500000000000000" charset="-122"/>
                <a:cs typeface="华光魏体_CNKI" panose="02000500000000000000" charset="-122"/>
              </a:rPr>
              <a:t>10</a:t>
            </a:r>
            <a:r>
              <a:rPr lang="en-US" altLang="zh-CN" sz="2400">
                <a:latin typeface="华光魏体_CNKI" panose="02000500000000000000" charset="-122"/>
                <a:ea typeface="华光魏体_CNKI" panose="02000500000000000000" charset="-122"/>
                <a:cs typeface="华光魏体_CNKI" panose="02000500000000000000" charset="-122"/>
              </a:rPr>
              <a:t> ,   </a:t>
            </a:r>
            <a:r>
              <a:rPr lang="zh-CN" altLang="en-US" sz="2400">
                <a:latin typeface="华光魏体_CNKI" panose="02000500000000000000" charset="-122"/>
                <a:ea typeface="华光魏体_CNKI" panose="02000500000000000000" charset="-122"/>
                <a:cs typeface="华光魏体_CNKI" panose="02000500000000000000" charset="-122"/>
              </a:rPr>
              <a:t>位移量为</a:t>
            </a:r>
            <a:r>
              <a:rPr lang="en-US" altLang="zh-CN" sz="2400">
                <a:latin typeface="华光魏体_CNKI" panose="02000500000000000000" charset="-122"/>
                <a:ea typeface="华光魏体_CNKI" panose="02000500000000000000" charset="-122"/>
                <a:cs typeface="华光魏体_CNKI" panose="02000500000000000000" charset="-122"/>
              </a:rPr>
              <a:t>(577)</a:t>
            </a:r>
            <a:r>
              <a:rPr lang="en-US" altLang="zh-CN" sz="2400" baseline="-25000">
                <a:latin typeface="华光魏体_CNKI" panose="02000500000000000000" charset="-122"/>
                <a:ea typeface="华光魏体_CNKI" panose="02000500000000000000" charset="-122"/>
                <a:cs typeface="华光魏体_CNKI" panose="02000500000000000000" charset="-122"/>
              </a:rPr>
              <a:t>10</a:t>
            </a:r>
            <a:endParaRPr lang="en-US" altLang="zh-CN" sz="2400" baseline="-25000">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blinds(horizontal)">
                                      <p:cBhvr>
                                        <p:cTn id="17" dur="500"/>
                                        <p:tgtEl>
                                          <p:spTgt spid="2">
                                            <p:txEl>
                                              <p:pRg st="0" end="0"/>
                                            </p:txEl>
                                          </p:spTgt>
                                        </p:tgtEl>
                                      </p:cBhvr>
                                    </p:animEffect>
                                  </p:childTnLst>
                                </p:cTn>
                              </p:par>
                              <p:par>
                                <p:cTn id="18" presetID="3" presetClass="exit" presetSubtype="10" fill="hold" grpId="1" nodeType="withEffect">
                                  <p:stCondLst>
                                    <p:cond delay="0"/>
                                  </p:stCondLst>
                                  <p:childTnLst>
                                    <p:animEffect transition="out" filter="blinds(horizontal)">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blinds(horizontal)">
                                      <p:cBhvr>
                                        <p:cTn id="30" dur="500"/>
                                        <p:tgtEl>
                                          <p:spTgt spid="2">
                                            <p:txEl>
                                              <p:pRg st="3" end="3"/>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linds(horizontal)">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ldLvl="0" animBg="1"/>
      <p:bldP spid="12" grpId="0" bldLvl="0" animBg="1"/>
      <p:bldP spid="16" grpId="0" bldLvl="0" animBg="1"/>
      <p:bldP spid="17" grpId="0" bldLvl="0" animBg="1"/>
      <p:bldP spid="18" grpId="0"/>
      <p:bldP spid="19" grpId="0" bldLvl="0" animBg="1"/>
      <p:bldP spid="20" grpId="0"/>
      <p:bldP spid="21" grpId="0" bldLvl="0" animBg="1"/>
      <p:bldP spid="21" grpId="1" bldLvl="0" animBg="1"/>
      <p:bldP spid="2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1568450"/>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分页式存储管理所需要的数据结构：</a:t>
            </a:r>
            <a:r>
              <a:rPr lang="zh-CN" altLang="en-US" sz="2400">
                <a:latin typeface="华光魏体_CNKI" panose="02000500000000000000" charset="-122"/>
                <a:ea typeface="华光魏体_CNKI" panose="02000500000000000000" charset="-122"/>
              </a:rPr>
              <a:t>页表</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endParaRPr>
          </a:p>
        </p:txBody>
      </p:sp>
      <p:sp>
        <p:nvSpPr>
          <p:cNvPr id="22" name="文本框 21"/>
          <p:cNvSpPr txBox="1"/>
          <p:nvPr/>
        </p:nvSpPr>
        <p:spPr>
          <a:xfrm>
            <a:off x="908050" y="2152015"/>
            <a:ext cx="10930890" cy="1753235"/>
          </a:xfrm>
          <a:prstGeom prst="rect">
            <a:avLst/>
          </a:prstGeom>
          <a:noFill/>
        </p:spPr>
        <p:txBody>
          <a:bodyPr wrap="square" rtlCol="0" anchor="t">
            <a:spAutoFit/>
          </a:bodyPr>
          <a:p>
            <a:pPr marL="914400" lvl="1" indent="-457200">
              <a:lnSpc>
                <a:spcPct val="150000"/>
              </a:lnSpc>
              <a:buClr>
                <a:schemeClr val="tx1"/>
              </a:buClr>
              <a:buFont typeface="Wingdings" panose="05000000000000000000" charset="0"/>
              <a:buChar char="ü"/>
            </a:pP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OS</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为每个进程建立一张页表</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marL="914400" lvl="1" indent="-457200">
              <a:lnSpc>
                <a:spcPct val="150000"/>
              </a:lnSpc>
              <a:buClr>
                <a:schemeClr val="tx1"/>
              </a:buClr>
              <a:buFont typeface="Wingdings" panose="05000000000000000000" charset="0"/>
              <a:buChar char="ü"/>
            </a:pP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页表的作用是保存页号和块号的对应关系</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marL="914400" lvl="1" indent="-457200">
              <a:lnSpc>
                <a:spcPct val="150000"/>
              </a:lnSpc>
              <a:buClr>
                <a:schemeClr val="tx1"/>
              </a:buClr>
              <a:buFont typeface="Wingdings" panose="05000000000000000000" charset="0"/>
              <a:buChar char="ü"/>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页表在进程装入内存时，由</a:t>
            </a: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OS</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建立</a:t>
            </a: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graphicFrame>
        <p:nvGraphicFramePr>
          <p:cNvPr id="23" name="Object 4"/>
          <p:cNvGraphicFramePr>
            <a:graphicFrameLocks noGrp="1" noChangeAspect="1"/>
          </p:cNvGraphicFramePr>
          <p:nvPr>
            <p:ph idx="1"/>
          </p:nvPr>
        </p:nvGraphicFramePr>
        <p:xfrm>
          <a:off x="7475855" y="1950085"/>
          <a:ext cx="4601210" cy="3527425"/>
        </p:xfrm>
        <a:graphic>
          <a:graphicData uri="http://schemas.openxmlformats.org/presentationml/2006/ole">
            <mc:AlternateContent xmlns:mc="http://schemas.openxmlformats.org/markup-compatibility/2006">
              <mc:Choice xmlns:v="urn:schemas-microsoft-com:vml" Requires="v">
                <p:oleObj spid="_x0000_s1066" name="VISIO" r:id="rId1" imgW="2644140" imgH="2026920" progId="Visio.Drawing.4">
                  <p:embed/>
                </p:oleObj>
              </mc:Choice>
              <mc:Fallback>
                <p:oleObj name="VISIO" r:id="rId1" imgW="2644140" imgH="2026920" progId="Visio.Drawing.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5855" y="1950085"/>
                        <a:ext cx="4601210" cy="3527425"/>
                      </a:xfrm>
                      <a:prstGeom prst="rect">
                        <a:avLst/>
                      </a:prstGeom>
                      <a:noFill/>
                      <a:ln>
                        <a:noFill/>
                      </a:ln>
                      <a:effectLst/>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1198880"/>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地址变换</a:t>
            </a:r>
            <a:r>
              <a:rPr lang="zh-CN" altLang="en-US" sz="2400">
                <a:latin typeface="华光魏体_CNKI" panose="02000500000000000000" charset="-122"/>
                <a:ea typeface="华光魏体_CNKI" panose="02000500000000000000" charset="-122"/>
              </a:rPr>
              <a:t>机构</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endParaRPr>
          </a:p>
        </p:txBody>
      </p:sp>
      <p:sp>
        <p:nvSpPr>
          <p:cNvPr id="22" name="文本框 21"/>
          <p:cNvSpPr txBox="1"/>
          <p:nvPr/>
        </p:nvSpPr>
        <p:spPr>
          <a:xfrm>
            <a:off x="908050" y="2152015"/>
            <a:ext cx="10930890" cy="3654425"/>
          </a:xfrm>
          <a:prstGeom prst="rect">
            <a:avLst/>
          </a:prstGeom>
          <a:noFill/>
        </p:spPr>
        <p:txBody>
          <a:bodyPr wrap="square" rtlCol="0" anchor="t">
            <a:spAutoFit/>
          </a:bodyPr>
          <a:p>
            <a:pPr>
              <a:lnSpc>
                <a:spcPct val="120000"/>
              </a:lnSpc>
              <a:spcBef>
                <a:spcPts val="0"/>
              </a:spcBef>
              <a:spcAft>
                <a:spcPts val="600"/>
              </a:spcAft>
              <a:buFont typeface="Wingdings" panose="05000000000000000000" pitchFamily="2" charset="2"/>
              <a:buChar char="u"/>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用于解决“如何将逻辑地址转变为物理地址”的问题</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indent="0">
              <a:lnSpc>
                <a:spcPct val="120000"/>
              </a:lnSpc>
              <a:spcBef>
                <a:spcPts val="0"/>
              </a:spcBef>
              <a:spcAft>
                <a:spcPts val="600"/>
              </a:spcAft>
              <a:buFont typeface="Wingdings" panose="05000000000000000000" pitchFamily="2" charset="2"/>
              <a:buNone/>
            </a:pP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逻辑地址转变为物理地址称为 “</a:t>
            </a: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重定位</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a:lnSpc>
                <a:spcPct val="120000"/>
              </a:lnSpc>
              <a:spcBef>
                <a:spcPts val="0"/>
              </a:spcBef>
              <a:spcAft>
                <a:spcPts val="600"/>
              </a:spcAft>
              <a:buFont typeface="Wingdings" panose="05000000000000000000" pitchFamily="2" charset="2"/>
              <a:buChar char="u"/>
            </a:pPr>
            <a:r>
              <a:rPr kumimoji="1" lang="zh-CN" altLang="en-US" sz="24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基本任务</a:t>
            </a:r>
            <a:r>
              <a:rPr kumimoji="1" lang="en-US" altLang="zh-CN" sz="24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借助页表，将页号转变为物理块号</a:t>
            </a:r>
            <a:endPar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endParaRPr>
          </a:p>
          <a:p>
            <a:pPr>
              <a:lnSpc>
                <a:spcPct val="120000"/>
              </a:lnSpc>
              <a:spcBef>
                <a:spcPts val="0"/>
              </a:spcBef>
              <a:spcAft>
                <a:spcPts val="600"/>
              </a:spcAft>
              <a:buFont typeface="Wingdings" panose="05000000000000000000" pitchFamily="2" charset="2"/>
              <a:buChar char="u"/>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页表的功能本应由一组专门的寄存器实现，但造价太高</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a:lnSpc>
                <a:spcPct val="120000"/>
              </a:lnSpc>
              <a:spcBef>
                <a:spcPts val="0"/>
              </a:spcBef>
              <a:spcAft>
                <a:spcPts val="600"/>
              </a:spcAft>
              <a:buFont typeface="Wingdings" panose="05000000000000000000" pitchFamily="2" charset="2"/>
              <a:buChar char="u"/>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所以，页表通常保存在系统区里</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a:lnSpc>
                <a:spcPct val="120000"/>
              </a:lnSpc>
              <a:spcBef>
                <a:spcPts val="0"/>
              </a:spcBef>
              <a:spcAft>
                <a:spcPts val="600"/>
              </a:spcAft>
              <a:buFont typeface="Wingdings" panose="05000000000000000000" pitchFamily="2" charset="2"/>
              <a:buChar char="u"/>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页表的首地址和长度</a:t>
            </a: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即有多少个表项</a:t>
            </a: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则保存在进程的</a:t>
            </a: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PCB</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中</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a:lnSpc>
                <a:spcPct val="120000"/>
              </a:lnSpc>
              <a:spcBef>
                <a:spcPts val="0"/>
              </a:spcBef>
              <a:spcAft>
                <a:spcPts val="600"/>
              </a:spcAft>
              <a:buFont typeface="Wingdings" panose="05000000000000000000" pitchFamily="2" charset="2"/>
              <a:buChar char="u"/>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进程被调度执行时，这两项便被取出，并调入</a:t>
            </a:r>
            <a:r>
              <a:rPr kumimoji="1" lang="zh-CN" altLang="en-US" sz="24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页表寄存器</a:t>
            </a:r>
            <a:r>
              <a:rPr kumimoji="1" lang="en-US" altLang="zh-CN" sz="24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(PTR)</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中</a:t>
            </a: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1198880"/>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地址变换</a:t>
            </a:r>
            <a:r>
              <a:rPr lang="zh-CN" altLang="en-US" sz="2400">
                <a:latin typeface="华光魏体_CNKI" panose="02000500000000000000" charset="-122"/>
                <a:ea typeface="华光魏体_CNKI" panose="02000500000000000000" charset="-122"/>
              </a:rPr>
              <a:t>机构</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endParaRPr>
          </a:p>
        </p:txBody>
      </p:sp>
      <p:sp>
        <p:nvSpPr>
          <p:cNvPr id="2" name="矩形 1"/>
          <p:cNvSpPr/>
          <p:nvPr/>
        </p:nvSpPr>
        <p:spPr>
          <a:xfrm>
            <a:off x="7936922" y="2516506"/>
            <a:ext cx="150668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页号（</a:t>
            </a:r>
            <a:r>
              <a:rPr lang="en-US" altLang="zh-CN" sz="2400" dirty="0"/>
              <a:t>3</a:t>
            </a:r>
            <a:r>
              <a:rPr lang="zh-CN" altLang="en-US" sz="2400" dirty="0"/>
              <a:t>）</a:t>
            </a:r>
            <a:endParaRPr lang="zh-CN" altLang="en-US" sz="2400" dirty="0"/>
          </a:p>
        </p:txBody>
      </p:sp>
      <p:sp>
        <p:nvSpPr>
          <p:cNvPr id="10" name="矩形 9"/>
          <p:cNvSpPr/>
          <p:nvPr/>
        </p:nvSpPr>
        <p:spPr>
          <a:xfrm>
            <a:off x="9443603" y="2516506"/>
            <a:ext cx="1839191"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sz="2400" dirty="0"/>
              <a:t>页内地址</a:t>
            </a:r>
            <a:endParaRPr lang="zh-CN" altLang="en-US" sz="2400" dirty="0"/>
          </a:p>
        </p:txBody>
      </p:sp>
      <p:sp>
        <p:nvSpPr>
          <p:cNvPr id="11" name="矩形 10"/>
          <p:cNvSpPr/>
          <p:nvPr/>
        </p:nvSpPr>
        <p:spPr>
          <a:xfrm>
            <a:off x="8944839" y="5848525"/>
            <a:ext cx="498764"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sz="2400" dirty="0"/>
          </a:p>
        </p:txBody>
      </p:sp>
      <p:sp>
        <p:nvSpPr>
          <p:cNvPr id="12" name="矩形 11"/>
          <p:cNvSpPr/>
          <p:nvPr/>
        </p:nvSpPr>
        <p:spPr>
          <a:xfrm>
            <a:off x="9443603" y="5848525"/>
            <a:ext cx="1839191"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2400" dirty="0"/>
          </a:p>
        </p:txBody>
      </p:sp>
      <p:sp>
        <p:nvSpPr>
          <p:cNvPr id="16" name="流程图: 接点 9"/>
          <p:cNvSpPr/>
          <p:nvPr/>
        </p:nvSpPr>
        <p:spPr>
          <a:xfrm>
            <a:off x="7053696" y="3330575"/>
            <a:ext cx="124691" cy="1246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连接符: 肘形 11"/>
          <p:cNvCxnSpPr>
            <a:stCxn id="2" idx="2"/>
            <a:endCxn id="16" idx="6"/>
          </p:cNvCxnSpPr>
          <p:nvPr/>
        </p:nvCxnSpPr>
        <p:spPr>
          <a:xfrm rot="5400000">
            <a:off x="7724718" y="2427375"/>
            <a:ext cx="419215" cy="1511876"/>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856268" y="2485333"/>
            <a:ext cx="519545" cy="519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800" dirty="0"/>
              <a:t>&gt;</a:t>
            </a:r>
            <a:endParaRPr lang="zh-CN" altLang="en-US" sz="2800" dirty="0"/>
          </a:p>
        </p:txBody>
      </p:sp>
      <p:cxnSp>
        <p:nvCxnSpPr>
          <p:cNvPr id="19" name="直接箭头连接符 18"/>
          <p:cNvCxnSpPr>
            <a:stCxn id="16" idx="0"/>
            <a:endCxn id="18" idx="4"/>
          </p:cNvCxnSpPr>
          <p:nvPr/>
        </p:nvCxnSpPr>
        <p:spPr>
          <a:xfrm flipH="1" flipV="1">
            <a:off x="7116041" y="3004878"/>
            <a:ext cx="1" cy="32569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408154" y="1702552"/>
            <a:ext cx="1415772" cy="461665"/>
          </a:xfrm>
          <a:prstGeom prst="rect">
            <a:avLst/>
          </a:prstGeom>
          <a:noFill/>
        </p:spPr>
        <p:txBody>
          <a:bodyPr wrap="none" rtlCol="0">
            <a:spAutoFit/>
          </a:bodyPr>
          <a:p>
            <a:r>
              <a:rPr lang="zh-CN" altLang="en-US" sz="2400" dirty="0"/>
              <a:t>越界中断</a:t>
            </a:r>
            <a:endParaRPr lang="zh-CN" altLang="en-US" sz="2400" dirty="0"/>
          </a:p>
        </p:txBody>
      </p:sp>
      <p:cxnSp>
        <p:nvCxnSpPr>
          <p:cNvPr id="21" name="直接箭头连接符 20"/>
          <p:cNvCxnSpPr>
            <a:stCxn id="18" idx="0"/>
            <a:endCxn id="20" idx="2"/>
          </p:cNvCxnSpPr>
          <p:nvPr/>
        </p:nvCxnSpPr>
        <p:spPr>
          <a:xfrm flipH="1" flipV="1">
            <a:off x="7116040" y="2164217"/>
            <a:ext cx="1" cy="32111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3817575" y="3133147"/>
            <a:ext cx="519545" cy="519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t>+</a:t>
            </a:r>
            <a:endParaRPr lang="zh-CN" altLang="en-US" sz="2800" dirty="0"/>
          </a:p>
        </p:txBody>
      </p:sp>
      <p:sp>
        <p:nvSpPr>
          <p:cNvPr id="24" name="矩形 23"/>
          <p:cNvSpPr/>
          <p:nvPr/>
        </p:nvSpPr>
        <p:spPr>
          <a:xfrm>
            <a:off x="3324007" y="2139026"/>
            <a:ext cx="1506682"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400" dirty="0"/>
              <a:t>页表始址</a:t>
            </a:r>
            <a:endParaRPr lang="zh-CN" altLang="en-US" sz="2400" dirty="0"/>
          </a:p>
        </p:txBody>
      </p:sp>
      <p:sp>
        <p:nvSpPr>
          <p:cNvPr id="25" name="矩形 24"/>
          <p:cNvSpPr/>
          <p:nvPr/>
        </p:nvSpPr>
        <p:spPr>
          <a:xfrm>
            <a:off x="4830689" y="2139026"/>
            <a:ext cx="1464471"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dirty="0"/>
              <a:t>页表长度</a:t>
            </a:r>
            <a:endParaRPr lang="zh-CN" altLang="en-US" sz="2400" dirty="0"/>
          </a:p>
        </p:txBody>
      </p:sp>
      <p:cxnSp>
        <p:nvCxnSpPr>
          <p:cNvPr id="26" name="直接箭头连接符 25"/>
          <p:cNvCxnSpPr>
            <a:stCxn id="24" idx="2"/>
            <a:endCxn id="23" idx="0"/>
          </p:cNvCxnSpPr>
          <p:nvPr/>
        </p:nvCxnSpPr>
        <p:spPr>
          <a:xfrm>
            <a:off x="4077348" y="2596226"/>
            <a:ext cx="0" cy="53692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8" name="直接箭头连接符 27"/>
          <p:cNvCxnSpPr>
            <a:stCxn id="16" idx="2"/>
            <a:endCxn id="23" idx="6"/>
          </p:cNvCxnSpPr>
          <p:nvPr/>
        </p:nvCxnSpPr>
        <p:spPr>
          <a:xfrm flipH="1" flipV="1">
            <a:off x="4337120" y="3392920"/>
            <a:ext cx="2716576"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178387" y="4251961"/>
            <a:ext cx="966354" cy="413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ltLang="zh-CN" sz="2800" dirty="0"/>
              <a:t>94</a:t>
            </a:r>
            <a:endParaRPr lang="zh-CN" altLang="en-US" sz="2800" dirty="0"/>
          </a:p>
        </p:txBody>
      </p:sp>
      <p:sp>
        <p:nvSpPr>
          <p:cNvPr id="30" name="矩形 29"/>
          <p:cNvSpPr/>
          <p:nvPr/>
        </p:nvSpPr>
        <p:spPr>
          <a:xfrm>
            <a:off x="7178387" y="4665132"/>
            <a:ext cx="966354" cy="4131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sz="2800" dirty="0"/>
          </a:p>
        </p:txBody>
      </p:sp>
      <p:sp>
        <p:nvSpPr>
          <p:cNvPr id="31" name="矩形 30"/>
          <p:cNvSpPr/>
          <p:nvPr/>
        </p:nvSpPr>
        <p:spPr>
          <a:xfrm>
            <a:off x="7178387" y="5078303"/>
            <a:ext cx="966354" cy="413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sz="2800" dirty="0"/>
          </a:p>
        </p:txBody>
      </p:sp>
      <p:sp>
        <p:nvSpPr>
          <p:cNvPr id="32" name="矩形 31"/>
          <p:cNvSpPr/>
          <p:nvPr/>
        </p:nvSpPr>
        <p:spPr>
          <a:xfrm>
            <a:off x="7178387" y="5491474"/>
            <a:ext cx="966354" cy="4131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800" dirty="0"/>
              <a:t>b</a:t>
            </a:r>
            <a:endParaRPr lang="zh-CN" altLang="en-US" sz="2800" dirty="0"/>
          </a:p>
        </p:txBody>
      </p:sp>
      <p:sp>
        <p:nvSpPr>
          <p:cNvPr id="33" name="矩形 32"/>
          <p:cNvSpPr/>
          <p:nvPr/>
        </p:nvSpPr>
        <p:spPr>
          <a:xfrm>
            <a:off x="6658841" y="4251960"/>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800" dirty="0"/>
              <a:t>0</a:t>
            </a:r>
            <a:endParaRPr lang="zh-CN" altLang="en-US" sz="2800" dirty="0"/>
          </a:p>
        </p:txBody>
      </p:sp>
      <p:sp>
        <p:nvSpPr>
          <p:cNvPr id="34" name="矩形 33"/>
          <p:cNvSpPr/>
          <p:nvPr/>
        </p:nvSpPr>
        <p:spPr>
          <a:xfrm>
            <a:off x="6655377" y="4665130"/>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800" dirty="0"/>
              <a:t>1</a:t>
            </a:r>
            <a:endParaRPr lang="zh-CN" altLang="en-US" sz="2800" dirty="0"/>
          </a:p>
        </p:txBody>
      </p:sp>
      <p:sp>
        <p:nvSpPr>
          <p:cNvPr id="35" name="矩形 34"/>
          <p:cNvSpPr/>
          <p:nvPr/>
        </p:nvSpPr>
        <p:spPr>
          <a:xfrm>
            <a:off x="6655377" y="5078302"/>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800" dirty="0"/>
              <a:t>2</a:t>
            </a:r>
            <a:endParaRPr lang="zh-CN" altLang="en-US" sz="2800" dirty="0"/>
          </a:p>
        </p:txBody>
      </p:sp>
      <p:sp>
        <p:nvSpPr>
          <p:cNvPr id="27" name="矩形 26"/>
          <p:cNvSpPr/>
          <p:nvPr/>
        </p:nvSpPr>
        <p:spPr>
          <a:xfrm>
            <a:off x="6655377" y="5492003"/>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800" dirty="0"/>
              <a:t>3</a:t>
            </a:r>
            <a:endParaRPr lang="zh-CN" altLang="en-US" sz="2800" dirty="0"/>
          </a:p>
        </p:txBody>
      </p:sp>
      <p:sp>
        <p:nvSpPr>
          <p:cNvPr id="37" name="矩形 36"/>
          <p:cNvSpPr/>
          <p:nvPr/>
        </p:nvSpPr>
        <p:spPr>
          <a:xfrm>
            <a:off x="6655377" y="5905175"/>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2800" dirty="0"/>
          </a:p>
        </p:txBody>
      </p:sp>
      <p:sp>
        <p:nvSpPr>
          <p:cNvPr id="38" name="矩形 37"/>
          <p:cNvSpPr/>
          <p:nvPr/>
        </p:nvSpPr>
        <p:spPr>
          <a:xfrm>
            <a:off x="7178387" y="5904644"/>
            <a:ext cx="966354" cy="413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sz="2800" dirty="0"/>
          </a:p>
        </p:txBody>
      </p:sp>
      <p:cxnSp>
        <p:nvCxnSpPr>
          <p:cNvPr id="40" name="连接符: 肘形 39"/>
          <p:cNvCxnSpPr>
            <a:stCxn id="23" idx="4"/>
            <a:endCxn id="27" idx="1"/>
          </p:cNvCxnSpPr>
          <p:nvPr/>
        </p:nvCxnSpPr>
        <p:spPr>
          <a:xfrm rot="16200000" flipH="1">
            <a:off x="4343414" y="3386625"/>
            <a:ext cx="2045897" cy="2578029"/>
          </a:xfrm>
          <a:prstGeom prst="bentConnector2">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2" name="连接符: 肘形 41"/>
          <p:cNvCxnSpPr>
            <a:stCxn id="32" idx="3"/>
            <a:endCxn id="11" idx="1"/>
          </p:cNvCxnSpPr>
          <p:nvPr/>
        </p:nvCxnSpPr>
        <p:spPr>
          <a:xfrm>
            <a:off x="8144741" y="5698060"/>
            <a:ext cx="800098" cy="379065"/>
          </a:xfrm>
          <a:prstGeom prst="bentConnector3">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p:cNvCxnSpPr>
            <a:stCxn id="10" idx="2"/>
            <a:endCxn id="12" idx="0"/>
          </p:cNvCxnSpPr>
          <p:nvPr/>
        </p:nvCxnSpPr>
        <p:spPr>
          <a:xfrm>
            <a:off x="10363199" y="2973706"/>
            <a:ext cx="0" cy="28748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415021" y="3798193"/>
            <a:ext cx="800219" cy="461665"/>
          </a:xfrm>
          <a:prstGeom prst="rect">
            <a:avLst/>
          </a:prstGeom>
          <a:noFill/>
        </p:spPr>
        <p:txBody>
          <a:bodyPr wrap="none" rtlCol="0">
            <a:spAutoFit/>
          </a:bodyPr>
          <a:p>
            <a:r>
              <a:rPr lang="zh-CN" altLang="en-US" sz="2400" dirty="0"/>
              <a:t>页号</a:t>
            </a:r>
            <a:endParaRPr lang="zh-CN" altLang="en-US" sz="2400" dirty="0"/>
          </a:p>
        </p:txBody>
      </p:sp>
      <p:sp>
        <p:nvSpPr>
          <p:cNvPr id="50" name="文本框 49"/>
          <p:cNvSpPr txBox="1"/>
          <p:nvPr/>
        </p:nvSpPr>
        <p:spPr>
          <a:xfrm>
            <a:off x="7227682" y="3793415"/>
            <a:ext cx="800219" cy="461665"/>
          </a:xfrm>
          <a:prstGeom prst="rect">
            <a:avLst/>
          </a:prstGeom>
          <a:noFill/>
        </p:spPr>
        <p:txBody>
          <a:bodyPr wrap="none" rtlCol="0">
            <a:spAutoFit/>
          </a:bodyPr>
          <a:p>
            <a:r>
              <a:rPr lang="zh-CN" altLang="en-US" sz="2400" dirty="0"/>
              <a:t>块号</a:t>
            </a:r>
            <a:endParaRPr lang="zh-CN" altLang="en-US" sz="2400" dirty="0"/>
          </a:p>
        </p:txBody>
      </p:sp>
      <p:sp>
        <p:nvSpPr>
          <p:cNvPr id="51" name="文本框 50"/>
          <p:cNvSpPr txBox="1"/>
          <p:nvPr/>
        </p:nvSpPr>
        <p:spPr>
          <a:xfrm>
            <a:off x="6975703" y="6309483"/>
            <a:ext cx="800219" cy="461665"/>
          </a:xfrm>
          <a:prstGeom prst="rect">
            <a:avLst/>
          </a:prstGeom>
          <a:noFill/>
        </p:spPr>
        <p:txBody>
          <a:bodyPr wrap="none" rtlCol="0">
            <a:spAutoFit/>
          </a:bodyPr>
          <a:p>
            <a:r>
              <a:rPr lang="zh-CN" altLang="en-US" sz="2400" dirty="0"/>
              <a:t>页表</a:t>
            </a:r>
            <a:endParaRPr lang="zh-CN" altLang="en-US" sz="2400" dirty="0"/>
          </a:p>
        </p:txBody>
      </p:sp>
      <p:sp>
        <p:nvSpPr>
          <p:cNvPr id="52" name="文本框 51"/>
          <p:cNvSpPr txBox="1"/>
          <p:nvPr/>
        </p:nvSpPr>
        <p:spPr>
          <a:xfrm>
            <a:off x="4077347" y="1602105"/>
            <a:ext cx="1749197" cy="461665"/>
          </a:xfrm>
          <a:prstGeom prst="rect">
            <a:avLst/>
          </a:prstGeom>
          <a:noFill/>
        </p:spPr>
        <p:txBody>
          <a:bodyPr wrap="none" rtlCol="0">
            <a:spAutoFit/>
          </a:bodyPr>
          <a:p>
            <a:r>
              <a:rPr lang="zh-CN" altLang="en-US" sz="2400" dirty="0"/>
              <a:t>页表寄存器</a:t>
            </a:r>
            <a:endParaRPr lang="zh-CN" altLang="en-US" sz="2400" dirty="0"/>
          </a:p>
        </p:txBody>
      </p:sp>
      <p:sp>
        <p:nvSpPr>
          <p:cNvPr id="53" name="文本框 52"/>
          <p:cNvSpPr txBox="1"/>
          <p:nvPr/>
        </p:nvSpPr>
        <p:spPr>
          <a:xfrm>
            <a:off x="8920174" y="1979608"/>
            <a:ext cx="1443024" cy="461665"/>
          </a:xfrm>
          <a:prstGeom prst="rect">
            <a:avLst/>
          </a:prstGeom>
          <a:noFill/>
        </p:spPr>
        <p:txBody>
          <a:bodyPr wrap="none" rtlCol="0">
            <a:spAutoFit/>
          </a:bodyPr>
          <a:p>
            <a:r>
              <a:rPr lang="zh-CN" altLang="en-US" sz="2400" dirty="0"/>
              <a:t>逻辑地址</a:t>
            </a:r>
            <a:endParaRPr lang="zh-CN" altLang="en-US" sz="2400" dirty="0"/>
          </a:p>
        </p:txBody>
      </p:sp>
      <p:sp>
        <p:nvSpPr>
          <p:cNvPr id="54" name="文本框 53"/>
          <p:cNvSpPr txBox="1"/>
          <p:nvPr/>
        </p:nvSpPr>
        <p:spPr>
          <a:xfrm>
            <a:off x="9402039" y="6317815"/>
            <a:ext cx="1443024" cy="461665"/>
          </a:xfrm>
          <a:prstGeom prst="rect">
            <a:avLst/>
          </a:prstGeom>
          <a:noFill/>
        </p:spPr>
        <p:txBody>
          <a:bodyPr wrap="none" rtlCol="0">
            <a:spAutoFit/>
          </a:bodyPr>
          <a:p>
            <a:r>
              <a:rPr lang="zh-CN" altLang="en-US" sz="2400" dirty="0"/>
              <a:t>物理地址</a:t>
            </a:r>
            <a:endParaRPr lang="zh-CN" altLang="en-US" sz="2400" dirty="0"/>
          </a:p>
        </p:txBody>
      </p:sp>
      <p:sp>
        <p:nvSpPr>
          <p:cNvPr id="39" name="文本框 38"/>
          <p:cNvSpPr txBox="1"/>
          <p:nvPr/>
        </p:nvSpPr>
        <p:spPr>
          <a:xfrm>
            <a:off x="210185" y="2348865"/>
            <a:ext cx="3035935" cy="4411980"/>
          </a:xfrm>
          <a:prstGeom prst="rect">
            <a:avLst/>
          </a:prstGeom>
          <a:solidFill>
            <a:schemeClr val="accent2">
              <a:lumMod val="60000"/>
              <a:lumOff val="40000"/>
            </a:schemeClr>
          </a:solidFill>
        </p:spPr>
        <p:txBody>
          <a:bodyPr wrap="square" rtlCol="0" anchor="t">
            <a:spAutoFit/>
          </a:bodyPr>
          <a:p>
            <a:pPr marL="342900" indent="-342900">
              <a:buFont typeface="Wingdings" panose="05000000000000000000" charset="0"/>
              <a:buChar char="p"/>
            </a:pPr>
            <a:r>
              <a:rPr kumimoji="1" lang="zh-CN" sz="2400" b="1">
                <a:latin typeface="华光魏体_CNKI" panose="02000500000000000000" charset="-122"/>
                <a:ea typeface="华光魏体_CNKI" panose="02000500000000000000" charset="-122"/>
                <a:sym typeface="+mn-ea"/>
              </a:rPr>
              <a:t>因为页表存储在内存中，这使得每次访问一个数据，必须访问</a:t>
            </a:r>
            <a:r>
              <a:rPr kumimoji="1" lang="zh-CN" sz="2400" b="1">
                <a:solidFill>
                  <a:srgbClr val="FF0000"/>
                </a:solidFill>
                <a:latin typeface="华光魏体_CNKI" panose="02000500000000000000" charset="-122"/>
                <a:ea typeface="华光魏体_CNKI" panose="02000500000000000000" charset="-122"/>
                <a:sym typeface="+mn-ea"/>
              </a:rPr>
              <a:t>两次</a:t>
            </a:r>
            <a:r>
              <a:rPr kumimoji="1" lang="zh-CN" sz="2400" b="1">
                <a:latin typeface="华光魏体_CNKI" panose="02000500000000000000" charset="-122"/>
                <a:ea typeface="华光魏体_CNKI" panose="02000500000000000000" charset="-122"/>
                <a:sym typeface="+mn-ea"/>
              </a:rPr>
              <a:t>内存：</a:t>
            </a:r>
            <a:endParaRPr kumimoji="1" lang="zh-CN" sz="2400" b="1">
              <a:latin typeface="华光魏体_CNKI" panose="02000500000000000000" charset="-122"/>
              <a:ea typeface="华光魏体_CNKI" panose="02000500000000000000" charset="-122"/>
              <a:sym typeface="+mn-ea"/>
            </a:endParaRPr>
          </a:p>
          <a:p>
            <a:pPr marL="342900" lvl="1" indent="-342900">
              <a:lnSpc>
                <a:spcPct val="100000"/>
              </a:lnSpc>
              <a:spcBef>
                <a:spcPct val="0"/>
              </a:spcBef>
              <a:spcAft>
                <a:spcPct val="20000"/>
              </a:spcAft>
              <a:buFont typeface="Wingdings" panose="05000000000000000000" charset="0"/>
              <a:buChar char="ü"/>
            </a:pPr>
            <a:r>
              <a:rPr kumimoji="1" lang="zh-CN" sz="2400" b="1">
                <a:latin typeface="华光魏体_CNKI" panose="02000500000000000000" charset="-122"/>
                <a:ea typeface="华光魏体_CNKI" panose="02000500000000000000" charset="-122"/>
                <a:sym typeface="+mn-ea"/>
              </a:rPr>
              <a:t>一次是访问页表：确定数据所在的物理地址</a:t>
            </a:r>
            <a:endParaRPr lang="zh-CN" sz="2400">
              <a:solidFill>
                <a:schemeClr val="tx1"/>
              </a:solidFill>
              <a:latin typeface="华光魏体_CNKI" panose="02000500000000000000" charset="-122"/>
              <a:ea typeface="华光魏体_CNKI" panose="02000500000000000000" charset="-122"/>
            </a:endParaRPr>
          </a:p>
          <a:p>
            <a:pPr marL="342900" lvl="1" indent="-342900">
              <a:lnSpc>
                <a:spcPct val="100000"/>
              </a:lnSpc>
              <a:spcBef>
                <a:spcPct val="0"/>
              </a:spcBef>
              <a:spcAft>
                <a:spcPct val="20000"/>
              </a:spcAft>
              <a:buFont typeface="Wingdings" panose="05000000000000000000" charset="0"/>
              <a:buChar char="ü"/>
            </a:pPr>
            <a:r>
              <a:rPr kumimoji="1" lang="zh-CN" sz="2400" b="1" dirty="0">
                <a:latin typeface="华光魏体_CNKI" panose="02000500000000000000" charset="-122"/>
                <a:ea typeface="华光魏体_CNKI" panose="02000500000000000000" charset="-122"/>
                <a:sym typeface="+mn-ea"/>
              </a:rPr>
              <a:t>另一次才是访问真正的数据</a:t>
            </a:r>
            <a:endParaRPr kumimoji="1" lang="zh-CN" sz="2400" b="1" dirty="0">
              <a:latin typeface="华光魏体_CNKI" panose="02000500000000000000" charset="-122"/>
              <a:ea typeface="华光魏体_CNKI" panose="02000500000000000000" charset="-122"/>
              <a:sym typeface="+mn-ea"/>
            </a:endParaRPr>
          </a:p>
          <a:p>
            <a:pPr marL="0" lvl="1" indent="0">
              <a:lnSpc>
                <a:spcPct val="100000"/>
              </a:lnSpc>
              <a:spcBef>
                <a:spcPct val="0"/>
              </a:spcBef>
              <a:spcAft>
                <a:spcPct val="20000"/>
              </a:spcAft>
              <a:buFont typeface="Wingdings" panose="05000000000000000000" charset="0"/>
              <a:buNone/>
            </a:pPr>
            <a:endParaRPr lang="zh-CN" sz="2400" dirty="0">
              <a:solidFill>
                <a:schemeClr val="tx1"/>
              </a:solidFill>
              <a:latin typeface="华光魏体_CNKI" panose="02000500000000000000" charset="-122"/>
              <a:ea typeface="华光魏体_CNKI" panose="02000500000000000000" charset="-122"/>
            </a:endParaRPr>
          </a:p>
          <a:p>
            <a:pPr marL="0" lvl="1" indent="0" algn="ctr">
              <a:lnSpc>
                <a:spcPct val="100000"/>
              </a:lnSpc>
              <a:spcBef>
                <a:spcPct val="0"/>
              </a:spcBef>
              <a:spcAft>
                <a:spcPct val="20000"/>
              </a:spcAft>
              <a:buFont typeface="Wingdings" panose="05000000000000000000" charset="0"/>
              <a:buNone/>
            </a:pPr>
            <a:r>
              <a:rPr lang="zh-CN" sz="2400" dirty="0">
                <a:solidFill>
                  <a:srgbClr val="FF0000"/>
                </a:solidFill>
                <a:latin typeface="华光魏体_CNKI" panose="02000500000000000000" charset="-122"/>
                <a:ea typeface="华光魏体_CNKI" panose="02000500000000000000" charset="-122"/>
              </a:rPr>
              <a:t>效率拉跨了</a:t>
            </a:r>
            <a:endParaRPr kumimoji="1" lang="zh-CN" altLang="en-US" sz="2400" b="1" dirty="0">
              <a:solidFill>
                <a:srgbClr val="FF0000"/>
              </a:solidFill>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down)">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par>
                          <p:cTn id="40" fill="hold">
                            <p:stCondLst>
                              <p:cond delay="1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mph" presetSubtype="0" repeatCount="indefinite" fill="hold" grpId="1" nodeType="clickEffect">
                                  <p:stCondLst>
                                    <p:cond delay="0"/>
                                  </p:stCondLst>
                                  <p:endCondLst>
                                    <p:cond evt="onNext" delay="0">
                                      <p:tgtEl>
                                        <p:sldTgt/>
                                      </p:tgtEl>
                                    </p:cond>
                                  </p:endCondLst>
                                  <p:childTnLst>
                                    <p:animEffect transition="out" filter="fade">
                                      <p:cBhvr>
                                        <p:cTn id="47" dur="500" tmFilter="0, 0; .2, .5; .8, .5; 1, 0"/>
                                        <p:tgtEl>
                                          <p:spTgt spid="18"/>
                                        </p:tgtEl>
                                      </p:cBhvr>
                                    </p:animEffect>
                                    <p:animScale>
                                      <p:cBhvr>
                                        <p:cTn id="48" dur="250" autoRev="1" fill="hold"/>
                                        <p:tgtEl>
                                          <p:spTgt spid="18"/>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down)">
                                      <p:cBhvr>
                                        <p:cTn id="53" dur="500"/>
                                        <p:tgtEl>
                                          <p:spTgt spid="21"/>
                                        </p:tgtEl>
                                      </p:cBhvr>
                                    </p:animEffect>
                                  </p:childTnLst>
                                </p:cTn>
                              </p:par>
                            </p:childTnLst>
                          </p:cTn>
                        </p:par>
                        <p:par>
                          <p:cTn id="54" fill="hold">
                            <p:stCondLst>
                              <p:cond delay="500"/>
                            </p:stCondLst>
                            <p:childTnLst>
                              <p:par>
                                <p:cTn id="55" presetID="22" presetClass="entr" presetSubtype="4"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ppt_w</p:attrName>
                                        </p:attrNameLst>
                                      </p:cBhvr>
                                      <p:tavLst>
                                        <p:tav tm="0">
                                          <p:val>
                                            <p:fltVal val="0"/>
                                          </p:val>
                                        </p:tav>
                                        <p:tav tm="100000">
                                          <p:val>
                                            <p:strVal val="#ppt_w"/>
                                          </p:val>
                                        </p:tav>
                                      </p:tavLst>
                                    </p:anim>
                                    <p:anim calcmode="lin" valueType="num">
                                      <p:cBhvr>
                                        <p:cTn id="63" dur="500" fill="hold"/>
                                        <p:tgtEl>
                                          <p:spTgt spid="24"/>
                                        </p:tgtEl>
                                        <p:attrNameLst>
                                          <p:attrName>ppt_h</p:attrName>
                                        </p:attrNameLst>
                                      </p:cBhvr>
                                      <p:tavLst>
                                        <p:tav tm="0">
                                          <p:val>
                                            <p:fltVal val="0"/>
                                          </p:val>
                                        </p:tav>
                                        <p:tav tm="100000">
                                          <p:val>
                                            <p:strVal val="#ppt_h"/>
                                          </p:val>
                                        </p:tav>
                                      </p:tavLst>
                                    </p:anim>
                                    <p:animEffect transition="in" filter="fade">
                                      <p:cBhvr>
                                        <p:cTn id="64" dur="500"/>
                                        <p:tgtEl>
                                          <p:spTgt spid="2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p:cTn id="72" dur="500" fill="hold"/>
                                        <p:tgtEl>
                                          <p:spTgt spid="52"/>
                                        </p:tgtEl>
                                        <p:attrNameLst>
                                          <p:attrName>ppt_w</p:attrName>
                                        </p:attrNameLst>
                                      </p:cBhvr>
                                      <p:tavLst>
                                        <p:tav tm="0">
                                          <p:val>
                                            <p:fltVal val="0"/>
                                          </p:val>
                                        </p:tav>
                                        <p:tav tm="100000">
                                          <p:val>
                                            <p:strVal val="#ppt_w"/>
                                          </p:val>
                                        </p:tav>
                                      </p:tavLst>
                                    </p:anim>
                                    <p:anim calcmode="lin" valueType="num">
                                      <p:cBhvr>
                                        <p:cTn id="73" dur="500" fill="hold"/>
                                        <p:tgtEl>
                                          <p:spTgt spid="52"/>
                                        </p:tgtEl>
                                        <p:attrNameLst>
                                          <p:attrName>ppt_h</p:attrName>
                                        </p:attrNameLst>
                                      </p:cBhvr>
                                      <p:tavLst>
                                        <p:tav tm="0">
                                          <p:val>
                                            <p:fltVal val="0"/>
                                          </p:val>
                                        </p:tav>
                                        <p:tav tm="100000">
                                          <p:val>
                                            <p:strVal val="#ppt_h"/>
                                          </p:val>
                                        </p:tav>
                                      </p:tavLst>
                                    </p:anim>
                                    <p:animEffect transition="in" filter="fade">
                                      <p:cBhvr>
                                        <p:cTn id="74" dur="50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right)">
                                      <p:cBhvr>
                                        <p:cTn id="79" dur="500"/>
                                        <p:tgtEl>
                                          <p:spTgt spid="28"/>
                                        </p:tgtEl>
                                      </p:cBhvr>
                                    </p:animEffect>
                                  </p:childTnLst>
                                </p:cTn>
                              </p:par>
                              <p:par>
                                <p:cTn id="80" presetID="22" presetClass="entr" presetSubtype="1"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up)">
                                      <p:cBhvr>
                                        <p:cTn id="82" dur="500"/>
                                        <p:tgtEl>
                                          <p:spTgt spid="26"/>
                                        </p:tgtEl>
                                      </p:cBhvr>
                                    </p:animEffect>
                                  </p:childTnLst>
                                </p:cTn>
                              </p:par>
                            </p:childTnLst>
                          </p:cTn>
                        </p:par>
                        <p:par>
                          <p:cTn id="83" fill="hold">
                            <p:stCondLst>
                              <p:cond delay="500"/>
                            </p:stCondLst>
                            <p:childTnLst>
                              <p:par>
                                <p:cTn id="84" presetID="53" presetClass="entr" presetSubtype="16"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p:cTn id="86" dur="500" fill="hold"/>
                                        <p:tgtEl>
                                          <p:spTgt spid="23"/>
                                        </p:tgtEl>
                                        <p:attrNameLst>
                                          <p:attrName>ppt_w</p:attrName>
                                        </p:attrNameLst>
                                      </p:cBhvr>
                                      <p:tavLst>
                                        <p:tav tm="0">
                                          <p:val>
                                            <p:fltVal val="0"/>
                                          </p:val>
                                        </p:tav>
                                        <p:tav tm="100000">
                                          <p:val>
                                            <p:strVal val="#ppt_w"/>
                                          </p:val>
                                        </p:tav>
                                      </p:tavLst>
                                    </p:anim>
                                    <p:anim calcmode="lin" valueType="num">
                                      <p:cBhvr>
                                        <p:cTn id="87" dur="500" fill="hold"/>
                                        <p:tgtEl>
                                          <p:spTgt spid="23"/>
                                        </p:tgtEl>
                                        <p:attrNameLst>
                                          <p:attrName>ppt_h</p:attrName>
                                        </p:attrNameLst>
                                      </p:cBhvr>
                                      <p:tavLst>
                                        <p:tav tm="0">
                                          <p:val>
                                            <p:fltVal val="0"/>
                                          </p:val>
                                        </p:tav>
                                        <p:tav tm="100000">
                                          <p:val>
                                            <p:strVal val="#ppt_h"/>
                                          </p:val>
                                        </p:tav>
                                      </p:tavLst>
                                    </p:anim>
                                    <p:animEffect transition="in" filter="fade">
                                      <p:cBhvr>
                                        <p:cTn id="88" dur="50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wipe(up)">
                                      <p:cBhvr>
                                        <p:cTn id="93" dur="500"/>
                                        <p:tgtEl>
                                          <p:spTgt spid="40"/>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down)">
                                      <p:cBhvr>
                                        <p:cTn id="96" dur="500"/>
                                        <p:tgtEl>
                                          <p:spTgt spid="51"/>
                                        </p:tgtEl>
                                      </p:cBhvr>
                                    </p:animEffect>
                                  </p:childTnLst>
                                </p:cTn>
                              </p:par>
                            </p:childTnLst>
                          </p:cTn>
                        </p:par>
                        <p:par>
                          <p:cTn id="97" fill="hold">
                            <p:stCondLst>
                              <p:cond delay="500"/>
                            </p:stCondLst>
                            <p:childTnLst>
                              <p:par>
                                <p:cTn id="98" presetID="53" presetClass="entr" presetSubtype="16" fill="hold" grpId="0" nodeType="afterEffect">
                                  <p:stCondLst>
                                    <p:cond delay="0"/>
                                  </p:stCondLst>
                                  <p:childTnLst>
                                    <p:set>
                                      <p:cBhvr>
                                        <p:cTn id="99" dur="1" fill="hold">
                                          <p:stCondLst>
                                            <p:cond delay="0"/>
                                          </p:stCondLst>
                                        </p:cTn>
                                        <p:tgtEl>
                                          <p:spTgt spid="49"/>
                                        </p:tgtEl>
                                        <p:attrNameLst>
                                          <p:attrName>style.visibility</p:attrName>
                                        </p:attrNameLst>
                                      </p:cBhvr>
                                      <p:to>
                                        <p:strVal val="visible"/>
                                      </p:to>
                                    </p:set>
                                    <p:anim calcmode="lin" valueType="num">
                                      <p:cBhvr>
                                        <p:cTn id="100" dur="500" fill="hold"/>
                                        <p:tgtEl>
                                          <p:spTgt spid="49"/>
                                        </p:tgtEl>
                                        <p:attrNameLst>
                                          <p:attrName>ppt_w</p:attrName>
                                        </p:attrNameLst>
                                      </p:cBhvr>
                                      <p:tavLst>
                                        <p:tav tm="0">
                                          <p:val>
                                            <p:fltVal val="0"/>
                                          </p:val>
                                        </p:tav>
                                        <p:tav tm="100000">
                                          <p:val>
                                            <p:strVal val="#ppt_w"/>
                                          </p:val>
                                        </p:tav>
                                      </p:tavLst>
                                    </p:anim>
                                    <p:anim calcmode="lin" valueType="num">
                                      <p:cBhvr>
                                        <p:cTn id="101" dur="500" fill="hold"/>
                                        <p:tgtEl>
                                          <p:spTgt spid="49"/>
                                        </p:tgtEl>
                                        <p:attrNameLst>
                                          <p:attrName>ppt_h</p:attrName>
                                        </p:attrNameLst>
                                      </p:cBhvr>
                                      <p:tavLst>
                                        <p:tav tm="0">
                                          <p:val>
                                            <p:fltVal val="0"/>
                                          </p:val>
                                        </p:tav>
                                        <p:tav tm="100000">
                                          <p:val>
                                            <p:strVal val="#ppt_h"/>
                                          </p:val>
                                        </p:tav>
                                      </p:tavLst>
                                    </p:anim>
                                    <p:animEffect transition="in" filter="fade">
                                      <p:cBhvr>
                                        <p:cTn id="102" dur="500"/>
                                        <p:tgtEl>
                                          <p:spTgt spid="49"/>
                                        </p:tgtEl>
                                      </p:cBhvr>
                                    </p:animEffect>
                                  </p:childTnLst>
                                </p:cTn>
                              </p:par>
                              <p:par>
                                <p:cTn id="103" presetID="53" presetClass="entr" presetSubtype="16" fill="hold" grpId="0" nodeType="withEffect">
                                  <p:stCondLst>
                                    <p:cond delay="25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Effect transition="in" filter="fade">
                                      <p:cBhvr>
                                        <p:cTn id="107" dur="500"/>
                                        <p:tgtEl>
                                          <p:spTgt spid="5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childTnLst>
                          </p:cTn>
                        </p:par>
                        <p:par>
                          <p:cTn id="113" fill="hold">
                            <p:stCondLst>
                              <p:cond delay="500"/>
                            </p:stCondLst>
                            <p:childTnLst>
                              <p:par>
                                <p:cTn id="114" presetID="22" presetClass="entr" presetSubtype="8" fill="hold" grpId="0" nodeType="after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left)">
                                      <p:cBhvr>
                                        <p:cTn id="116" dur="500"/>
                                        <p:tgtEl>
                                          <p:spTgt spid="29"/>
                                        </p:tgtEl>
                                      </p:cBhvr>
                                    </p:animEffect>
                                  </p:childTnLst>
                                </p:cTn>
                              </p:par>
                            </p:childTnLst>
                          </p:cTn>
                        </p:par>
                        <p:par>
                          <p:cTn id="117" fill="hold">
                            <p:stCondLst>
                              <p:cond delay="1000"/>
                            </p:stCondLst>
                            <p:childTnLst>
                              <p:par>
                                <p:cTn id="118" presetID="22" presetClass="entr" presetSubtype="8"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wipe(left)">
                                      <p:cBhvr>
                                        <p:cTn id="120" dur="500"/>
                                        <p:tgtEl>
                                          <p:spTgt spid="34"/>
                                        </p:tgtEl>
                                      </p:cBhvr>
                                    </p:animEffect>
                                  </p:childTnLst>
                                </p:cTn>
                              </p:par>
                            </p:childTnLst>
                          </p:cTn>
                        </p:par>
                        <p:par>
                          <p:cTn id="121" fill="hold">
                            <p:stCondLst>
                              <p:cond delay="1500"/>
                            </p:stCondLst>
                            <p:childTnLst>
                              <p:par>
                                <p:cTn id="122" presetID="22" presetClass="entr" presetSubtype="8"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wipe(left)">
                                      <p:cBhvr>
                                        <p:cTn id="124" dur="500"/>
                                        <p:tgtEl>
                                          <p:spTgt spid="30"/>
                                        </p:tgtEl>
                                      </p:cBhvr>
                                    </p:animEffect>
                                  </p:childTnLst>
                                </p:cTn>
                              </p:par>
                            </p:childTnLst>
                          </p:cTn>
                        </p:par>
                        <p:par>
                          <p:cTn id="125" fill="hold">
                            <p:stCondLst>
                              <p:cond delay="2000"/>
                            </p:stCondLst>
                            <p:childTnLst>
                              <p:par>
                                <p:cTn id="126" presetID="22" presetClass="entr" presetSubtype="8"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wipe(left)">
                                      <p:cBhvr>
                                        <p:cTn id="128" dur="500"/>
                                        <p:tgtEl>
                                          <p:spTgt spid="35"/>
                                        </p:tgtEl>
                                      </p:cBhvr>
                                    </p:animEffect>
                                  </p:childTnLst>
                                </p:cTn>
                              </p:par>
                            </p:childTnLst>
                          </p:cTn>
                        </p:par>
                        <p:par>
                          <p:cTn id="129" fill="hold">
                            <p:stCondLst>
                              <p:cond delay="2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par>
                          <p:cTn id="133" fill="hold">
                            <p:stCondLst>
                              <p:cond delay="3000"/>
                            </p:stCondLst>
                            <p:childTnLst>
                              <p:par>
                                <p:cTn id="134" presetID="22" presetClass="entr" presetSubtype="8" fill="hold" grpId="0" nodeType="after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wipe(left)">
                                      <p:cBhvr>
                                        <p:cTn id="136" dur="500"/>
                                        <p:tgtEl>
                                          <p:spTgt spid="27"/>
                                        </p:tgtEl>
                                      </p:cBhvr>
                                    </p:animEffect>
                                  </p:childTnLst>
                                </p:cTn>
                              </p:par>
                            </p:childTnLst>
                          </p:cTn>
                        </p:par>
                        <p:par>
                          <p:cTn id="137" fill="hold">
                            <p:stCondLst>
                              <p:cond delay="3500"/>
                            </p:stCondLst>
                            <p:childTnLst>
                              <p:par>
                                <p:cTn id="138" presetID="22" presetClass="entr" presetSubtype="8" fill="hold" grpId="0" nodeType="after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wipe(left)">
                                      <p:cBhvr>
                                        <p:cTn id="140" dur="500"/>
                                        <p:tgtEl>
                                          <p:spTgt spid="32"/>
                                        </p:tgtEl>
                                      </p:cBhvr>
                                    </p:animEffect>
                                  </p:childTnLst>
                                </p:cTn>
                              </p:par>
                            </p:childTnLst>
                          </p:cTn>
                        </p:par>
                        <p:par>
                          <p:cTn id="141" fill="hold">
                            <p:stCondLst>
                              <p:cond delay="4000"/>
                            </p:stCondLst>
                            <p:childTnLst>
                              <p:par>
                                <p:cTn id="142" presetID="22" presetClass="entr" presetSubtype="8" fill="hold" grpId="0" nodeType="after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wipe(left)">
                                      <p:cBhvr>
                                        <p:cTn id="144" dur="500"/>
                                        <p:tgtEl>
                                          <p:spTgt spid="37"/>
                                        </p:tgtEl>
                                      </p:cBhvr>
                                    </p:animEffect>
                                  </p:childTnLst>
                                </p:cTn>
                              </p:par>
                            </p:childTnLst>
                          </p:cTn>
                        </p:par>
                        <p:par>
                          <p:cTn id="145" fill="hold">
                            <p:stCondLst>
                              <p:cond delay="4500"/>
                            </p:stCondLst>
                            <p:childTnLst>
                              <p:par>
                                <p:cTn id="146" presetID="22" presetClass="entr" presetSubtype="8" fill="hold" grpId="0" nodeType="after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wipe(left)">
                                      <p:cBhvr>
                                        <p:cTn id="148" dur="500"/>
                                        <p:tgtEl>
                                          <p:spTgt spid="38"/>
                                        </p:tgtEl>
                                      </p:cBhvr>
                                    </p:animEffect>
                                  </p:childTnLst>
                                </p:cTn>
                              </p:par>
                            </p:childTnLst>
                          </p:cTn>
                        </p:par>
                      </p:childTnLst>
                    </p:cTn>
                  </p:par>
                  <p:par>
                    <p:cTn id="149" fill="hold">
                      <p:stCondLst>
                        <p:cond delay="indefinite"/>
                      </p:stCondLst>
                      <p:childTnLst>
                        <p:par>
                          <p:cTn id="150" fill="hold">
                            <p:stCondLst>
                              <p:cond delay="0"/>
                            </p:stCondLst>
                            <p:childTnLst>
                              <p:par>
                                <p:cTn id="151" presetID="26" presetClass="emph" presetSubtype="0" repeatCount="indefinite" fill="hold" grpId="1" nodeType="clickEffect">
                                  <p:stCondLst>
                                    <p:cond delay="0"/>
                                  </p:stCondLst>
                                  <p:childTnLst>
                                    <p:animEffect transition="out" filter="fade">
                                      <p:cBhvr>
                                        <p:cTn id="152" dur="500" tmFilter="0, 0; .2, .5; .8, .5; 1, 0"/>
                                        <p:tgtEl>
                                          <p:spTgt spid="27"/>
                                        </p:tgtEl>
                                      </p:cBhvr>
                                    </p:animEffect>
                                    <p:animScale>
                                      <p:cBhvr>
                                        <p:cTn id="153" dur="250" autoRev="1" fill="hold"/>
                                        <p:tgtEl>
                                          <p:spTgt spid="27"/>
                                        </p:tgtEl>
                                      </p:cBhvr>
                                      <p:by x="105000" y="105000"/>
                                    </p:animScale>
                                  </p:childTnLst>
                                </p:cTn>
                              </p:par>
                            </p:childTnLst>
                          </p:cTn>
                        </p:par>
                      </p:childTnLst>
                    </p:cTn>
                  </p:par>
                  <p:par>
                    <p:cTn id="154" fill="hold">
                      <p:stCondLst>
                        <p:cond delay="indefinite"/>
                      </p:stCondLst>
                      <p:childTnLst>
                        <p:par>
                          <p:cTn id="155" fill="hold">
                            <p:stCondLst>
                              <p:cond delay="0"/>
                            </p:stCondLst>
                            <p:childTnLst>
                              <p:par>
                                <p:cTn id="156" presetID="26" presetClass="emph" presetSubtype="0" repeatCount="indefinite" fill="hold" grpId="1" nodeType="clickEffect">
                                  <p:stCondLst>
                                    <p:cond delay="0"/>
                                  </p:stCondLst>
                                  <p:childTnLst>
                                    <p:animEffect transition="out" filter="fade">
                                      <p:cBhvr>
                                        <p:cTn id="157" dur="500" tmFilter="0, 0; .2, .5; .8, .5; 1, 0"/>
                                        <p:tgtEl>
                                          <p:spTgt spid="32"/>
                                        </p:tgtEl>
                                      </p:cBhvr>
                                    </p:animEffect>
                                    <p:animScale>
                                      <p:cBhvr>
                                        <p:cTn id="158" dur="250" autoRev="1" fill="hold"/>
                                        <p:tgtEl>
                                          <p:spTgt spid="32"/>
                                        </p:tgtEl>
                                      </p:cBhvr>
                                      <p:by x="105000" y="105000"/>
                                    </p:animScale>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wipe(left)">
                                      <p:cBhvr>
                                        <p:cTn id="163" dur="500"/>
                                        <p:tgtEl>
                                          <p:spTgt spid="4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nodeType="clickEffect">
                                  <p:stCondLst>
                                    <p:cond delay="0"/>
                                  </p:stCondLst>
                                  <p:childTnLst>
                                    <p:set>
                                      <p:cBhvr>
                                        <p:cTn id="167" dur="1" fill="hold">
                                          <p:stCondLst>
                                            <p:cond delay="0"/>
                                          </p:stCondLst>
                                        </p:cTn>
                                        <p:tgtEl>
                                          <p:spTgt spid="44"/>
                                        </p:tgtEl>
                                        <p:attrNameLst>
                                          <p:attrName>style.visibility</p:attrName>
                                        </p:attrNameLst>
                                      </p:cBhvr>
                                      <p:to>
                                        <p:strVal val="visible"/>
                                      </p:to>
                                    </p:set>
                                    <p:animEffect transition="in" filter="wipe(up)">
                                      <p:cBhvr>
                                        <p:cTn id="16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P spid="11" grpId="0" bldLvl="0" animBg="1"/>
      <p:bldP spid="12" grpId="0" bldLvl="0" animBg="1"/>
      <p:bldP spid="16" grpId="0" bldLvl="0" animBg="1"/>
      <p:bldP spid="18" grpId="0" bldLvl="0" animBg="1"/>
      <p:bldP spid="18" grpId="1" bldLvl="0" animBg="1"/>
      <p:bldP spid="20" grpId="0"/>
      <p:bldP spid="23" grpId="0" bldLvl="0" animBg="1"/>
      <p:bldP spid="24" grpId="0" bldLvl="0" animBg="1"/>
      <p:bldP spid="25" grpId="0" bldLvl="0" animBg="1"/>
      <p:bldP spid="29" grpId="0" bldLvl="0" animBg="1"/>
      <p:bldP spid="30" grpId="0" bldLvl="0" animBg="1"/>
      <p:bldP spid="31" grpId="0" bldLvl="0" animBg="1"/>
      <p:bldP spid="32" grpId="0" bldLvl="0" animBg="1"/>
      <p:bldP spid="32" grpId="1" bldLvl="0" animBg="1"/>
      <p:bldP spid="33" grpId="0" bldLvl="0" animBg="1"/>
      <p:bldP spid="34" grpId="0" bldLvl="0" animBg="1"/>
      <p:bldP spid="35" grpId="0" bldLvl="0" animBg="1"/>
      <p:bldP spid="27" grpId="0" bldLvl="0" animBg="1"/>
      <p:bldP spid="27" grpId="1" bldLvl="0" animBg="1"/>
      <p:bldP spid="37" grpId="0" bldLvl="0" animBg="1"/>
      <p:bldP spid="38" grpId="0" bldLvl="0" animBg="1"/>
      <p:bldP spid="49" grpId="0"/>
      <p:bldP spid="50" grpId="0"/>
      <p:bldP spid="51" grpId="0"/>
      <p:bldP spid="52" grpId="0"/>
      <p:bldP spid="53" grpId="0"/>
      <p:bldP spid="5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3402330"/>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地址变换</a:t>
            </a:r>
            <a:r>
              <a:rPr lang="zh-CN" altLang="en-US" sz="2400">
                <a:latin typeface="华光魏体_CNKI" panose="02000500000000000000" charset="-122"/>
                <a:ea typeface="华光魏体_CNKI" panose="02000500000000000000" charset="-122"/>
              </a:rPr>
              <a:t>机构：快表</a:t>
            </a:r>
            <a:endParaRPr lang="zh-CN" altLang="en-US" sz="2400">
              <a:latin typeface="华光魏体_CNKI" panose="02000500000000000000" charset="-122"/>
              <a:ea typeface="华光魏体_CNKI" panose="02000500000000000000" charset="-122"/>
            </a:endParaRPr>
          </a:p>
          <a:p>
            <a:pPr marL="800100" lvl="1" indent="-342900">
              <a:lnSpc>
                <a:spcPct val="150000"/>
              </a:lnSpc>
              <a:spcBef>
                <a:spcPct val="0"/>
              </a:spcBef>
              <a:spcAft>
                <a:spcPct val="20000"/>
              </a:spcAft>
              <a:buFont typeface="Wingdings" panose="05000000000000000000" charset="0"/>
              <a:buChar char="ü"/>
            </a:pPr>
            <a:r>
              <a:rPr kumimoji="1" lang="zh-CN" sz="2400">
                <a:latin typeface="华光魏体_CNKI" panose="02000500000000000000" charset="-122"/>
                <a:ea typeface="华光魏体_CNKI" panose="02000500000000000000" charset="-122"/>
                <a:cs typeface="华光魏体_CNKI" panose="02000500000000000000" charset="-122"/>
                <a:sym typeface="+mn-ea"/>
              </a:rPr>
              <a:t>增设一个具有并行查寻能力的特殊高速缓冲寄存器，用于存放当前访问的那些表项；</a:t>
            </a:r>
            <a:r>
              <a:rPr kumimoji="1" lang="zh-CN" sz="2400">
                <a:solidFill>
                  <a:srgbClr val="FF0000"/>
                </a:solidFill>
                <a:latin typeface="华光魏体_CNKI" panose="02000500000000000000" charset="-122"/>
                <a:ea typeface="华光魏体_CNKI" panose="02000500000000000000" charset="-122"/>
                <a:cs typeface="华光魏体_CNKI" panose="02000500000000000000" charset="-122"/>
                <a:sym typeface="+mn-ea"/>
              </a:rPr>
              <a:t>利用硬件（寄存器）存储页表；</a:t>
            </a:r>
            <a:endParaRPr lang="zh-CN"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spcBef>
                <a:spcPct val="0"/>
              </a:spcBef>
              <a:spcAft>
                <a:spcPct val="20000"/>
              </a:spcAft>
              <a:buFont typeface="Wingdings" panose="05000000000000000000" charset="0"/>
              <a:buChar char="ü"/>
            </a:pPr>
            <a:r>
              <a:rPr kumimoji="1" lang="zh-CN" sz="2400" dirty="0">
                <a:latin typeface="华光魏体_CNKI" panose="02000500000000000000" charset="-122"/>
                <a:ea typeface="华光魏体_CNKI" panose="02000500000000000000" charset="-122"/>
                <a:cs typeface="华光魏体_CNKI" panose="02000500000000000000" charset="-122"/>
                <a:sym typeface="+mn-ea"/>
              </a:rPr>
              <a:t>这个</a:t>
            </a:r>
            <a:r>
              <a:rPr kumimoji="1" 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高速缓存</a:t>
            </a:r>
            <a:r>
              <a:rPr kumimoji="1" lang="zh-CN" sz="2400" dirty="0">
                <a:latin typeface="华光魏体_CNKI" panose="02000500000000000000" charset="-122"/>
                <a:ea typeface="华光魏体_CNKI" panose="02000500000000000000" charset="-122"/>
                <a:cs typeface="华光魏体_CNKI" panose="02000500000000000000" charset="-122"/>
                <a:sym typeface="+mn-ea"/>
              </a:rPr>
              <a:t>在</a:t>
            </a:r>
            <a:r>
              <a:rPr kumimoji="1" lang="en-US" sz="2400" dirty="0">
                <a:latin typeface="华光魏体_CNKI" panose="02000500000000000000" charset="-122"/>
                <a:ea typeface="华光魏体_CNKI" panose="02000500000000000000" charset="-122"/>
                <a:cs typeface="华光魏体_CNKI" panose="02000500000000000000" charset="-122"/>
                <a:sym typeface="+mn-ea"/>
              </a:rPr>
              <a:t>IBM</a:t>
            </a:r>
            <a:r>
              <a:rPr kumimoji="1" lang="zh-CN" sz="2400" dirty="0">
                <a:latin typeface="华光魏体_CNKI" panose="02000500000000000000" charset="-122"/>
                <a:ea typeface="华光魏体_CNKI" panose="02000500000000000000" charset="-122"/>
                <a:cs typeface="华光魏体_CNKI" panose="02000500000000000000" charset="-122"/>
                <a:sym typeface="+mn-ea"/>
              </a:rPr>
              <a:t>系统中取名为快表</a:t>
            </a:r>
            <a:r>
              <a:rPr kumimoji="1" lang="en-US" sz="2400" dirty="0">
                <a:latin typeface="华光魏体_CNKI" panose="02000500000000000000" charset="-122"/>
                <a:ea typeface="华光魏体_CNKI" panose="02000500000000000000" charset="-122"/>
                <a:cs typeface="华光魏体_CNKI" panose="02000500000000000000" charset="-122"/>
                <a:sym typeface="+mn-ea"/>
              </a:rPr>
              <a:t>(TLB)</a:t>
            </a:r>
            <a:r>
              <a:rPr kumimoji="1" lang="zh-CN" sz="2400" dirty="0">
                <a:latin typeface="华光魏体_CNKI" panose="02000500000000000000" charset="-122"/>
                <a:ea typeface="华光魏体_CNKI" panose="02000500000000000000" charset="-122"/>
                <a:cs typeface="华光魏体_CNKI" panose="02000500000000000000" charset="-122"/>
                <a:sym typeface="+mn-ea"/>
              </a:rPr>
              <a:t>，又称为联想存储器</a:t>
            </a:r>
            <a:endParaRPr lang="zh-CN" sz="2400" dirty="0">
              <a:solidFill>
                <a:schemeClr val="tx1"/>
              </a:solidFill>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p"/>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endParaRPr>
          </a:p>
        </p:txBody>
      </p:sp>
    </p:spTree>
    <p:custDataLst>
      <p:tags r:id="rId1"/>
    </p:custData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4.5</a:t>
            </a:r>
            <a:r>
              <a:rPr lang="zh-CN" altLang="en-US" sz="4400">
                <a:latin typeface="华光魏体_CNKI" panose="02000500000000000000" charset="-122"/>
                <a:ea typeface="华光魏体_CNKI" panose="02000500000000000000" charset="-122"/>
              </a:rPr>
              <a:t>分页存储管理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88390" y="1666875"/>
            <a:ext cx="10004425" cy="230695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地址变换</a:t>
            </a:r>
            <a:r>
              <a:rPr lang="zh-CN" altLang="en-US" sz="2400">
                <a:latin typeface="华光魏体_CNKI" panose="02000500000000000000" charset="-122"/>
                <a:ea typeface="华光魏体_CNKI" panose="02000500000000000000" charset="-122"/>
              </a:rPr>
              <a:t>机构</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zh-CN" altLang="en-US" sz="2400">
                <a:solidFill>
                  <a:srgbClr val="FF0000"/>
                </a:solidFill>
                <a:latin typeface="华光魏体_CNKI" panose="02000500000000000000" charset="-122"/>
                <a:ea typeface="华光魏体_CNKI" panose="02000500000000000000" charset="-122"/>
              </a:rPr>
              <a:t>具有快表</a:t>
            </a:r>
            <a:endParaRPr lang="zh-CN" altLang="en-US" sz="2400">
              <a:solidFill>
                <a:srgbClr val="FF0000"/>
              </a:solidFill>
              <a:latin typeface="华光魏体_CNKI" panose="02000500000000000000" charset="-122"/>
              <a:ea typeface="华光魏体_CNKI" panose="02000500000000000000" charset="-122"/>
            </a:endParaRPr>
          </a:p>
          <a:p>
            <a:pPr indent="0">
              <a:buNone/>
            </a:pPr>
            <a:r>
              <a:rPr lang="zh-CN" altLang="en-US" sz="2400">
                <a:solidFill>
                  <a:srgbClr val="FF0000"/>
                </a:solidFill>
                <a:latin typeface="华光魏体_CNKI" panose="02000500000000000000" charset="-122"/>
                <a:ea typeface="华光魏体_CNKI" panose="02000500000000000000" charset="-122"/>
              </a:rPr>
              <a:t>的地址变换</a:t>
            </a:r>
            <a:endParaRPr lang="zh-CN" altLang="en-US" sz="2400">
              <a:solidFill>
                <a:srgbClr val="FF0000"/>
              </a:solidFill>
              <a:latin typeface="华光魏体_CNKI" panose="02000500000000000000" charset="-122"/>
              <a:ea typeface="华光魏体_CNKI" panose="02000500000000000000" charset="-122"/>
            </a:endParaRPr>
          </a:p>
          <a:p>
            <a:pPr indent="0">
              <a:buNone/>
            </a:pPr>
            <a:r>
              <a:rPr lang="zh-CN" altLang="en-US" sz="2400">
                <a:solidFill>
                  <a:srgbClr val="FF0000"/>
                </a:solidFill>
                <a:latin typeface="华光魏体_CNKI" panose="02000500000000000000" charset="-122"/>
                <a:ea typeface="华光魏体_CNKI" panose="02000500000000000000" charset="-122"/>
              </a:rPr>
              <a:t>方式：</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latin typeface="Times New Roman" panose="02020603050405020304" charset="0"/>
              <a:ea typeface="华光魏体_CNKI" panose="02000500000000000000" charset="-122"/>
              <a:cs typeface="Times New Roman" panose="02020603050405020304" charset="0"/>
            </a:endParaRPr>
          </a:p>
        </p:txBody>
      </p:sp>
      <p:sp>
        <p:nvSpPr>
          <p:cNvPr id="39" name="矩形 38"/>
          <p:cNvSpPr/>
          <p:nvPr/>
        </p:nvSpPr>
        <p:spPr>
          <a:xfrm>
            <a:off x="8738107" y="2613026"/>
            <a:ext cx="150668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页号（</a:t>
            </a:r>
            <a:r>
              <a:rPr lang="en-US" altLang="zh-CN" sz="2400" dirty="0"/>
              <a:t>3</a:t>
            </a:r>
            <a:r>
              <a:rPr lang="zh-CN" altLang="en-US" sz="2400" dirty="0"/>
              <a:t>）</a:t>
            </a:r>
            <a:endParaRPr lang="zh-CN" altLang="en-US" sz="2400" dirty="0"/>
          </a:p>
        </p:txBody>
      </p:sp>
      <p:sp>
        <p:nvSpPr>
          <p:cNvPr id="41" name="矩形 40"/>
          <p:cNvSpPr/>
          <p:nvPr/>
        </p:nvSpPr>
        <p:spPr>
          <a:xfrm>
            <a:off x="10244788" y="2613026"/>
            <a:ext cx="1839191"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sz="2400" dirty="0"/>
              <a:t>页内地址</a:t>
            </a:r>
            <a:endParaRPr lang="zh-CN" altLang="en-US" sz="2400" dirty="0"/>
          </a:p>
        </p:txBody>
      </p:sp>
      <p:sp>
        <p:nvSpPr>
          <p:cNvPr id="43" name="矩形 42"/>
          <p:cNvSpPr/>
          <p:nvPr/>
        </p:nvSpPr>
        <p:spPr>
          <a:xfrm>
            <a:off x="9746024" y="5945045"/>
            <a:ext cx="498764"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sz="2400" dirty="0"/>
          </a:p>
        </p:txBody>
      </p:sp>
      <p:sp>
        <p:nvSpPr>
          <p:cNvPr id="45" name="矩形 44"/>
          <p:cNvSpPr/>
          <p:nvPr/>
        </p:nvSpPr>
        <p:spPr>
          <a:xfrm>
            <a:off x="10244788" y="5945045"/>
            <a:ext cx="1839191"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sz="2400" dirty="0"/>
          </a:p>
        </p:txBody>
      </p:sp>
      <p:sp>
        <p:nvSpPr>
          <p:cNvPr id="46" name="流程图: 接点 9"/>
          <p:cNvSpPr/>
          <p:nvPr/>
        </p:nvSpPr>
        <p:spPr>
          <a:xfrm>
            <a:off x="7206096" y="3427095"/>
            <a:ext cx="124691" cy="1246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7" name="连接符: 肘形 11"/>
          <p:cNvCxnSpPr>
            <a:stCxn id="39" idx="2"/>
            <a:endCxn id="81" idx="6"/>
          </p:cNvCxnSpPr>
          <p:nvPr/>
        </p:nvCxnSpPr>
        <p:spPr>
          <a:xfrm rot="5400000">
            <a:off x="8586626" y="2584618"/>
            <a:ext cx="419215" cy="1390431"/>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7008668" y="2581853"/>
            <a:ext cx="519545" cy="519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800" dirty="0"/>
              <a:t>&gt;</a:t>
            </a:r>
            <a:endParaRPr lang="zh-CN" altLang="en-US" sz="2800" dirty="0"/>
          </a:p>
        </p:txBody>
      </p:sp>
      <p:cxnSp>
        <p:nvCxnSpPr>
          <p:cNvPr id="55" name="直接箭头连接符 54"/>
          <p:cNvCxnSpPr>
            <a:stCxn id="46" idx="0"/>
            <a:endCxn id="48" idx="4"/>
          </p:cNvCxnSpPr>
          <p:nvPr/>
        </p:nvCxnSpPr>
        <p:spPr>
          <a:xfrm flipH="1" flipV="1">
            <a:off x="7268441" y="3101398"/>
            <a:ext cx="1" cy="32569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6560554" y="1799072"/>
            <a:ext cx="1415772" cy="461665"/>
          </a:xfrm>
          <a:prstGeom prst="rect">
            <a:avLst/>
          </a:prstGeom>
          <a:noFill/>
        </p:spPr>
        <p:txBody>
          <a:bodyPr wrap="none" rtlCol="0">
            <a:spAutoFit/>
          </a:bodyPr>
          <a:p>
            <a:r>
              <a:rPr lang="zh-CN" altLang="en-US" sz="2400" dirty="0"/>
              <a:t>越界中断</a:t>
            </a:r>
            <a:endParaRPr lang="zh-CN" altLang="en-US" sz="2400" dirty="0"/>
          </a:p>
        </p:txBody>
      </p:sp>
      <p:cxnSp>
        <p:nvCxnSpPr>
          <p:cNvPr id="57" name="直接箭头连接符 56"/>
          <p:cNvCxnSpPr>
            <a:stCxn id="48" idx="0"/>
            <a:endCxn id="56" idx="2"/>
          </p:cNvCxnSpPr>
          <p:nvPr/>
        </p:nvCxnSpPr>
        <p:spPr>
          <a:xfrm flipH="1" flipV="1">
            <a:off x="7268440" y="2260737"/>
            <a:ext cx="1" cy="32111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3969975" y="3229667"/>
            <a:ext cx="519545" cy="519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t>+</a:t>
            </a:r>
            <a:endParaRPr lang="zh-CN" altLang="en-US" sz="2800" dirty="0"/>
          </a:p>
        </p:txBody>
      </p:sp>
      <p:sp>
        <p:nvSpPr>
          <p:cNvPr id="59" name="矩形 58"/>
          <p:cNvSpPr/>
          <p:nvPr/>
        </p:nvSpPr>
        <p:spPr>
          <a:xfrm>
            <a:off x="3476407" y="2235546"/>
            <a:ext cx="1506682"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400" dirty="0"/>
              <a:t>页表始址</a:t>
            </a:r>
            <a:endParaRPr lang="zh-CN" altLang="en-US" sz="2400" dirty="0"/>
          </a:p>
        </p:txBody>
      </p:sp>
      <p:sp>
        <p:nvSpPr>
          <p:cNvPr id="60" name="矩形 59"/>
          <p:cNvSpPr/>
          <p:nvPr/>
        </p:nvSpPr>
        <p:spPr>
          <a:xfrm>
            <a:off x="4983089" y="2235546"/>
            <a:ext cx="1464471"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dirty="0"/>
              <a:t>页表长度</a:t>
            </a:r>
            <a:endParaRPr lang="zh-CN" altLang="en-US" sz="2400" dirty="0"/>
          </a:p>
        </p:txBody>
      </p:sp>
      <p:cxnSp>
        <p:nvCxnSpPr>
          <p:cNvPr id="61" name="直接箭头连接符 60"/>
          <p:cNvCxnSpPr>
            <a:stCxn id="59" idx="2"/>
            <a:endCxn id="58" idx="0"/>
          </p:cNvCxnSpPr>
          <p:nvPr/>
        </p:nvCxnSpPr>
        <p:spPr>
          <a:xfrm>
            <a:off x="4229748" y="2692746"/>
            <a:ext cx="0" cy="53692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62" name="直接箭头连接符 61"/>
          <p:cNvCxnSpPr>
            <a:stCxn id="46" idx="2"/>
            <a:endCxn id="58" idx="6"/>
          </p:cNvCxnSpPr>
          <p:nvPr/>
        </p:nvCxnSpPr>
        <p:spPr>
          <a:xfrm flipH="1" flipV="1">
            <a:off x="4489520" y="3489440"/>
            <a:ext cx="2716576"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5594200" y="4348481"/>
            <a:ext cx="966354" cy="413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ltLang="zh-CN" sz="2800" dirty="0"/>
              <a:t>78</a:t>
            </a:r>
            <a:endParaRPr lang="zh-CN" altLang="en-US" sz="2800" dirty="0"/>
          </a:p>
        </p:txBody>
      </p:sp>
      <p:sp>
        <p:nvSpPr>
          <p:cNvPr id="64" name="矩形 63"/>
          <p:cNvSpPr/>
          <p:nvPr/>
        </p:nvSpPr>
        <p:spPr>
          <a:xfrm>
            <a:off x="5594200" y="4761652"/>
            <a:ext cx="966354" cy="4131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sz="2800" dirty="0"/>
          </a:p>
        </p:txBody>
      </p:sp>
      <p:sp>
        <p:nvSpPr>
          <p:cNvPr id="65" name="矩形 64"/>
          <p:cNvSpPr/>
          <p:nvPr/>
        </p:nvSpPr>
        <p:spPr>
          <a:xfrm>
            <a:off x="5594200" y="5174823"/>
            <a:ext cx="966354" cy="413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sz="2800" dirty="0"/>
          </a:p>
        </p:txBody>
      </p:sp>
      <p:sp>
        <p:nvSpPr>
          <p:cNvPr id="66" name="矩形 65"/>
          <p:cNvSpPr/>
          <p:nvPr/>
        </p:nvSpPr>
        <p:spPr>
          <a:xfrm>
            <a:off x="5594200" y="5587994"/>
            <a:ext cx="966354" cy="4131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800" dirty="0"/>
              <a:t>b</a:t>
            </a:r>
            <a:endParaRPr lang="zh-CN" altLang="en-US" sz="2800" dirty="0"/>
          </a:p>
        </p:txBody>
      </p:sp>
      <p:sp>
        <p:nvSpPr>
          <p:cNvPr id="67" name="矩形 66"/>
          <p:cNvSpPr/>
          <p:nvPr/>
        </p:nvSpPr>
        <p:spPr>
          <a:xfrm>
            <a:off x="5074654" y="4348480"/>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800" dirty="0"/>
              <a:t>0</a:t>
            </a:r>
            <a:endParaRPr lang="zh-CN" altLang="en-US" sz="2800" dirty="0"/>
          </a:p>
        </p:txBody>
      </p:sp>
      <p:sp>
        <p:nvSpPr>
          <p:cNvPr id="68" name="矩形 67"/>
          <p:cNvSpPr/>
          <p:nvPr/>
        </p:nvSpPr>
        <p:spPr>
          <a:xfrm>
            <a:off x="5071190" y="4761650"/>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800" dirty="0"/>
              <a:t>1</a:t>
            </a:r>
            <a:endParaRPr lang="zh-CN" altLang="en-US" sz="2800" dirty="0"/>
          </a:p>
        </p:txBody>
      </p:sp>
      <p:sp>
        <p:nvSpPr>
          <p:cNvPr id="69" name="矩形 68"/>
          <p:cNvSpPr/>
          <p:nvPr/>
        </p:nvSpPr>
        <p:spPr>
          <a:xfrm>
            <a:off x="5071190" y="5174822"/>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800" dirty="0"/>
              <a:t>2</a:t>
            </a:r>
            <a:endParaRPr lang="zh-CN" altLang="en-US" sz="2800" dirty="0"/>
          </a:p>
        </p:txBody>
      </p:sp>
      <p:sp>
        <p:nvSpPr>
          <p:cNvPr id="70" name="矩形 69"/>
          <p:cNvSpPr/>
          <p:nvPr/>
        </p:nvSpPr>
        <p:spPr>
          <a:xfrm>
            <a:off x="5071190" y="5588523"/>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800" dirty="0"/>
              <a:t>3</a:t>
            </a:r>
            <a:endParaRPr lang="zh-CN" altLang="en-US" sz="2800" dirty="0"/>
          </a:p>
        </p:txBody>
      </p:sp>
      <p:sp>
        <p:nvSpPr>
          <p:cNvPr id="71" name="矩形 70"/>
          <p:cNvSpPr/>
          <p:nvPr/>
        </p:nvSpPr>
        <p:spPr>
          <a:xfrm>
            <a:off x="5071190" y="6001695"/>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2800" dirty="0"/>
          </a:p>
        </p:txBody>
      </p:sp>
      <p:sp>
        <p:nvSpPr>
          <p:cNvPr id="72" name="矩形 71"/>
          <p:cNvSpPr/>
          <p:nvPr/>
        </p:nvSpPr>
        <p:spPr>
          <a:xfrm>
            <a:off x="5594200" y="6001164"/>
            <a:ext cx="966354" cy="413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sz="2800" dirty="0"/>
          </a:p>
        </p:txBody>
      </p:sp>
      <p:cxnSp>
        <p:nvCxnSpPr>
          <p:cNvPr id="73" name="连接符: 肘形 39"/>
          <p:cNvCxnSpPr>
            <a:stCxn id="58" idx="4"/>
            <a:endCxn id="70" idx="1"/>
          </p:cNvCxnSpPr>
          <p:nvPr/>
        </p:nvCxnSpPr>
        <p:spPr>
          <a:xfrm rot="16200000" flipH="1">
            <a:off x="3627521" y="4351439"/>
            <a:ext cx="2045897" cy="841442"/>
          </a:xfrm>
          <a:prstGeom prst="bentConnector2">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74" name="连接符: 肘形 41"/>
          <p:cNvCxnSpPr>
            <a:stCxn id="66" idx="3"/>
            <a:endCxn id="43" idx="1"/>
          </p:cNvCxnSpPr>
          <p:nvPr/>
        </p:nvCxnSpPr>
        <p:spPr>
          <a:xfrm>
            <a:off x="6560554" y="5794580"/>
            <a:ext cx="3185470" cy="379065"/>
          </a:xfrm>
          <a:prstGeom prst="bentConnector3">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75" name="直接箭头连接符 74"/>
          <p:cNvCxnSpPr>
            <a:stCxn id="41" idx="2"/>
            <a:endCxn id="45" idx="0"/>
          </p:cNvCxnSpPr>
          <p:nvPr/>
        </p:nvCxnSpPr>
        <p:spPr>
          <a:xfrm>
            <a:off x="11164384" y="3070226"/>
            <a:ext cx="0" cy="28748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830834" y="3894713"/>
            <a:ext cx="800219" cy="461665"/>
          </a:xfrm>
          <a:prstGeom prst="rect">
            <a:avLst/>
          </a:prstGeom>
          <a:noFill/>
        </p:spPr>
        <p:txBody>
          <a:bodyPr wrap="none" rtlCol="0">
            <a:spAutoFit/>
          </a:bodyPr>
          <a:p>
            <a:r>
              <a:rPr lang="zh-CN" altLang="en-US" sz="2400" dirty="0"/>
              <a:t>页号</a:t>
            </a:r>
            <a:endParaRPr lang="zh-CN" altLang="en-US" sz="2400" dirty="0"/>
          </a:p>
        </p:txBody>
      </p:sp>
      <p:sp>
        <p:nvSpPr>
          <p:cNvPr id="77" name="文本框 76"/>
          <p:cNvSpPr txBox="1"/>
          <p:nvPr/>
        </p:nvSpPr>
        <p:spPr>
          <a:xfrm>
            <a:off x="5643495" y="3889935"/>
            <a:ext cx="800219" cy="461665"/>
          </a:xfrm>
          <a:prstGeom prst="rect">
            <a:avLst/>
          </a:prstGeom>
          <a:noFill/>
        </p:spPr>
        <p:txBody>
          <a:bodyPr wrap="none" rtlCol="0">
            <a:spAutoFit/>
          </a:bodyPr>
          <a:p>
            <a:r>
              <a:rPr lang="zh-CN" altLang="en-US" sz="2400" dirty="0"/>
              <a:t>块号</a:t>
            </a:r>
            <a:endParaRPr lang="zh-CN" altLang="en-US" sz="2400" dirty="0"/>
          </a:p>
        </p:txBody>
      </p:sp>
      <p:sp>
        <p:nvSpPr>
          <p:cNvPr id="78" name="文本框 77"/>
          <p:cNvSpPr txBox="1"/>
          <p:nvPr/>
        </p:nvSpPr>
        <p:spPr>
          <a:xfrm>
            <a:off x="5391516" y="6406003"/>
            <a:ext cx="800219" cy="461665"/>
          </a:xfrm>
          <a:prstGeom prst="rect">
            <a:avLst/>
          </a:prstGeom>
          <a:noFill/>
        </p:spPr>
        <p:txBody>
          <a:bodyPr wrap="none" rtlCol="0">
            <a:spAutoFit/>
          </a:bodyPr>
          <a:p>
            <a:r>
              <a:rPr lang="zh-CN" altLang="en-US" sz="2400" dirty="0"/>
              <a:t>页表</a:t>
            </a:r>
            <a:endParaRPr lang="zh-CN" altLang="en-US" sz="2400" dirty="0"/>
          </a:p>
        </p:txBody>
      </p:sp>
      <p:sp>
        <p:nvSpPr>
          <p:cNvPr id="79" name="文本框 78"/>
          <p:cNvSpPr txBox="1"/>
          <p:nvPr/>
        </p:nvSpPr>
        <p:spPr>
          <a:xfrm>
            <a:off x="4229747" y="1698625"/>
            <a:ext cx="1749197" cy="461665"/>
          </a:xfrm>
          <a:prstGeom prst="rect">
            <a:avLst/>
          </a:prstGeom>
          <a:noFill/>
        </p:spPr>
        <p:txBody>
          <a:bodyPr wrap="none" rtlCol="0">
            <a:spAutoFit/>
          </a:bodyPr>
          <a:p>
            <a:r>
              <a:rPr lang="zh-CN" altLang="en-US" sz="2400" dirty="0"/>
              <a:t>页表寄存器</a:t>
            </a:r>
            <a:endParaRPr lang="zh-CN" altLang="en-US" sz="2400" dirty="0"/>
          </a:p>
        </p:txBody>
      </p:sp>
      <p:sp>
        <p:nvSpPr>
          <p:cNvPr id="80" name="矩形 79"/>
          <p:cNvSpPr/>
          <p:nvPr/>
        </p:nvSpPr>
        <p:spPr>
          <a:xfrm>
            <a:off x="7063234" y="4043408"/>
            <a:ext cx="531287" cy="16248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eaVert" rtlCol="0" anchor="ctr"/>
          <a:p>
            <a:pPr algn="ctr"/>
            <a:r>
              <a:rPr lang="zh-CN" altLang="en-US" sz="2400" dirty="0"/>
              <a:t>输入寄存器</a:t>
            </a:r>
            <a:endParaRPr lang="zh-CN" altLang="en-US" sz="2400" dirty="0"/>
          </a:p>
        </p:txBody>
      </p:sp>
      <p:sp>
        <p:nvSpPr>
          <p:cNvPr id="81" name="流程图: 接点 40"/>
          <p:cNvSpPr/>
          <p:nvPr/>
        </p:nvSpPr>
        <p:spPr>
          <a:xfrm>
            <a:off x="7976326" y="3427095"/>
            <a:ext cx="124691" cy="124691"/>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82" name="直接箭头连接符 23"/>
          <p:cNvCxnSpPr>
            <a:stCxn id="81" idx="4"/>
            <a:endCxn id="80" idx="0"/>
          </p:cNvCxnSpPr>
          <p:nvPr/>
        </p:nvCxnSpPr>
        <p:spPr>
          <a:xfrm rot="5400000">
            <a:off x="7437964" y="3442700"/>
            <a:ext cx="491622" cy="709794"/>
          </a:xfrm>
          <a:prstGeom prst="bentConnector3">
            <a:avLst>
              <a:gd name="adj1" fmla="val 50000"/>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83" name="直接箭头连接符 82"/>
          <p:cNvCxnSpPr>
            <a:stCxn id="81" idx="2"/>
            <a:endCxn id="46" idx="6"/>
          </p:cNvCxnSpPr>
          <p:nvPr/>
        </p:nvCxnSpPr>
        <p:spPr>
          <a:xfrm flipH="1">
            <a:off x="7330787" y="3489441"/>
            <a:ext cx="64553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9995406" y="6418916"/>
            <a:ext cx="1443024" cy="461665"/>
          </a:xfrm>
          <a:prstGeom prst="rect">
            <a:avLst/>
          </a:prstGeom>
          <a:noFill/>
        </p:spPr>
        <p:txBody>
          <a:bodyPr wrap="none" rtlCol="0">
            <a:spAutoFit/>
          </a:bodyPr>
          <a:p>
            <a:r>
              <a:rPr lang="zh-CN" altLang="en-US" sz="2400" dirty="0"/>
              <a:t>物理地址</a:t>
            </a:r>
            <a:endParaRPr lang="zh-CN" altLang="en-US" sz="2400" dirty="0"/>
          </a:p>
        </p:txBody>
      </p:sp>
      <p:sp>
        <p:nvSpPr>
          <p:cNvPr id="85" name="文本框 84"/>
          <p:cNvSpPr txBox="1"/>
          <p:nvPr/>
        </p:nvSpPr>
        <p:spPr>
          <a:xfrm>
            <a:off x="9861408" y="2220250"/>
            <a:ext cx="1544012" cy="461665"/>
          </a:xfrm>
          <a:prstGeom prst="rect">
            <a:avLst/>
          </a:prstGeom>
          <a:noFill/>
        </p:spPr>
        <p:txBody>
          <a:bodyPr wrap="none" rtlCol="0">
            <a:spAutoFit/>
          </a:bodyPr>
          <a:p>
            <a:r>
              <a:rPr lang="zh-CN" altLang="en-US" sz="2400" dirty="0"/>
              <a:t>逻辑地址</a:t>
            </a:r>
            <a:r>
              <a:rPr lang="en-US" altLang="zh-CN" sz="2400" dirty="0"/>
              <a:t>L</a:t>
            </a:r>
            <a:endParaRPr lang="zh-CN" altLang="en-US" sz="2400" dirty="0"/>
          </a:p>
        </p:txBody>
      </p:sp>
      <p:sp>
        <p:nvSpPr>
          <p:cNvPr id="86" name="矩形 85"/>
          <p:cNvSpPr/>
          <p:nvPr/>
        </p:nvSpPr>
        <p:spPr>
          <a:xfrm>
            <a:off x="8881811" y="3931851"/>
            <a:ext cx="966354" cy="413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sz="2800" dirty="0"/>
          </a:p>
        </p:txBody>
      </p:sp>
      <p:sp>
        <p:nvSpPr>
          <p:cNvPr id="87" name="矩形 86"/>
          <p:cNvSpPr/>
          <p:nvPr/>
        </p:nvSpPr>
        <p:spPr>
          <a:xfrm>
            <a:off x="8881811" y="4345022"/>
            <a:ext cx="966354" cy="4131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800" dirty="0"/>
              <a:t>b</a:t>
            </a:r>
            <a:endParaRPr lang="zh-CN" altLang="en-US" sz="2800" dirty="0"/>
          </a:p>
        </p:txBody>
      </p:sp>
      <p:sp>
        <p:nvSpPr>
          <p:cNvPr id="88" name="矩形 87"/>
          <p:cNvSpPr/>
          <p:nvPr/>
        </p:nvSpPr>
        <p:spPr>
          <a:xfrm>
            <a:off x="8881811" y="4758193"/>
            <a:ext cx="966354" cy="413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sz="2800" dirty="0"/>
          </a:p>
        </p:txBody>
      </p:sp>
      <p:sp>
        <p:nvSpPr>
          <p:cNvPr id="89" name="矩形 88"/>
          <p:cNvSpPr/>
          <p:nvPr/>
        </p:nvSpPr>
        <p:spPr>
          <a:xfrm>
            <a:off x="8362265" y="3931850"/>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2800" dirty="0"/>
          </a:p>
        </p:txBody>
      </p:sp>
      <p:sp>
        <p:nvSpPr>
          <p:cNvPr id="90" name="矩形 89"/>
          <p:cNvSpPr/>
          <p:nvPr/>
        </p:nvSpPr>
        <p:spPr>
          <a:xfrm>
            <a:off x="8358801" y="4345020"/>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2800" dirty="0"/>
              <a:t>3</a:t>
            </a:r>
            <a:endParaRPr lang="zh-CN" altLang="en-US" sz="2800" dirty="0"/>
          </a:p>
        </p:txBody>
      </p:sp>
      <p:sp>
        <p:nvSpPr>
          <p:cNvPr id="91" name="矩形 90"/>
          <p:cNvSpPr/>
          <p:nvPr/>
        </p:nvSpPr>
        <p:spPr>
          <a:xfrm>
            <a:off x="8358801" y="4758192"/>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2800" dirty="0"/>
          </a:p>
        </p:txBody>
      </p:sp>
      <p:sp>
        <p:nvSpPr>
          <p:cNvPr id="92" name="矩形 91"/>
          <p:cNvSpPr/>
          <p:nvPr/>
        </p:nvSpPr>
        <p:spPr>
          <a:xfrm>
            <a:off x="8358801" y="5167431"/>
            <a:ext cx="519546" cy="413171"/>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2800" dirty="0"/>
          </a:p>
        </p:txBody>
      </p:sp>
      <p:sp>
        <p:nvSpPr>
          <p:cNvPr id="93" name="矩形 92"/>
          <p:cNvSpPr/>
          <p:nvPr/>
        </p:nvSpPr>
        <p:spPr>
          <a:xfrm>
            <a:off x="8881811" y="5166900"/>
            <a:ext cx="966354" cy="413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sz="2800" dirty="0"/>
          </a:p>
        </p:txBody>
      </p:sp>
      <p:sp>
        <p:nvSpPr>
          <p:cNvPr id="94" name="文本框 93"/>
          <p:cNvSpPr txBox="1"/>
          <p:nvPr/>
        </p:nvSpPr>
        <p:spPr>
          <a:xfrm>
            <a:off x="8139227" y="3550820"/>
            <a:ext cx="800219" cy="461665"/>
          </a:xfrm>
          <a:prstGeom prst="rect">
            <a:avLst/>
          </a:prstGeom>
          <a:noFill/>
        </p:spPr>
        <p:txBody>
          <a:bodyPr wrap="none" rtlCol="0">
            <a:spAutoFit/>
          </a:bodyPr>
          <a:p>
            <a:r>
              <a:rPr lang="zh-CN" altLang="en-US" sz="2400" dirty="0"/>
              <a:t>页号</a:t>
            </a:r>
            <a:endParaRPr lang="zh-CN" altLang="en-US" sz="2400" dirty="0"/>
          </a:p>
        </p:txBody>
      </p:sp>
      <p:sp>
        <p:nvSpPr>
          <p:cNvPr id="95" name="文本框 94"/>
          <p:cNvSpPr txBox="1"/>
          <p:nvPr/>
        </p:nvSpPr>
        <p:spPr>
          <a:xfrm>
            <a:off x="8951888" y="3546042"/>
            <a:ext cx="800219" cy="461665"/>
          </a:xfrm>
          <a:prstGeom prst="rect">
            <a:avLst/>
          </a:prstGeom>
          <a:noFill/>
        </p:spPr>
        <p:txBody>
          <a:bodyPr wrap="none" rtlCol="0">
            <a:spAutoFit/>
          </a:bodyPr>
          <a:p>
            <a:r>
              <a:rPr lang="zh-CN" altLang="en-US" sz="2400" dirty="0"/>
              <a:t>块号</a:t>
            </a:r>
            <a:endParaRPr lang="zh-CN" altLang="en-US" sz="2400" dirty="0"/>
          </a:p>
        </p:txBody>
      </p:sp>
      <p:sp>
        <p:nvSpPr>
          <p:cNvPr id="96" name="文本框 95"/>
          <p:cNvSpPr txBox="1"/>
          <p:nvPr/>
        </p:nvSpPr>
        <p:spPr>
          <a:xfrm>
            <a:off x="8679127" y="5571739"/>
            <a:ext cx="800219" cy="461665"/>
          </a:xfrm>
          <a:prstGeom prst="rect">
            <a:avLst/>
          </a:prstGeom>
          <a:noFill/>
        </p:spPr>
        <p:txBody>
          <a:bodyPr wrap="none" rtlCol="0">
            <a:spAutoFit/>
          </a:bodyPr>
          <a:p>
            <a:r>
              <a:rPr lang="zh-CN" altLang="en-US" sz="2400" dirty="0"/>
              <a:t>快表</a:t>
            </a:r>
            <a:endParaRPr lang="zh-CN" altLang="en-US" sz="2400" dirty="0"/>
          </a:p>
        </p:txBody>
      </p:sp>
      <p:sp>
        <p:nvSpPr>
          <p:cNvPr id="97" name="左大括号 96"/>
          <p:cNvSpPr/>
          <p:nvPr/>
        </p:nvSpPr>
        <p:spPr>
          <a:xfrm>
            <a:off x="7645160" y="3904785"/>
            <a:ext cx="703095" cy="1675285"/>
          </a:xfrm>
          <a:prstGeom prst="leftBrace">
            <a:avLst>
              <a:gd name="adj1" fmla="val 40846"/>
              <a:gd name="adj2" fmla="val 50000"/>
            </a:avLst>
          </a:prstGeom>
          <a:ln w="57150"/>
        </p:spPr>
        <p:style>
          <a:lnRef idx="1">
            <a:schemeClr val="accent2"/>
          </a:lnRef>
          <a:fillRef idx="0">
            <a:schemeClr val="accent2"/>
          </a:fillRef>
          <a:effectRef idx="0">
            <a:schemeClr val="accent2"/>
          </a:effectRef>
          <a:fontRef idx="minor">
            <a:schemeClr val="tx1"/>
          </a:fontRef>
        </p:style>
        <p:txBody>
          <a:bodyPr rtlCol="0" anchor="ctr"/>
          <a:p>
            <a:pPr algn="ctr"/>
            <a:endParaRPr lang="zh-CN" altLang="en-US"/>
          </a:p>
        </p:txBody>
      </p:sp>
      <p:cxnSp>
        <p:nvCxnSpPr>
          <p:cNvPr id="98" name="连接符: 肘形 46"/>
          <p:cNvCxnSpPr>
            <a:stCxn id="87" idx="3"/>
            <a:endCxn id="43" idx="0"/>
          </p:cNvCxnSpPr>
          <p:nvPr/>
        </p:nvCxnSpPr>
        <p:spPr>
          <a:xfrm>
            <a:off x="9848165" y="4551608"/>
            <a:ext cx="147241" cy="1393437"/>
          </a:xfrm>
          <a:prstGeom prst="bentConnector2">
            <a:avLst/>
          </a:prstGeom>
          <a:ln w="76200">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right)">
                                      <p:cBhvr>
                                        <p:cTn id="29" dur="500"/>
                                        <p:tgtEl>
                                          <p:spTgt spid="47"/>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wipe(right)">
                                      <p:cBhvr>
                                        <p:cTn id="33" dur="500"/>
                                        <p:tgtEl>
                                          <p:spTgt spid="81"/>
                                        </p:tgtEl>
                                      </p:cBhvr>
                                    </p:animEffec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up)">
                                      <p:cBhvr>
                                        <p:cTn id="37" dur="500"/>
                                        <p:tgtEl>
                                          <p:spTgt spid="82"/>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80"/>
                                        </p:tgtEl>
                                        <p:attrNameLst>
                                          <p:attrName>style.visibility</p:attrName>
                                        </p:attrNameLst>
                                      </p:cBhvr>
                                      <p:to>
                                        <p:strVal val="visible"/>
                                      </p:to>
                                    </p:set>
                                    <p:anim calcmode="lin" valueType="num">
                                      <p:cBhvr>
                                        <p:cTn id="41" dur="500" fill="hold"/>
                                        <p:tgtEl>
                                          <p:spTgt spid="80"/>
                                        </p:tgtEl>
                                        <p:attrNameLst>
                                          <p:attrName>ppt_w</p:attrName>
                                        </p:attrNameLst>
                                      </p:cBhvr>
                                      <p:tavLst>
                                        <p:tav tm="0">
                                          <p:val>
                                            <p:fltVal val="0"/>
                                          </p:val>
                                        </p:tav>
                                        <p:tav tm="100000">
                                          <p:val>
                                            <p:strVal val="#ppt_w"/>
                                          </p:val>
                                        </p:tav>
                                      </p:tavLst>
                                    </p:anim>
                                    <p:anim calcmode="lin" valueType="num">
                                      <p:cBhvr>
                                        <p:cTn id="42" dur="500" fill="hold"/>
                                        <p:tgtEl>
                                          <p:spTgt spid="80"/>
                                        </p:tgtEl>
                                        <p:attrNameLst>
                                          <p:attrName>ppt_h</p:attrName>
                                        </p:attrNameLst>
                                      </p:cBhvr>
                                      <p:tavLst>
                                        <p:tav tm="0">
                                          <p:val>
                                            <p:fltVal val="0"/>
                                          </p:val>
                                        </p:tav>
                                        <p:tav tm="100000">
                                          <p:val>
                                            <p:strVal val="#ppt_h"/>
                                          </p:val>
                                        </p:tav>
                                      </p:tavLst>
                                    </p:anim>
                                    <p:animEffect transition="in" filter="fade">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wipe(left)">
                                      <p:cBhvr>
                                        <p:cTn id="48" dur="500"/>
                                        <p:tgtEl>
                                          <p:spTgt spid="9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ppt_w</p:attrName>
                                        </p:attrNameLst>
                                      </p:cBhvr>
                                      <p:tavLst>
                                        <p:tav tm="0">
                                          <p:val>
                                            <p:fltVal val="0"/>
                                          </p:val>
                                        </p:tav>
                                        <p:tav tm="100000">
                                          <p:val>
                                            <p:strVal val="#ppt_w"/>
                                          </p:val>
                                        </p:tav>
                                      </p:tavLst>
                                    </p:anim>
                                    <p:anim calcmode="lin" valueType="num">
                                      <p:cBhvr>
                                        <p:cTn id="52" dur="500" fill="hold"/>
                                        <p:tgtEl>
                                          <p:spTgt spid="94"/>
                                        </p:tgtEl>
                                        <p:attrNameLst>
                                          <p:attrName>ppt_h</p:attrName>
                                        </p:attrNameLst>
                                      </p:cBhvr>
                                      <p:tavLst>
                                        <p:tav tm="0">
                                          <p:val>
                                            <p:fltVal val="0"/>
                                          </p:val>
                                        </p:tav>
                                        <p:tav tm="100000">
                                          <p:val>
                                            <p:strVal val="#ppt_h"/>
                                          </p:val>
                                        </p:tav>
                                      </p:tavLst>
                                    </p:anim>
                                    <p:animEffect transition="in" filter="fade">
                                      <p:cBhvr>
                                        <p:cTn id="53" dur="500"/>
                                        <p:tgtEl>
                                          <p:spTgt spid="9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95"/>
                                        </p:tgtEl>
                                        <p:attrNameLst>
                                          <p:attrName>style.visibility</p:attrName>
                                        </p:attrNameLst>
                                      </p:cBhvr>
                                      <p:to>
                                        <p:strVal val="visible"/>
                                      </p:to>
                                    </p:set>
                                    <p:anim calcmode="lin" valueType="num">
                                      <p:cBhvr>
                                        <p:cTn id="56" dur="500" fill="hold"/>
                                        <p:tgtEl>
                                          <p:spTgt spid="95"/>
                                        </p:tgtEl>
                                        <p:attrNameLst>
                                          <p:attrName>ppt_w</p:attrName>
                                        </p:attrNameLst>
                                      </p:cBhvr>
                                      <p:tavLst>
                                        <p:tav tm="0">
                                          <p:val>
                                            <p:fltVal val="0"/>
                                          </p:val>
                                        </p:tav>
                                        <p:tav tm="100000">
                                          <p:val>
                                            <p:strVal val="#ppt_w"/>
                                          </p:val>
                                        </p:tav>
                                      </p:tavLst>
                                    </p:anim>
                                    <p:anim calcmode="lin" valueType="num">
                                      <p:cBhvr>
                                        <p:cTn id="57" dur="500" fill="hold"/>
                                        <p:tgtEl>
                                          <p:spTgt spid="95"/>
                                        </p:tgtEl>
                                        <p:attrNameLst>
                                          <p:attrName>ppt_h</p:attrName>
                                        </p:attrNameLst>
                                      </p:cBhvr>
                                      <p:tavLst>
                                        <p:tav tm="0">
                                          <p:val>
                                            <p:fltVal val="0"/>
                                          </p:val>
                                        </p:tav>
                                        <p:tav tm="100000">
                                          <p:val>
                                            <p:strVal val="#ppt_h"/>
                                          </p:val>
                                        </p:tav>
                                      </p:tavLst>
                                    </p:anim>
                                    <p:animEffect transition="in" filter="fade">
                                      <p:cBhvr>
                                        <p:cTn id="58" dur="500"/>
                                        <p:tgtEl>
                                          <p:spTgt spid="9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wipe(down)">
                                      <p:cBhvr>
                                        <p:cTn id="61" dur="500"/>
                                        <p:tgtEl>
                                          <p:spTgt spid="96"/>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wipe(left)">
                                      <p:cBhvr>
                                        <p:cTn id="65" dur="500"/>
                                        <p:tgtEl>
                                          <p:spTgt spid="8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wipe(left)">
                                      <p:cBhvr>
                                        <p:cTn id="68" dur="500"/>
                                        <p:tgtEl>
                                          <p:spTgt spid="8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wipe(left)">
                                      <p:cBhvr>
                                        <p:cTn id="71" dur="500"/>
                                        <p:tgtEl>
                                          <p:spTgt spid="9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wipe(left)">
                                      <p:cBhvr>
                                        <p:cTn id="74" dur="500"/>
                                        <p:tgtEl>
                                          <p:spTgt spid="8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wipe(left)">
                                      <p:cBhvr>
                                        <p:cTn id="77" dur="500"/>
                                        <p:tgtEl>
                                          <p:spTgt spid="9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left)">
                                      <p:cBhvr>
                                        <p:cTn id="80" dur="500"/>
                                        <p:tgtEl>
                                          <p:spTgt spid="88"/>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ipe(left)">
                                      <p:cBhvr>
                                        <p:cTn id="83" dur="500"/>
                                        <p:tgtEl>
                                          <p:spTgt spid="9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wipe(left)">
                                      <p:cBhvr>
                                        <p:cTn id="86" dur="500"/>
                                        <p:tgtEl>
                                          <p:spTgt spid="93"/>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mph" presetSubtype="0" repeatCount="indefinite" fill="hold" grpId="1" nodeType="clickEffect">
                                  <p:stCondLst>
                                    <p:cond delay="0"/>
                                  </p:stCondLst>
                                  <p:endCondLst>
                                    <p:cond evt="onNext" delay="0">
                                      <p:tgtEl>
                                        <p:sldTgt/>
                                      </p:tgtEl>
                                    </p:cond>
                                  </p:endCondLst>
                                  <p:childTnLst>
                                    <p:animEffect transition="out" filter="fade">
                                      <p:cBhvr>
                                        <p:cTn id="90" dur="500" tmFilter="0, 0; .2, .5; .8, .5; 1, 0"/>
                                        <p:tgtEl>
                                          <p:spTgt spid="90"/>
                                        </p:tgtEl>
                                      </p:cBhvr>
                                    </p:animEffect>
                                    <p:animScale>
                                      <p:cBhvr>
                                        <p:cTn id="91" dur="250" autoRev="1" fill="hold"/>
                                        <p:tgtEl>
                                          <p:spTgt spid="90"/>
                                        </p:tgtEl>
                                      </p:cBhvr>
                                      <p:by x="105000" y="105000"/>
                                    </p:animScale>
                                  </p:childTnLst>
                                </p:cTn>
                              </p:par>
                              <p:par>
                                <p:cTn id="92" presetID="26" presetClass="emph" presetSubtype="0" repeatCount="indefinite" fill="hold" grpId="1" nodeType="withEffect">
                                  <p:stCondLst>
                                    <p:cond delay="0"/>
                                  </p:stCondLst>
                                  <p:endCondLst>
                                    <p:cond evt="onNext" delay="0">
                                      <p:tgtEl>
                                        <p:sldTgt/>
                                      </p:tgtEl>
                                    </p:cond>
                                  </p:endCondLst>
                                  <p:childTnLst>
                                    <p:animEffect transition="out" filter="fade">
                                      <p:cBhvr>
                                        <p:cTn id="93" dur="500" tmFilter="0, 0; .2, .5; .8, .5; 1, 0"/>
                                        <p:tgtEl>
                                          <p:spTgt spid="87"/>
                                        </p:tgtEl>
                                      </p:cBhvr>
                                    </p:animEffect>
                                    <p:animScale>
                                      <p:cBhvr>
                                        <p:cTn id="94" dur="250" autoRev="1" fill="hold"/>
                                        <p:tgtEl>
                                          <p:spTgt spid="87"/>
                                        </p:tgtEl>
                                      </p:cBhvr>
                                      <p:by x="105000" y="105000"/>
                                    </p:animScale>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98"/>
                                        </p:tgtEl>
                                        <p:attrNameLst>
                                          <p:attrName>style.visibility</p:attrName>
                                        </p:attrNameLst>
                                      </p:cBhvr>
                                      <p:to>
                                        <p:strVal val="visible"/>
                                      </p:to>
                                    </p:set>
                                    <p:animEffect transition="in" filter="wipe(up)">
                                      <p:cBhvr>
                                        <p:cTn id="99" dur="500"/>
                                        <p:tgtEl>
                                          <p:spTgt spid="9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fill="hold"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right)">
                                      <p:cBhvr>
                                        <p:cTn id="104" dur="500"/>
                                        <p:tgtEl>
                                          <p:spTgt spid="83"/>
                                        </p:tgtEl>
                                      </p:cBhvr>
                                    </p:animEffect>
                                  </p:childTnLst>
                                </p:cTn>
                              </p:par>
                            </p:childTnLst>
                          </p:cTn>
                        </p:par>
                        <p:par>
                          <p:cTn id="105" fill="hold">
                            <p:stCondLst>
                              <p:cond delay="500"/>
                            </p:stCondLst>
                            <p:childTnLst>
                              <p:par>
                                <p:cTn id="106" presetID="22" presetClass="entr" presetSubtype="2" fill="hold" grpId="0" nodeType="after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wipe(right)">
                                      <p:cBhvr>
                                        <p:cTn id="108" dur="500"/>
                                        <p:tgtEl>
                                          <p:spTgt spid="46"/>
                                        </p:tgtEl>
                                      </p:cBhvr>
                                    </p:animEffect>
                                  </p:childTnLst>
                                </p:cTn>
                              </p:par>
                            </p:childTnLst>
                          </p:cTn>
                        </p:par>
                        <p:par>
                          <p:cTn id="109" fill="hold">
                            <p:stCondLst>
                              <p:cond delay="1000"/>
                            </p:stCondLst>
                            <p:childTnLst>
                              <p:par>
                                <p:cTn id="110" presetID="22" presetClass="entr" presetSubtype="4" fill="hold" nodeType="after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down)">
                                      <p:cBhvr>
                                        <p:cTn id="112" dur="500"/>
                                        <p:tgtEl>
                                          <p:spTgt spid="55"/>
                                        </p:tgtEl>
                                      </p:cBhvr>
                                    </p:animEffect>
                                  </p:childTnLst>
                                </p:cTn>
                              </p:par>
                            </p:childTnLst>
                          </p:cTn>
                        </p:par>
                        <p:par>
                          <p:cTn id="113" fill="hold">
                            <p:stCondLst>
                              <p:cond delay="1500"/>
                            </p:stCondLst>
                            <p:childTnLst>
                              <p:par>
                                <p:cTn id="114" presetID="22" presetClass="entr" presetSubtype="4" fill="hold" grpId="0" nodeType="after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wipe(down)">
                                      <p:cBhvr>
                                        <p:cTn id="116" dur="500"/>
                                        <p:tgtEl>
                                          <p:spTgt spid="48"/>
                                        </p:tgtEl>
                                      </p:cBhvr>
                                    </p:animEffect>
                                  </p:childTnLst>
                                </p:cTn>
                              </p:par>
                            </p:childTnLst>
                          </p:cTn>
                        </p:par>
                      </p:childTnLst>
                    </p:cTn>
                  </p:par>
                  <p:par>
                    <p:cTn id="117" fill="hold">
                      <p:stCondLst>
                        <p:cond delay="indefinite"/>
                      </p:stCondLst>
                      <p:childTnLst>
                        <p:par>
                          <p:cTn id="118" fill="hold">
                            <p:stCondLst>
                              <p:cond delay="0"/>
                            </p:stCondLst>
                            <p:childTnLst>
                              <p:par>
                                <p:cTn id="119" presetID="26" presetClass="emph" presetSubtype="0" repeatCount="indefinite" fill="hold" grpId="1" nodeType="clickEffect">
                                  <p:stCondLst>
                                    <p:cond delay="0"/>
                                  </p:stCondLst>
                                  <p:endCondLst>
                                    <p:cond evt="onNext" delay="0">
                                      <p:tgtEl>
                                        <p:sldTgt/>
                                      </p:tgtEl>
                                    </p:cond>
                                  </p:endCondLst>
                                  <p:childTnLst>
                                    <p:animEffect transition="out" filter="fade">
                                      <p:cBhvr>
                                        <p:cTn id="120" dur="500" tmFilter="0, 0; .2, .5; .8, .5; 1, 0"/>
                                        <p:tgtEl>
                                          <p:spTgt spid="48"/>
                                        </p:tgtEl>
                                      </p:cBhvr>
                                    </p:animEffect>
                                    <p:animScale>
                                      <p:cBhvr>
                                        <p:cTn id="121" dur="250" autoRev="1" fill="hold"/>
                                        <p:tgtEl>
                                          <p:spTgt spid="48"/>
                                        </p:tgtEl>
                                      </p:cBhvr>
                                      <p:by x="105000" y="105000"/>
                                    </p:animScale>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wipe(down)">
                                      <p:cBhvr>
                                        <p:cTn id="126" dur="500"/>
                                        <p:tgtEl>
                                          <p:spTgt spid="57"/>
                                        </p:tgtEl>
                                      </p:cBhvr>
                                    </p:animEffect>
                                  </p:childTnLst>
                                </p:cTn>
                              </p:par>
                            </p:childTnLst>
                          </p:cTn>
                        </p:par>
                        <p:par>
                          <p:cTn id="127" fill="hold">
                            <p:stCondLst>
                              <p:cond delay="500"/>
                            </p:stCondLst>
                            <p:childTnLst>
                              <p:par>
                                <p:cTn id="128" presetID="22" presetClass="entr" presetSubtype="4" fill="hold" grpId="0" nodeType="after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wipe(down)">
                                      <p:cBhvr>
                                        <p:cTn id="130" dur="500"/>
                                        <p:tgtEl>
                                          <p:spTgt spid="56"/>
                                        </p:tgtEl>
                                      </p:cBhvr>
                                    </p:animEffect>
                                  </p:childTnLst>
                                </p:cTn>
                              </p:par>
                            </p:childTnLst>
                          </p:cTn>
                        </p:par>
                      </p:childTnLst>
                    </p:cTn>
                  </p:par>
                  <p:par>
                    <p:cTn id="131" fill="hold">
                      <p:stCondLst>
                        <p:cond delay="indefinite"/>
                      </p:stCondLst>
                      <p:childTnLst>
                        <p:par>
                          <p:cTn id="132" fill="hold">
                            <p:stCondLst>
                              <p:cond delay="0"/>
                            </p:stCondLst>
                            <p:childTnLst>
                              <p:par>
                                <p:cTn id="133" presetID="53" presetClass="entr" presetSubtype="16" fill="hold" grpId="0" nodeType="clickEffect">
                                  <p:stCondLst>
                                    <p:cond delay="0"/>
                                  </p:stCondLst>
                                  <p:childTnLst>
                                    <p:set>
                                      <p:cBhvr>
                                        <p:cTn id="134" dur="1" fill="hold">
                                          <p:stCondLst>
                                            <p:cond delay="0"/>
                                          </p:stCondLst>
                                        </p:cTn>
                                        <p:tgtEl>
                                          <p:spTgt spid="59"/>
                                        </p:tgtEl>
                                        <p:attrNameLst>
                                          <p:attrName>style.visibility</p:attrName>
                                        </p:attrNameLst>
                                      </p:cBhvr>
                                      <p:to>
                                        <p:strVal val="visible"/>
                                      </p:to>
                                    </p:set>
                                    <p:anim calcmode="lin" valueType="num">
                                      <p:cBhvr>
                                        <p:cTn id="135" dur="500" fill="hold"/>
                                        <p:tgtEl>
                                          <p:spTgt spid="59"/>
                                        </p:tgtEl>
                                        <p:attrNameLst>
                                          <p:attrName>ppt_w</p:attrName>
                                        </p:attrNameLst>
                                      </p:cBhvr>
                                      <p:tavLst>
                                        <p:tav tm="0">
                                          <p:val>
                                            <p:fltVal val="0"/>
                                          </p:val>
                                        </p:tav>
                                        <p:tav tm="100000">
                                          <p:val>
                                            <p:strVal val="#ppt_w"/>
                                          </p:val>
                                        </p:tav>
                                      </p:tavLst>
                                    </p:anim>
                                    <p:anim calcmode="lin" valueType="num">
                                      <p:cBhvr>
                                        <p:cTn id="136" dur="500" fill="hold"/>
                                        <p:tgtEl>
                                          <p:spTgt spid="59"/>
                                        </p:tgtEl>
                                        <p:attrNameLst>
                                          <p:attrName>ppt_h</p:attrName>
                                        </p:attrNameLst>
                                      </p:cBhvr>
                                      <p:tavLst>
                                        <p:tav tm="0">
                                          <p:val>
                                            <p:fltVal val="0"/>
                                          </p:val>
                                        </p:tav>
                                        <p:tav tm="100000">
                                          <p:val>
                                            <p:strVal val="#ppt_h"/>
                                          </p:val>
                                        </p:tav>
                                      </p:tavLst>
                                    </p:anim>
                                    <p:animEffect transition="in" filter="fade">
                                      <p:cBhvr>
                                        <p:cTn id="137" dur="500"/>
                                        <p:tgtEl>
                                          <p:spTgt spid="59"/>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60"/>
                                        </p:tgtEl>
                                        <p:attrNameLst>
                                          <p:attrName>style.visibility</p:attrName>
                                        </p:attrNameLst>
                                      </p:cBhvr>
                                      <p:to>
                                        <p:strVal val="visible"/>
                                      </p:to>
                                    </p:set>
                                    <p:anim calcmode="lin" valueType="num">
                                      <p:cBhvr>
                                        <p:cTn id="140" dur="500" fill="hold"/>
                                        <p:tgtEl>
                                          <p:spTgt spid="60"/>
                                        </p:tgtEl>
                                        <p:attrNameLst>
                                          <p:attrName>ppt_w</p:attrName>
                                        </p:attrNameLst>
                                      </p:cBhvr>
                                      <p:tavLst>
                                        <p:tav tm="0">
                                          <p:val>
                                            <p:fltVal val="0"/>
                                          </p:val>
                                        </p:tav>
                                        <p:tav tm="100000">
                                          <p:val>
                                            <p:strVal val="#ppt_w"/>
                                          </p:val>
                                        </p:tav>
                                      </p:tavLst>
                                    </p:anim>
                                    <p:anim calcmode="lin" valueType="num">
                                      <p:cBhvr>
                                        <p:cTn id="141" dur="500" fill="hold"/>
                                        <p:tgtEl>
                                          <p:spTgt spid="60"/>
                                        </p:tgtEl>
                                        <p:attrNameLst>
                                          <p:attrName>ppt_h</p:attrName>
                                        </p:attrNameLst>
                                      </p:cBhvr>
                                      <p:tavLst>
                                        <p:tav tm="0">
                                          <p:val>
                                            <p:fltVal val="0"/>
                                          </p:val>
                                        </p:tav>
                                        <p:tav tm="100000">
                                          <p:val>
                                            <p:strVal val="#ppt_h"/>
                                          </p:val>
                                        </p:tav>
                                      </p:tavLst>
                                    </p:anim>
                                    <p:animEffect transition="in" filter="fade">
                                      <p:cBhvr>
                                        <p:cTn id="142" dur="500"/>
                                        <p:tgtEl>
                                          <p:spTgt spid="60"/>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anim calcmode="lin" valueType="num">
                                      <p:cBhvr>
                                        <p:cTn id="145" dur="500" fill="hold"/>
                                        <p:tgtEl>
                                          <p:spTgt spid="79"/>
                                        </p:tgtEl>
                                        <p:attrNameLst>
                                          <p:attrName>ppt_w</p:attrName>
                                        </p:attrNameLst>
                                      </p:cBhvr>
                                      <p:tavLst>
                                        <p:tav tm="0">
                                          <p:val>
                                            <p:fltVal val="0"/>
                                          </p:val>
                                        </p:tav>
                                        <p:tav tm="100000">
                                          <p:val>
                                            <p:strVal val="#ppt_w"/>
                                          </p:val>
                                        </p:tav>
                                      </p:tavLst>
                                    </p:anim>
                                    <p:anim calcmode="lin" valueType="num">
                                      <p:cBhvr>
                                        <p:cTn id="146" dur="500" fill="hold"/>
                                        <p:tgtEl>
                                          <p:spTgt spid="79"/>
                                        </p:tgtEl>
                                        <p:attrNameLst>
                                          <p:attrName>ppt_h</p:attrName>
                                        </p:attrNameLst>
                                      </p:cBhvr>
                                      <p:tavLst>
                                        <p:tav tm="0">
                                          <p:val>
                                            <p:fltVal val="0"/>
                                          </p:val>
                                        </p:tav>
                                        <p:tav tm="100000">
                                          <p:val>
                                            <p:strVal val="#ppt_h"/>
                                          </p:val>
                                        </p:tav>
                                      </p:tavLst>
                                    </p:anim>
                                    <p:animEffect transition="in" filter="fade">
                                      <p:cBhvr>
                                        <p:cTn id="147" dur="500"/>
                                        <p:tgtEl>
                                          <p:spTgt spid="79"/>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62"/>
                                        </p:tgtEl>
                                        <p:attrNameLst>
                                          <p:attrName>style.visibility</p:attrName>
                                        </p:attrNameLst>
                                      </p:cBhvr>
                                      <p:to>
                                        <p:strVal val="visible"/>
                                      </p:to>
                                    </p:set>
                                    <p:animEffect transition="in" filter="wipe(right)">
                                      <p:cBhvr>
                                        <p:cTn id="152" dur="500"/>
                                        <p:tgtEl>
                                          <p:spTgt spid="62"/>
                                        </p:tgtEl>
                                      </p:cBhvr>
                                    </p:animEffect>
                                  </p:childTnLst>
                                </p:cTn>
                              </p:par>
                              <p:par>
                                <p:cTn id="153" presetID="22" presetClass="entr" presetSubtype="1" fill="hold" nodeType="withEffect">
                                  <p:stCondLst>
                                    <p:cond delay="0"/>
                                  </p:stCondLst>
                                  <p:childTnLst>
                                    <p:set>
                                      <p:cBhvr>
                                        <p:cTn id="154" dur="1" fill="hold">
                                          <p:stCondLst>
                                            <p:cond delay="0"/>
                                          </p:stCondLst>
                                        </p:cTn>
                                        <p:tgtEl>
                                          <p:spTgt spid="61"/>
                                        </p:tgtEl>
                                        <p:attrNameLst>
                                          <p:attrName>style.visibility</p:attrName>
                                        </p:attrNameLst>
                                      </p:cBhvr>
                                      <p:to>
                                        <p:strVal val="visible"/>
                                      </p:to>
                                    </p:set>
                                    <p:animEffect transition="in" filter="wipe(up)">
                                      <p:cBhvr>
                                        <p:cTn id="155" dur="500"/>
                                        <p:tgtEl>
                                          <p:spTgt spid="61"/>
                                        </p:tgtEl>
                                      </p:cBhvr>
                                    </p:animEffect>
                                  </p:childTnLst>
                                </p:cTn>
                              </p:par>
                            </p:childTnLst>
                          </p:cTn>
                        </p:par>
                        <p:par>
                          <p:cTn id="156" fill="hold">
                            <p:stCondLst>
                              <p:cond delay="500"/>
                            </p:stCondLst>
                            <p:childTnLst>
                              <p:par>
                                <p:cTn id="157" presetID="53" presetClass="entr" presetSubtype="16" fill="hold" grpId="0" nodeType="afterEffect">
                                  <p:stCondLst>
                                    <p:cond delay="0"/>
                                  </p:stCondLst>
                                  <p:childTnLst>
                                    <p:set>
                                      <p:cBhvr>
                                        <p:cTn id="158" dur="1" fill="hold">
                                          <p:stCondLst>
                                            <p:cond delay="0"/>
                                          </p:stCondLst>
                                        </p:cTn>
                                        <p:tgtEl>
                                          <p:spTgt spid="58"/>
                                        </p:tgtEl>
                                        <p:attrNameLst>
                                          <p:attrName>style.visibility</p:attrName>
                                        </p:attrNameLst>
                                      </p:cBhvr>
                                      <p:to>
                                        <p:strVal val="visible"/>
                                      </p:to>
                                    </p:set>
                                    <p:anim calcmode="lin" valueType="num">
                                      <p:cBhvr>
                                        <p:cTn id="159" dur="500" fill="hold"/>
                                        <p:tgtEl>
                                          <p:spTgt spid="58"/>
                                        </p:tgtEl>
                                        <p:attrNameLst>
                                          <p:attrName>ppt_w</p:attrName>
                                        </p:attrNameLst>
                                      </p:cBhvr>
                                      <p:tavLst>
                                        <p:tav tm="0">
                                          <p:val>
                                            <p:fltVal val="0"/>
                                          </p:val>
                                        </p:tav>
                                        <p:tav tm="100000">
                                          <p:val>
                                            <p:strVal val="#ppt_w"/>
                                          </p:val>
                                        </p:tav>
                                      </p:tavLst>
                                    </p:anim>
                                    <p:anim calcmode="lin" valueType="num">
                                      <p:cBhvr>
                                        <p:cTn id="160" dur="500" fill="hold"/>
                                        <p:tgtEl>
                                          <p:spTgt spid="58"/>
                                        </p:tgtEl>
                                        <p:attrNameLst>
                                          <p:attrName>ppt_h</p:attrName>
                                        </p:attrNameLst>
                                      </p:cBhvr>
                                      <p:tavLst>
                                        <p:tav tm="0">
                                          <p:val>
                                            <p:fltVal val="0"/>
                                          </p:val>
                                        </p:tav>
                                        <p:tav tm="100000">
                                          <p:val>
                                            <p:strVal val="#ppt_h"/>
                                          </p:val>
                                        </p:tav>
                                      </p:tavLst>
                                    </p:anim>
                                    <p:animEffect transition="in" filter="fade">
                                      <p:cBhvr>
                                        <p:cTn id="161" dur="500"/>
                                        <p:tgtEl>
                                          <p:spTgt spid="5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73"/>
                                        </p:tgtEl>
                                        <p:attrNameLst>
                                          <p:attrName>style.visibility</p:attrName>
                                        </p:attrNameLst>
                                      </p:cBhvr>
                                      <p:to>
                                        <p:strVal val="visible"/>
                                      </p:to>
                                    </p:set>
                                    <p:animEffect transition="in" filter="wipe(up)">
                                      <p:cBhvr>
                                        <p:cTn id="166" dur="500"/>
                                        <p:tgtEl>
                                          <p:spTgt spid="73"/>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78"/>
                                        </p:tgtEl>
                                        <p:attrNameLst>
                                          <p:attrName>style.visibility</p:attrName>
                                        </p:attrNameLst>
                                      </p:cBhvr>
                                      <p:to>
                                        <p:strVal val="visible"/>
                                      </p:to>
                                    </p:set>
                                    <p:animEffect transition="in" filter="wipe(down)">
                                      <p:cBhvr>
                                        <p:cTn id="169" dur="500"/>
                                        <p:tgtEl>
                                          <p:spTgt spid="78"/>
                                        </p:tgtEl>
                                      </p:cBhvr>
                                    </p:animEffect>
                                  </p:childTnLst>
                                </p:cTn>
                              </p:par>
                            </p:childTnLst>
                          </p:cTn>
                        </p:par>
                        <p:par>
                          <p:cTn id="170" fill="hold">
                            <p:stCondLst>
                              <p:cond delay="500"/>
                            </p:stCondLst>
                            <p:childTnLst>
                              <p:par>
                                <p:cTn id="171" presetID="53" presetClass="entr" presetSubtype="16" fill="hold" grpId="0" nodeType="afterEffect">
                                  <p:stCondLst>
                                    <p:cond delay="0"/>
                                  </p:stCondLst>
                                  <p:childTnLst>
                                    <p:set>
                                      <p:cBhvr>
                                        <p:cTn id="172" dur="1" fill="hold">
                                          <p:stCondLst>
                                            <p:cond delay="0"/>
                                          </p:stCondLst>
                                        </p:cTn>
                                        <p:tgtEl>
                                          <p:spTgt spid="76"/>
                                        </p:tgtEl>
                                        <p:attrNameLst>
                                          <p:attrName>style.visibility</p:attrName>
                                        </p:attrNameLst>
                                      </p:cBhvr>
                                      <p:to>
                                        <p:strVal val="visible"/>
                                      </p:to>
                                    </p:set>
                                    <p:anim calcmode="lin" valueType="num">
                                      <p:cBhvr>
                                        <p:cTn id="173" dur="500" fill="hold"/>
                                        <p:tgtEl>
                                          <p:spTgt spid="76"/>
                                        </p:tgtEl>
                                        <p:attrNameLst>
                                          <p:attrName>ppt_w</p:attrName>
                                        </p:attrNameLst>
                                      </p:cBhvr>
                                      <p:tavLst>
                                        <p:tav tm="0">
                                          <p:val>
                                            <p:fltVal val="0"/>
                                          </p:val>
                                        </p:tav>
                                        <p:tav tm="100000">
                                          <p:val>
                                            <p:strVal val="#ppt_w"/>
                                          </p:val>
                                        </p:tav>
                                      </p:tavLst>
                                    </p:anim>
                                    <p:anim calcmode="lin" valueType="num">
                                      <p:cBhvr>
                                        <p:cTn id="174" dur="500" fill="hold"/>
                                        <p:tgtEl>
                                          <p:spTgt spid="76"/>
                                        </p:tgtEl>
                                        <p:attrNameLst>
                                          <p:attrName>ppt_h</p:attrName>
                                        </p:attrNameLst>
                                      </p:cBhvr>
                                      <p:tavLst>
                                        <p:tav tm="0">
                                          <p:val>
                                            <p:fltVal val="0"/>
                                          </p:val>
                                        </p:tav>
                                        <p:tav tm="100000">
                                          <p:val>
                                            <p:strVal val="#ppt_h"/>
                                          </p:val>
                                        </p:tav>
                                      </p:tavLst>
                                    </p:anim>
                                    <p:animEffect transition="in" filter="fade">
                                      <p:cBhvr>
                                        <p:cTn id="175" dur="500"/>
                                        <p:tgtEl>
                                          <p:spTgt spid="76"/>
                                        </p:tgtEl>
                                      </p:cBhvr>
                                    </p:animEffect>
                                  </p:childTnLst>
                                </p:cTn>
                              </p:par>
                              <p:par>
                                <p:cTn id="176" presetID="53" presetClass="entr" presetSubtype="16" fill="hold" grpId="0" nodeType="withEffect">
                                  <p:stCondLst>
                                    <p:cond delay="250"/>
                                  </p:stCondLst>
                                  <p:childTnLst>
                                    <p:set>
                                      <p:cBhvr>
                                        <p:cTn id="177" dur="1" fill="hold">
                                          <p:stCondLst>
                                            <p:cond delay="0"/>
                                          </p:stCondLst>
                                        </p:cTn>
                                        <p:tgtEl>
                                          <p:spTgt spid="77"/>
                                        </p:tgtEl>
                                        <p:attrNameLst>
                                          <p:attrName>style.visibility</p:attrName>
                                        </p:attrNameLst>
                                      </p:cBhvr>
                                      <p:to>
                                        <p:strVal val="visible"/>
                                      </p:to>
                                    </p:set>
                                    <p:anim calcmode="lin" valueType="num">
                                      <p:cBhvr>
                                        <p:cTn id="178" dur="500" fill="hold"/>
                                        <p:tgtEl>
                                          <p:spTgt spid="77"/>
                                        </p:tgtEl>
                                        <p:attrNameLst>
                                          <p:attrName>ppt_w</p:attrName>
                                        </p:attrNameLst>
                                      </p:cBhvr>
                                      <p:tavLst>
                                        <p:tav tm="0">
                                          <p:val>
                                            <p:fltVal val="0"/>
                                          </p:val>
                                        </p:tav>
                                        <p:tav tm="100000">
                                          <p:val>
                                            <p:strVal val="#ppt_w"/>
                                          </p:val>
                                        </p:tav>
                                      </p:tavLst>
                                    </p:anim>
                                    <p:anim calcmode="lin" valueType="num">
                                      <p:cBhvr>
                                        <p:cTn id="179" dur="500" fill="hold"/>
                                        <p:tgtEl>
                                          <p:spTgt spid="77"/>
                                        </p:tgtEl>
                                        <p:attrNameLst>
                                          <p:attrName>ppt_h</p:attrName>
                                        </p:attrNameLst>
                                      </p:cBhvr>
                                      <p:tavLst>
                                        <p:tav tm="0">
                                          <p:val>
                                            <p:fltVal val="0"/>
                                          </p:val>
                                        </p:tav>
                                        <p:tav tm="100000">
                                          <p:val>
                                            <p:strVal val="#ppt_h"/>
                                          </p:val>
                                        </p:tav>
                                      </p:tavLst>
                                    </p:anim>
                                    <p:animEffect transition="in" filter="fade">
                                      <p:cBhvr>
                                        <p:cTn id="180" dur="500"/>
                                        <p:tgtEl>
                                          <p:spTgt spid="77"/>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in" filter="wipe(left)">
                                      <p:cBhvr>
                                        <p:cTn id="185" dur="500"/>
                                        <p:tgtEl>
                                          <p:spTgt spid="67"/>
                                        </p:tgtEl>
                                      </p:cBhvr>
                                    </p:animEffect>
                                  </p:childTnLst>
                                </p:cTn>
                              </p:par>
                            </p:childTnLst>
                          </p:cTn>
                        </p:par>
                        <p:par>
                          <p:cTn id="186" fill="hold">
                            <p:stCondLst>
                              <p:cond delay="500"/>
                            </p:stCondLst>
                            <p:childTnLst>
                              <p:par>
                                <p:cTn id="187" presetID="22" presetClass="entr" presetSubtype="8" fill="hold" grpId="0" nodeType="afterEffect">
                                  <p:stCondLst>
                                    <p:cond delay="0"/>
                                  </p:stCondLst>
                                  <p:childTnLst>
                                    <p:set>
                                      <p:cBhvr>
                                        <p:cTn id="188" dur="1" fill="hold">
                                          <p:stCondLst>
                                            <p:cond delay="0"/>
                                          </p:stCondLst>
                                        </p:cTn>
                                        <p:tgtEl>
                                          <p:spTgt spid="63"/>
                                        </p:tgtEl>
                                        <p:attrNameLst>
                                          <p:attrName>style.visibility</p:attrName>
                                        </p:attrNameLst>
                                      </p:cBhvr>
                                      <p:to>
                                        <p:strVal val="visible"/>
                                      </p:to>
                                    </p:set>
                                    <p:animEffect transition="in" filter="wipe(left)">
                                      <p:cBhvr>
                                        <p:cTn id="189" dur="500"/>
                                        <p:tgtEl>
                                          <p:spTgt spid="63"/>
                                        </p:tgtEl>
                                      </p:cBhvr>
                                    </p:animEffect>
                                  </p:childTnLst>
                                </p:cTn>
                              </p:par>
                            </p:childTnLst>
                          </p:cTn>
                        </p:par>
                        <p:par>
                          <p:cTn id="190" fill="hold">
                            <p:stCondLst>
                              <p:cond delay="1000"/>
                            </p:stCondLst>
                            <p:childTnLst>
                              <p:par>
                                <p:cTn id="191" presetID="22" presetClass="entr" presetSubtype="8" fill="hold" grpId="0" nodeType="after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in" filter="wipe(left)">
                                      <p:cBhvr>
                                        <p:cTn id="193" dur="500"/>
                                        <p:tgtEl>
                                          <p:spTgt spid="68"/>
                                        </p:tgtEl>
                                      </p:cBhvr>
                                    </p:animEffect>
                                  </p:childTnLst>
                                </p:cTn>
                              </p:par>
                            </p:childTnLst>
                          </p:cTn>
                        </p:par>
                        <p:par>
                          <p:cTn id="194" fill="hold">
                            <p:stCondLst>
                              <p:cond delay="1500"/>
                            </p:stCondLst>
                            <p:childTnLst>
                              <p:par>
                                <p:cTn id="195" presetID="22" presetClass="entr" presetSubtype="8" fill="hold" grpId="0" nodeType="after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wipe(left)">
                                      <p:cBhvr>
                                        <p:cTn id="197" dur="500"/>
                                        <p:tgtEl>
                                          <p:spTgt spid="64"/>
                                        </p:tgtEl>
                                      </p:cBhvr>
                                    </p:animEffect>
                                  </p:childTnLst>
                                </p:cTn>
                              </p:par>
                            </p:childTnLst>
                          </p:cTn>
                        </p:par>
                        <p:par>
                          <p:cTn id="198" fill="hold">
                            <p:stCondLst>
                              <p:cond delay="2000"/>
                            </p:stCondLst>
                            <p:childTnLst>
                              <p:par>
                                <p:cTn id="199" presetID="22" presetClass="entr" presetSubtype="8" fill="hold" grpId="0" nodeType="after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in" filter="wipe(left)">
                                      <p:cBhvr>
                                        <p:cTn id="201" dur="500"/>
                                        <p:tgtEl>
                                          <p:spTgt spid="69"/>
                                        </p:tgtEl>
                                      </p:cBhvr>
                                    </p:animEffect>
                                  </p:childTnLst>
                                </p:cTn>
                              </p:par>
                            </p:childTnLst>
                          </p:cTn>
                        </p:par>
                        <p:par>
                          <p:cTn id="202" fill="hold">
                            <p:stCondLst>
                              <p:cond delay="2500"/>
                            </p:stCondLst>
                            <p:childTnLst>
                              <p:par>
                                <p:cTn id="203" presetID="22" presetClass="entr" presetSubtype="8" fill="hold" grpId="0" nodeType="afterEffect">
                                  <p:stCondLst>
                                    <p:cond delay="0"/>
                                  </p:stCondLst>
                                  <p:childTnLst>
                                    <p:set>
                                      <p:cBhvr>
                                        <p:cTn id="204" dur="1" fill="hold">
                                          <p:stCondLst>
                                            <p:cond delay="0"/>
                                          </p:stCondLst>
                                        </p:cTn>
                                        <p:tgtEl>
                                          <p:spTgt spid="65"/>
                                        </p:tgtEl>
                                        <p:attrNameLst>
                                          <p:attrName>style.visibility</p:attrName>
                                        </p:attrNameLst>
                                      </p:cBhvr>
                                      <p:to>
                                        <p:strVal val="visible"/>
                                      </p:to>
                                    </p:set>
                                    <p:animEffect transition="in" filter="wipe(left)">
                                      <p:cBhvr>
                                        <p:cTn id="205" dur="500"/>
                                        <p:tgtEl>
                                          <p:spTgt spid="65"/>
                                        </p:tgtEl>
                                      </p:cBhvr>
                                    </p:animEffect>
                                  </p:childTnLst>
                                </p:cTn>
                              </p:par>
                            </p:childTnLst>
                          </p:cTn>
                        </p:par>
                        <p:par>
                          <p:cTn id="206" fill="hold">
                            <p:stCondLst>
                              <p:cond delay="3000"/>
                            </p:stCondLst>
                            <p:childTnLst>
                              <p:par>
                                <p:cTn id="207" presetID="22" presetClass="entr" presetSubtype="8" fill="hold" grpId="0" nodeType="after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in" filter="wipe(left)">
                                      <p:cBhvr>
                                        <p:cTn id="209" dur="500"/>
                                        <p:tgtEl>
                                          <p:spTgt spid="70"/>
                                        </p:tgtEl>
                                      </p:cBhvr>
                                    </p:animEffect>
                                  </p:childTnLst>
                                </p:cTn>
                              </p:par>
                            </p:childTnLst>
                          </p:cTn>
                        </p:par>
                        <p:par>
                          <p:cTn id="210" fill="hold">
                            <p:stCondLst>
                              <p:cond delay="3500"/>
                            </p:stCondLst>
                            <p:childTnLst>
                              <p:par>
                                <p:cTn id="211" presetID="22" presetClass="entr" presetSubtype="8" fill="hold" grpId="0" nodeType="afterEffect">
                                  <p:stCondLst>
                                    <p:cond delay="0"/>
                                  </p:stCondLst>
                                  <p:childTnLst>
                                    <p:set>
                                      <p:cBhvr>
                                        <p:cTn id="212" dur="1" fill="hold">
                                          <p:stCondLst>
                                            <p:cond delay="0"/>
                                          </p:stCondLst>
                                        </p:cTn>
                                        <p:tgtEl>
                                          <p:spTgt spid="66"/>
                                        </p:tgtEl>
                                        <p:attrNameLst>
                                          <p:attrName>style.visibility</p:attrName>
                                        </p:attrNameLst>
                                      </p:cBhvr>
                                      <p:to>
                                        <p:strVal val="visible"/>
                                      </p:to>
                                    </p:set>
                                    <p:animEffect transition="in" filter="wipe(left)">
                                      <p:cBhvr>
                                        <p:cTn id="213" dur="500"/>
                                        <p:tgtEl>
                                          <p:spTgt spid="66"/>
                                        </p:tgtEl>
                                      </p:cBhvr>
                                    </p:animEffect>
                                  </p:childTnLst>
                                </p:cTn>
                              </p:par>
                            </p:childTnLst>
                          </p:cTn>
                        </p:par>
                        <p:par>
                          <p:cTn id="214" fill="hold">
                            <p:stCondLst>
                              <p:cond delay="4000"/>
                            </p:stCondLst>
                            <p:childTnLst>
                              <p:par>
                                <p:cTn id="215" presetID="22" presetClass="entr" presetSubtype="8" fill="hold" grpId="0" nodeType="after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in" filter="wipe(left)">
                                      <p:cBhvr>
                                        <p:cTn id="217" dur="500"/>
                                        <p:tgtEl>
                                          <p:spTgt spid="71"/>
                                        </p:tgtEl>
                                      </p:cBhvr>
                                    </p:animEffect>
                                  </p:childTnLst>
                                </p:cTn>
                              </p:par>
                            </p:childTnLst>
                          </p:cTn>
                        </p:par>
                        <p:par>
                          <p:cTn id="218" fill="hold">
                            <p:stCondLst>
                              <p:cond delay="4500"/>
                            </p:stCondLst>
                            <p:childTnLst>
                              <p:par>
                                <p:cTn id="219" presetID="22" presetClass="entr" presetSubtype="8" fill="hold" grpId="0" nodeType="afterEffect">
                                  <p:stCondLst>
                                    <p:cond delay="0"/>
                                  </p:stCondLst>
                                  <p:childTnLst>
                                    <p:set>
                                      <p:cBhvr>
                                        <p:cTn id="220" dur="1" fill="hold">
                                          <p:stCondLst>
                                            <p:cond delay="0"/>
                                          </p:stCondLst>
                                        </p:cTn>
                                        <p:tgtEl>
                                          <p:spTgt spid="72"/>
                                        </p:tgtEl>
                                        <p:attrNameLst>
                                          <p:attrName>style.visibility</p:attrName>
                                        </p:attrNameLst>
                                      </p:cBhvr>
                                      <p:to>
                                        <p:strVal val="visible"/>
                                      </p:to>
                                    </p:set>
                                    <p:animEffect transition="in" filter="wipe(left)">
                                      <p:cBhvr>
                                        <p:cTn id="221" dur="500"/>
                                        <p:tgtEl>
                                          <p:spTgt spid="72"/>
                                        </p:tgtEl>
                                      </p:cBhvr>
                                    </p:animEffect>
                                  </p:childTnLst>
                                </p:cTn>
                              </p:par>
                            </p:childTnLst>
                          </p:cTn>
                        </p:par>
                      </p:childTnLst>
                    </p:cTn>
                  </p:par>
                  <p:par>
                    <p:cTn id="222" fill="hold">
                      <p:stCondLst>
                        <p:cond delay="indefinite"/>
                      </p:stCondLst>
                      <p:childTnLst>
                        <p:par>
                          <p:cTn id="223" fill="hold">
                            <p:stCondLst>
                              <p:cond delay="0"/>
                            </p:stCondLst>
                            <p:childTnLst>
                              <p:par>
                                <p:cTn id="224" presetID="26" presetClass="emph" presetSubtype="0" repeatCount="indefinite" fill="hold" grpId="1" nodeType="clickEffect">
                                  <p:stCondLst>
                                    <p:cond delay="0"/>
                                  </p:stCondLst>
                                  <p:childTnLst>
                                    <p:animEffect transition="out" filter="fade">
                                      <p:cBhvr>
                                        <p:cTn id="225" dur="500" tmFilter="0, 0; .2, .5; .8, .5; 1, 0"/>
                                        <p:tgtEl>
                                          <p:spTgt spid="70"/>
                                        </p:tgtEl>
                                      </p:cBhvr>
                                    </p:animEffect>
                                    <p:animScale>
                                      <p:cBhvr>
                                        <p:cTn id="226" dur="250" autoRev="1" fill="hold"/>
                                        <p:tgtEl>
                                          <p:spTgt spid="70"/>
                                        </p:tgtEl>
                                      </p:cBhvr>
                                      <p:by x="105000" y="105000"/>
                                    </p:animScale>
                                  </p:childTnLst>
                                </p:cTn>
                              </p:par>
                            </p:childTnLst>
                          </p:cTn>
                        </p:par>
                      </p:childTnLst>
                    </p:cTn>
                  </p:par>
                  <p:par>
                    <p:cTn id="227" fill="hold">
                      <p:stCondLst>
                        <p:cond delay="indefinite"/>
                      </p:stCondLst>
                      <p:childTnLst>
                        <p:par>
                          <p:cTn id="228" fill="hold">
                            <p:stCondLst>
                              <p:cond delay="0"/>
                            </p:stCondLst>
                            <p:childTnLst>
                              <p:par>
                                <p:cTn id="229" presetID="26" presetClass="emph" presetSubtype="0" repeatCount="indefinite" fill="hold" grpId="1" nodeType="clickEffect">
                                  <p:stCondLst>
                                    <p:cond delay="0"/>
                                  </p:stCondLst>
                                  <p:childTnLst>
                                    <p:animEffect transition="out" filter="fade">
                                      <p:cBhvr>
                                        <p:cTn id="230" dur="500" tmFilter="0, 0; .2, .5; .8, .5; 1, 0"/>
                                        <p:tgtEl>
                                          <p:spTgt spid="66"/>
                                        </p:tgtEl>
                                      </p:cBhvr>
                                    </p:animEffect>
                                    <p:animScale>
                                      <p:cBhvr>
                                        <p:cTn id="231" dur="250" autoRev="1" fill="hold"/>
                                        <p:tgtEl>
                                          <p:spTgt spid="66"/>
                                        </p:tgtEl>
                                      </p:cBhvr>
                                      <p:by x="105000" y="105000"/>
                                    </p:animScale>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nodeType="clickEffect">
                                  <p:stCondLst>
                                    <p:cond delay="0"/>
                                  </p:stCondLst>
                                  <p:childTnLst>
                                    <p:set>
                                      <p:cBhvr>
                                        <p:cTn id="235" dur="1" fill="hold">
                                          <p:stCondLst>
                                            <p:cond delay="0"/>
                                          </p:stCondLst>
                                        </p:cTn>
                                        <p:tgtEl>
                                          <p:spTgt spid="74"/>
                                        </p:tgtEl>
                                        <p:attrNameLst>
                                          <p:attrName>style.visibility</p:attrName>
                                        </p:attrNameLst>
                                      </p:cBhvr>
                                      <p:to>
                                        <p:strVal val="visible"/>
                                      </p:to>
                                    </p:set>
                                    <p:animEffect transition="in" filter="wipe(left)">
                                      <p:cBhvr>
                                        <p:cTn id="236" dur="500"/>
                                        <p:tgtEl>
                                          <p:spTgt spid="74"/>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nodeType="clickEffect">
                                  <p:stCondLst>
                                    <p:cond delay="0"/>
                                  </p:stCondLst>
                                  <p:childTnLst>
                                    <p:set>
                                      <p:cBhvr>
                                        <p:cTn id="240" dur="1" fill="hold">
                                          <p:stCondLst>
                                            <p:cond delay="0"/>
                                          </p:stCondLst>
                                        </p:cTn>
                                        <p:tgtEl>
                                          <p:spTgt spid="75"/>
                                        </p:tgtEl>
                                        <p:attrNameLst>
                                          <p:attrName>style.visibility</p:attrName>
                                        </p:attrNameLst>
                                      </p:cBhvr>
                                      <p:to>
                                        <p:strVal val="visible"/>
                                      </p:to>
                                    </p:set>
                                    <p:animEffect transition="in" filter="wipe(up)">
                                      <p:cBhvr>
                                        <p:cTn id="24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41" grpId="0" bldLvl="0" animBg="1"/>
      <p:bldP spid="43" grpId="0" bldLvl="0" animBg="1"/>
      <p:bldP spid="45" grpId="0" bldLvl="0" animBg="1"/>
      <p:bldP spid="46" grpId="0" bldLvl="0" animBg="1"/>
      <p:bldP spid="48" grpId="0" bldLvl="0" animBg="1"/>
      <p:bldP spid="48" grpId="1" bldLvl="0" animBg="1"/>
      <p:bldP spid="56" grpId="0"/>
      <p:bldP spid="58" grpId="0" bldLvl="0" animBg="1"/>
      <p:bldP spid="59" grpId="0" bldLvl="0" animBg="1"/>
      <p:bldP spid="60" grpId="0" bldLvl="0" animBg="1"/>
      <p:bldP spid="63" grpId="0" bldLvl="0" animBg="1"/>
      <p:bldP spid="64" grpId="0" bldLvl="0" animBg="1"/>
      <p:bldP spid="65" grpId="0" bldLvl="0" animBg="1"/>
      <p:bldP spid="66" grpId="0" bldLvl="0" animBg="1"/>
      <p:bldP spid="66" grpId="1" bldLvl="0" animBg="1"/>
      <p:bldP spid="67" grpId="0" bldLvl="0" animBg="1"/>
      <p:bldP spid="68" grpId="0" bldLvl="0" animBg="1"/>
      <p:bldP spid="69" grpId="0" bldLvl="0" animBg="1"/>
      <p:bldP spid="70" grpId="0" bldLvl="0" animBg="1"/>
      <p:bldP spid="70" grpId="1" bldLvl="0" animBg="1"/>
      <p:bldP spid="71" grpId="0" bldLvl="0" animBg="1"/>
      <p:bldP spid="72" grpId="0" bldLvl="0" animBg="1"/>
      <p:bldP spid="76" grpId="0"/>
      <p:bldP spid="77" grpId="0"/>
      <p:bldP spid="78" grpId="0"/>
      <p:bldP spid="79" grpId="0"/>
      <p:bldP spid="80" grpId="0" bldLvl="0" animBg="1"/>
      <p:bldP spid="81" grpId="0" bldLvl="0" animBg="1"/>
      <p:bldP spid="84" grpId="0"/>
      <p:bldP spid="85" grpId="0"/>
      <p:bldP spid="86" grpId="0" bldLvl="0" animBg="1"/>
      <p:bldP spid="87" grpId="0" bldLvl="0" animBg="1"/>
      <p:bldP spid="87" grpId="1" bldLvl="0" animBg="1"/>
      <p:bldP spid="88" grpId="0" bldLvl="0" animBg="1"/>
      <p:bldP spid="89" grpId="0" bldLvl="0" animBg="1"/>
      <p:bldP spid="90" grpId="0" bldLvl="0" animBg="1"/>
      <p:bldP spid="90" grpId="1" bldLvl="0" animBg="1"/>
      <p:bldP spid="91" grpId="0" bldLvl="0" animBg="1"/>
      <p:bldP spid="92" grpId="0" bldLvl="0" animBg="1"/>
      <p:bldP spid="93" grpId="0" bldLvl="0" animBg="1"/>
      <p:bldP spid="94" grpId="0"/>
      <p:bldP spid="95" grpId="0"/>
      <p:bldP spid="96" grpId="0"/>
      <p:bldP spid="9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4457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2" name="肘形连接符 1"/>
          <p:cNvCxnSpPr>
            <a:stCxn id="17" idx="3"/>
          </p:cNvCxnSpPr>
          <p:nvPr/>
        </p:nvCxnSpPr>
        <p:spPr>
          <a:xfrm flipV="1">
            <a:off x="5017135" y="2551430"/>
            <a:ext cx="2009775" cy="695960"/>
          </a:xfrm>
          <a:prstGeom prst="bentConnector3">
            <a:avLst>
              <a:gd name="adj1" fmla="val 51848"/>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肘形连接符 2"/>
          <p:cNvCxnSpPr/>
          <p:nvPr/>
        </p:nvCxnSpPr>
        <p:spPr>
          <a:xfrm flipV="1">
            <a:off x="5032375" y="2924810"/>
            <a:ext cx="2026920" cy="322580"/>
          </a:xfrm>
          <a:prstGeom prst="bentConnector3">
            <a:avLst>
              <a:gd name="adj1" fmla="val 50751"/>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a:off x="5036820" y="3239135"/>
            <a:ext cx="2049780" cy="296545"/>
          </a:xfrm>
          <a:prstGeom prst="bentConnector3">
            <a:avLst>
              <a:gd name="adj1" fmla="val 50031"/>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081780" y="1216025"/>
            <a:ext cx="2265045" cy="2245360"/>
          </a:xfrm>
          <a:prstGeom prst="rect">
            <a:avLst/>
          </a:prstGeom>
          <a:solidFill>
            <a:srgbClr val="92D050"/>
          </a:solidFill>
          <a:ln w="22225">
            <a:solidFill>
              <a:schemeClr val="accent1">
                <a:lumMod val="50000"/>
              </a:schemeClr>
            </a:solidFill>
          </a:ln>
        </p:spPr>
        <p:txBody>
          <a:bodyPr wrap="square" rtlCol="0">
            <a:spAutoFit/>
          </a:bodyPr>
          <a:p>
            <a:r>
              <a:rPr lang="en-US" altLang="zh-CN" sz="1400">
                <a:latin typeface="Times New Roman" panose="02020603050405020304" charset="0"/>
                <a:ea typeface="华光魏体_CNKI" panose="02000500000000000000" charset="-122"/>
                <a:cs typeface="Times New Roman" panose="02020603050405020304" charset="0"/>
              </a:rPr>
              <a:t>L1-i   </a:t>
            </a:r>
            <a:r>
              <a:rPr lang="zh-CN" altLang="en-US" sz="1400">
                <a:latin typeface="Times New Roman" panose="02020603050405020304" charset="0"/>
                <a:ea typeface="华光魏体_CNKI" panose="02000500000000000000" charset="-122"/>
                <a:cs typeface="Times New Roman" panose="02020603050405020304" charset="0"/>
              </a:rPr>
              <a:t>指令缓存；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L1-d  </a:t>
            </a:r>
            <a:r>
              <a:rPr lang="zh-CN" altLang="en-US" sz="1400">
                <a:latin typeface="Times New Roman" panose="02020603050405020304" charset="0"/>
                <a:ea typeface="华光魏体_CNKI" panose="02000500000000000000" charset="-122"/>
                <a:cs typeface="Times New Roman" panose="02020603050405020304" charset="0"/>
              </a:rPr>
              <a:t>数据缓存；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1ns 32K</a:t>
            </a:r>
            <a:endParaRPr lang="en-US" altLang="zh-CN" sz="1400">
              <a:latin typeface="Times New Roman" panose="02020603050405020304" charset="0"/>
              <a:ea typeface="华光魏体_CNKI" panose="02000500000000000000" charset="-122"/>
              <a:cs typeface="Times New Roman" panose="02020603050405020304" charset="0"/>
            </a:endParaRPr>
          </a:p>
          <a:p>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L2 </a:t>
            </a:r>
            <a:r>
              <a:rPr lang="zh-CN" altLang="en-US" sz="1400">
                <a:latin typeface="Times New Roman" panose="02020603050405020304" charset="0"/>
                <a:ea typeface="华光魏体_CNKI" panose="02000500000000000000" charset="-122"/>
                <a:cs typeface="Times New Roman" panose="02020603050405020304" charset="0"/>
              </a:rPr>
              <a:t>高速缓存；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3ns 256K</a:t>
            </a:r>
            <a:endParaRPr lang="en-US" altLang="zh-CN" sz="1400">
              <a:latin typeface="Times New Roman" panose="02020603050405020304" charset="0"/>
              <a:ea typeface="华光魏体_CNKI" panose="02000500000000000000" charset="-122"/>
              <a:cs typeface="Times New Roman" panose="02020603050405020304" charset="0"/>
            </a:endParaRPr>
          </a:p>
          <a:p>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SRAM(</a:t>
            </a:r>
            <a:r>
              <a:rPr lang="zh-CN" altLang="en-US" sz="1400">
                <a:latin typeface="Times New Roman" panose="02020603050405020304" charset="0"/>
                <a:ea typeface="华光魏体_CNKI" panose="02000500000000000000" charset="-122"/>
                <a:cs typeface="Times New Roman" panose="02020603050405020304" charset="0"/>
              </a:rPr>
              <a:t>静态</a:t>
            </a:r>
            <a:r>
              <a:rPr lang="en-US" altLang="zh-CN" sz="1400">
                <a:latin typeface="Times New Roman" panose="02020603050405020304" charset="0"/>
                <a:ea typeface="华光魏体_CNKI" panose="02000500000000000000" charset="-122"/>
                <a:cs typeface="Times New Roman" panose="02020603050405020304" charset="0"/>
              </a:rPr>
              <a:t>RAM)</a:t>
            </a:r>
            <a:endParaRPr lang="en-US" altLang="zh-CN"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6</a:t>
            </a:r>
            <a:r>
              <a:rPr lang="zh-CN" altLang="en-US" sz="1400">
                <a:latin typeface="Times New Roman" panose="02020603050405020304" charset="0"/>
                <a:ea typeface="华光魏体_CNKI" panose="02000500000000000000" charset="-122"/>
                <a:cs typeface="Times New Roman" panose="02020603050405020304" charset="0"/>
              </a:rPr>
              <a:t>个晶体管；稳态</a:t>
            </a:r>
            <a:r>
              <a:rPr lang="en-US" altLang="zh-CN" sz="1400">
                <a:latin typeface="Times New Roman" panose="02020603050405020304" charset="0"/>
                <a:ea typeface="华光魏体_CNKI" panose="02000500000000000000" charset="-122"/>
                <a:cs typeface="Times New Roman" panose="02020603050405020304" charset="0"/>
              </a:rPr>
              <a:t>0</a:t>
            </a:r>
            <a:r>
              <a:rPr lang="zh-CN" altLang="en-US" sz="1400">
                <a:latin typeface="Times New Roman" panose="02020603050405020304" charset="0"/>
                <a:ea typeface="华光魏体_CNKI" panose="02000500000000000000" charset="-122"/>
                <a:cs typeface="Times New Roman" panose="02020603050405020304" charset="0"/>
              </a:rPr>
              <a:t>，</a:t>
            </a:r>
            <a:r>
              <a:rPr lang="en-US" altLang="zh-CN" sz="1400">
                <a:latin typeface="Times New Roman" panose="02020603050405020304" charset="0"/>
                <a:ea typeface="华光魏体_CNKI" panose="02000500000000000000" charset="-122"/>
                <a:cs typeface="Times New Roman" panose="02020603050405020304" charset="0"/>
              </a:rPr>
              <a:t>1</a:t>
            </a:r>
            <a:endParaRPr lang="en-US" altLang="zh-CN" sz="1400">
              <a:latin typeface="Times New Roman" panose="02020603050405020304" charset="0"/>
              <a:ea typeface="华光魏体_CNKI" panose="02000500000000000000" charset="-122"/>
              <a:cs typeface="Times New Roman" panose="02020603050405020304" charset="0"/>
            </a:endParaRPr>
          </a:p>
          <a:p>
            <a:r>
              <a:rPr lang="zh-CN" altLang="en-US" sz="1400">
                <a:latin typeface="Times New Roman" panose="02020603050405020304" charset="0"/>
                <a:ea typeface="华光魏体_CNKI" panose="02000500000000000000" charset="-122"/>
                <a:cs typeface="Times New Roman" panose="02020603050405020304" charset="0"/>
              </a:rPr>
              <a:t>在核内；</a:t>
            </a:r>
            <a:endParaRPr lang="zh-CN" altLang="en-US" sz="1400">
              <a:latin typeface="Times New Roman" panose="02020603050405020304" charset="0"/>
              <a:ea typeface="华光魏体_CNKI" panose="02000500000000000000" charset="-122"/>
              <a:cs typeface="Times New Roman" panose="02020603050405020304" charset="0"/>
            </a:endParaRPr>
          </a:p>
        </p:txBody>
      </p:sp>
    </p:spTree>
    <p:custDataLst>
      <p:tags r:id="rId1"/>
    </p:custData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4.1</a:t>
            </a:r>
            <a:r>
              <a:rPr lang="zh-CN" altLang="en-US" sz="2400">
                <a:solidFill>
                  <a:schemeClr val="tx1"/>
                </a:solidFill>
                <a:latin typeface="华光魏体_CNKI" panose="02000500000000000000" charset="-122"/>
                <a:ea typeface="华光魏体_CNKI" panose="02000500000000000000" charset="-122"/>
              </a:rPr>
              <a:t>存储器的层次</a:t>
            </a:r>
            <a:r>
              <a:rPr lang="zh-CN" altLang="en-US" sz="2400">
                <a:solidFill>
                  <a:schemeClr val="tx1"/>
                </a:solidFill>
                <a:latin typeface="华光魏体_CNKI" panose="02000500000000000000" charset="-122"/>
                <a:ea typeface="华光魏体_CNKI" panose="02000500000000000000" charset="-122"/>
              </a:rPr>
              <a:t>结构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4.2</a:t>
            </a:r>
            <a:r>
              <a:rPr lang="zh-CN" altLang="en-US" sz="2400">
                <a:solidFill>
                  <a:schemeClr val="tx1"/>
                </a:solidFill>
                <a:latin typeface="华光魏体_CNKI" panose="02000500000000000000" charset="-122"/>
                <a:ea typeface="华光魏体_CNKI" panose="02000500000000000000" charset="-122"/>
              </a:rPr>
              <a:t>程序的装入和</a:t>
            </a:r>
            <a:r>
              <a:rPr lang="zh-CN" altLang="en-US" sz="2400">
                <a:solidFill>
                  <a:schemeClr val="tx1"/>
                </a:solidFill>
                <a:latin typeface="华光魏体_CNKI" panose="02000500000000000000" charset="-122"/>
                <a:ea typeface="华光魏体_CNKI" panose="02000500000000000000" charset="-122"/>
              </a:rPr>
              <a:t>链接</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4.3</a:t>
            </a:r>
            <a:r>
              <a:rPr lang="zh-CN" altLang="en-US" sz="2400">
                <a:solidFill>
                  <a:schemeClr val="tx1"/>
                </a:solidFill>
                <a:latin typeface="华光魏体_CNKI" panose="02000500000000000000" charset="-122"/>
                <a:ea typeface="华光魏体_CNKI" panose="02000500000000000000" charset="-122"/>
              </a:rPr>
              <a:t>连续分配存储管理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4.4</a:t>
            </a:r>
            <a:r>
              <a:rPr lang="zh-CN" altLang="en-US" sz="2400">
                <a:solidFill>
                  <a:schemeClr val="tx1"/>
                </a:solidFill>
                <a:latin typeface="华光魏体_CNKI" panose="02000500000000000000" charset="-122"/>
                <a:ea typeface="华光魏体_CNKI" panose="02000500000000000000" charset="-122"/>
              </a:rPr>
              <a:t>对换（</a:t>
            </a:r>
            <a:r>
              <a:rPr lang="en-US" altLang="zh-CN" sz="2400">
                <a:solidFill>
                  <a:schemeClr val="tx1"/>
                </a:solidFill>
                <a:latin typeface="华光魏体_CNKI" panose="02000500000000000000" charset="-122"/>
                <a:ea typeface="华光魏体_CNKI" panose="02000500000000000000" charset="-122"/>
              </a:rPr>
              <a:t>Swapping</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4.5</a:t>
            </a:r>
            <a:r>
              <a:rPr lang="zh-CN" altLang="en-US" sz="2400">
                <a:solidFill>
                  <a:schemeClr val="tx1"/>
                </a:solidFill>
                <a:latin typeface="华光魏体_CNKI" panose="02000500000000000000" charset="-122"/>
                <a:ea typeface="华光魏体_CNKI" panose="02000500000000000000" charset="-122"/>
              </a:rPr>
              <a:t>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4.6</a:t>
            </a:r>
            <a:r>
              <a:rPr lang="zh-CN" altLang="en-US" sz="2400">
                <a:solidFill>
                  <a:srgbClr val="FF0000"/>
                </a:solidFill>
                <a:latin typeface="华光魏体_CNKI" panose="02000500000000000000" charset="-122"/>
                <a:ea typeface="华光魏体_CNKI" panose="02000500000000000000" charset="-122"/>
              </a:rPr>
              <a:t>分段存储管理方式</a:t>
            </a:r>
            <a:endParaRPr lang="zh-CN" altLang="en-US" sz="2400">
              <a:solidFill>
                <a:srgbClr val="FF0000"/>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3122930"/>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8020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310630" y="228346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存储器的种类和使用方式</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310630" y="33502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连续分配存储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7" name="文本框 16"/>
          <p:cNvSpPr txBox="1"/>
          <p:nvPr/>
        </p:nvSpPr>
        <p:spPr>
          <a:xfrm>
            <a:off x="6310630" y="44170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离散分配存储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786120" y="24885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786120" y="35299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786120" y="460184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164590" y="2060575"/>
            <a:ext cx="4311015" cy="418973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什么是分段？</a:t>
            </a:r>
            <a:endParaRPr lang="zh-CN" altLang="en-US" sz="2400">
              <a:latin typeface="华光魏体_CNKI" panose="02000500000000000000" charset="-122"/>
              <a:ea typeface="华光魏体_CNKI" panose="02000500000000000000" charset="-122"/>
            </a:endParaRPr>
          </a:p>
          <a:p>
            <a:pPr indent="0">
              <a:lnSpc>
                <a:spcPct val="120000"/>
              </a:lnSpc>
              <a:spcBef>
                <a:spcPts val="0"/>
              </a:spcBef>
              <a:spcAft>
                <a:spcPts val="0"/>
              </a:spcAft>
              <a:buNone/>
            </a:pP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分段存储也是</a:t>
            </a:r>
            <a:r>
              <a:rPr lang="zh-CN" altLang="en-US" sz="2400">
                <a:solidFill>
                  <a:srgbClr val="FF0000"/>
                </a:solidFill>
                <a:latin typeface="华光魏体_CNKI" panose="02000500000000000000" charset="-122"/>
                <a:ea typeface="华光魏体_CNKI" panose="02000500000000000000" charset="-122"/>
              </a:rPr>
              <a:t>离散分配内存存储</a:t>
            </a:r>
            <a:r>
              <a:rPr lang="zh-CN" altLang="en-US" sz="2400">
                <a:latin typeface="华光魏体_CNKI" panose="02000500000000000000" charset="-122"/>
                <a:ea typeface="华光魏体_CNKI" panose="02000500000000000000" charset="-122"/>
              </a:rPr>
              <a:t>的一种方式，和分页不同的是，分页是按照统一的大小划分用户程序，而</a:t>
            </a:r>
            <a:r>
              <a:rPr lang="zh-CN" altLang="en-US" sz="2400">
                <a:solidFill>
                  <a:srgbClr val="FF0000"/>
                </a:solidFill>
                <a:latin typeface="华光魏体_CNKI" panose="02000500000000000000" charset="-122"/>
                <a:ea typeface="华光魏体_CNKI" panose="02000500000000000000" charset="-122"/>
              </a:rPr>
              <a:t>分段则是程序员对程序进行的划分</a:t>
            </a:r>
            <a:r>
              <a:rPr lang="zh-CN" altLang="en-US" sz="2400">
                <a:latin typeface="华光魏体_CNKI" panose="02000500000000000000" charset="-122"/>
                <a:ea typeface="华光魏体_CNKI" panose="02000500000000000000" charset="-122"/>
              </a:rPr>
              <a:t>（一般会按照逻辑功能的不同进行划分），因此每个段的大小是不同的。</a:t>
            </a:r>
            <a:endParaRPr lang="zh-CN" altLang="en-US" sz="2400">
              <a:latin typeface="华光魏体_CNKI" panose="02000500000000000000" charset="-122"/>
              <a:ea typeface="华光魏体_CNKI" panose="02000500000000000000" charset="-122"/>
            </a:endParaRPr>
          </a:p>
        </p:txBody>
      </p:sp>
      <p:graphicFrame>
        <p:nvGraphicFramePr>
          <p:cNvPr id="3" name="图示 2"/>
          <p:cNvGraphicFramePr/>
          <p:nvPr/>
        </p:nvGraphicFramePr>
        <p:xfrm>
          <a:off x="5588000" y="2439670"/>
          <a:ext cx="6604000" cy="36283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694690" y="1920875"/>
            <a:ext cx="11193780" cy="119888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分段存储的</a:t>
            </a:r>
            <a:r>
              <a:rPr lang="zh-CN" altLang="en-US" sz="2400">
                <a:latin typeface="华光魏体_CNKI" panose="02000500000000000000" charset="-122"/>
                <a:ea typeface="华光魏体_CNKI" panose="02000500000000000000" charset="-122"/>
              </a:rPr>
              <a:t>优势</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①方</a:t>
            </a:r>
            <a:r>
              <a:rPr lang="zh-CN" altLang="en-US" sz="2400">
                <a:latin typeface="华光魏体_CNKI" panose="02000500000000000000" charset="-122"/>
                <a:ea typeface="华光魏体_CNKI" panose="02000500000000000000" charset="-122"/>
              </a:rPr>
              <a:t>便编程：程序员把程序划分成若干逻辑段，逻辑地址由段名、段内偏移量组成</a:t>
            </a:r>
            <a:endParaRPr lang="zh-CN" altLang="en-US" sz="2400">
              <a:latin typeface="华光魏体_CNKI" panose="02000500000000000000" charset="-122"/>
              <a:ea typeface="华光魏体_CNKI" panose="02000500000000000000" charset="-122"/>
            </a:endParaRPr>
          </a:p>
        </p:txBody>
      </p:sp>
      <p:pic>
        <p:nvPicPr>
          <p:cNvPr id="10" name="图片 9"/>
          <p:cNvPicPr>
            <a:picLocks noChangeAspect="1"/>
          </p:cNvPicPr>
          <p:nvPr/>
        </p:nvPicPr>
        <p:blipFill>
          <a:blip r:embed="rId1"/>
          <a:stretch>
            <a:fillRect/>
          </a:stretch>
        </p:blipFill>
        <p:spPr>
          <a:xfrm>
            <a:off x="2322195" y="3325495"/>
            <a:ext cx="8155940" cy="3021330"/>
          </a:xfrm>
          <a:prstGeom prst="rect">
            <a:avLst/>
          </a:prstGeom>
        </p:spPr>
      </p:pic>
    </p:spTree>
    <p:custDataLst>
      <p:tags r:id="rId2"/>
    </p:custData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694690" y="1920875"/>
            <a:ext cx="11193780" cy="2306955"/>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分段存储的</a:t>
            </a:r>
            <a:r>
              <a:rPr lang="zh-CN" altLang="en-US" sz="2400">
                <a:latin typeface="华光魏体_CNKI" panose="02000500000000000000" charset="-122"/>
                <a:ea typeface="华光魏体_CNKI" panose="02000500000000000000" charset="-122"/>
              </a:rPr>
              <a:t>优势</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①方</a:t>
            </a:r>
            <a:r>
              <a:rPr lang="zh-CN" altLang="en-US" sz="2400">
                <a:latin typeface="华光魏体_CNKI" panose="02000500000000000000" charset="-122"/>
                <a:ea typeface="华光魏体_CNKI" panose="02000500000000000000" charset="-122"/>
              </a:rPr>
              <a:t>便编程：程序员把程序划分成若干逻辑段，逻辑地址由段名、段内偏移量组成；</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②实现共享：进程中的数据段、代码段都是以逻辑单位为基础的，页不是逻辑单位，</a:t>
            </a: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难以支持线程</a:t>
            </a:r>
            <a:r>
              <a:rPr lang="zh-CN" altLang="en-US" sz="2400">
                <a:latin typeface="华光魏体_CNKI" panose="02000500000000000000" charset="-122"/>
                <a:ea typeface="华光魏体_CNKI" panose="02000500000000000000" charset="-122"/>
              </a:rPr>
              <a:t>共享；</a:t>
            </a:r>
            <a:endParaRPr lang="zh-CN" altLang="en-US" sz="2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694690" y="1920875"/>
            <a:ext cx="1119378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分段存储的</a:t>
            </a:r>
            <a:r>
              <a:rPr lang="zh-CN" altLang="en-US" sz="2400">
                <a:latin typeface="华光魏体_CNKI" panose="02000500000000000000" charset="-122"/>
                <a:ea typeface="华光魏体_CNKI" panose="02000500000000000000" charset="-122"/>
              </a:rPr>
              <a:t>优势</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①方</a:t>
            </a:r>
            <a:r>
              <a:rPr lang="zh-CN" altLang="en-US" sz="2400">
                <a:latin typeface="华光魏体_CNKI" panose="02000500000000000000" charset="-122"/>
                <a:ea typeface="华光魏体_CNKI" panose="02000500000000000000" charset="-122"/>
              </a:rPr>
              <a:t>便编程：程序员把程序划分成若干逻辑段，逻辑地址由段名、段内偏移量组成；</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②实现共享：进程中的数据段、代码段都是以逻辑单位为基础的，页不是逻辑单位，</a:t>
            </a: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难以支持线程</a:t>
            </a:r>
            <a:r>
              <a:rPr lang="zh-CN" altLang="en-US" sz="2400">
                <a:latin typeface="华光魏体_CNKI" panose="02000500000000000000" charset="-122"/>
                <a:ea typeface="华光魏体_CNKI" panose="02000500000000000000" charset="-122"/>
              </a:rPr>
              <a:t>共享；</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③信息保护：信息保护也是对逻辑单位进行</a:t>
            </a:r>
            <a:r>
              <a:rPr lang="zh-CN" altLang="en-US" sz="2400">
                <a:latin typeface="华光魏体_CNKI" panose="02000500000000000000" charset="-122"/>
                <a:ea typeface="华光魏体_CNKI" panose="02000500000000000000" charset="-122"/>
              </a:rPr>
              <a:t>保护；</a:t>
            </a:r>
            <a:endParaRPr lang="zh-CN" altLang="en-US" sz="2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694690" y="1920875"/>
            <a:ext cx="11193780" cy="3969385"/>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分段存储的</a:t>
            </a:r>
            <a:r>
              <a:rPr lang="zh-CN" altLang="en-US" sz="2400">
                <a:latin typeface="华光魏体_CNKI" panose="02000500000000000000" charset="-122"/>
                <a:ea typeface="华光魏体_CNKI" panose="02000500000000000000" charset="-122"/>
              </a:rPr>
              <a:t>优势</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①方</a:t>
            </a:r>
            <a:r>
              <a:rPr lang="zh-CN" altLang="en-US" sz="2400">
                <a:latin typeface="华光魏体_CNKI" panose="02000500000000000000" charset="-122"/>
                <a:ea typeface="华光魏体_CNKI" panose="02000500000000000000" charset="-122"/>
              </a:rPr>
              <a:t>便编程：程序员把程序划分成若干逻辑段，逻辑地址由段名、段内偏移量组成；</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②实现共享：进程中的数据段、代码段都是以逻辑单位为基础的，页不是逻辑单位，</a:t>
            </a: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难以支持线程</a:t>
            </a:r>
            <a:r>
              <a:rPr lang="zh-CN" altLang="en-US" sz="2400">
                <a:latin typeface="华光魏体_CNKI" panose="02000500000000000000" charset="-122"/>
                <a:ea typeface="华光魏体_CNKI" panose="02000500000000000000" charset="-122"/>
              </a:rPr>
              <a:t>共享；</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③信息保护：信息保护也是对逻辑单位进行</a:t>
            </a:r>
            <a:r>
              <a:rPr lang="zh-CN" altLang="en-US" sz="2400">
                <a:latin typeface="华光魏体_CNKI" panose="02000500000000000000" charset="-122"/>
                <a:ea typeface="华光魏体_CNKI" panose="02000500000000000000" charset="-122"/>
              </a:rPr>
              <a:t>保护；</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④动态增长：数据段可以随着程序的推进不断增长，段式存储可以有效的处理这种</a:t>
            </a:r>
            <a:r>
              <a:rPr lang="en-US" altLang="zh-CN" sz="2400">
                <a:latin typeface="华光魏体_CNKI" panose="02000500000000000000" charset="-122"/>
                <a:ea typeface="华光魏体_CNKI" panose="02000500000000000000" charset="-122"/>
              </a:rPr>
              <a:t> </a:t>
            </a:r>
            <a:endParaRPr lang="en-US" altLang="zh-CN"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情况；</a:t>
            </a:r>
            <a:endParaRPr lang="zh-CN" altLang="en-US" sz="2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694690" y="1920875"/>
            <a:ext cx="11193780" cy="4523105"/>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分段存储的</a:t>
            </a:r>
            <a:r>
              <a:rPr lang="zh-CN" altLang="en-US" sz="2400">
                <a:latin typeface="华光魏体_CNKI" panose="02000500000000000000" charset="-122"/>
                <a:ea typeface="华光魏体_CNKI" panose="02000500000000000000" charset="-122"/>
              </a:rPr>
              <a:t>优势</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①方</a:t>
            </a:r>
            <a:r>
              <a:rPr lang="zh-CN" altLang="en-US" sz="2400">
                <a:latin typeface="华光魏体_CNKI" panose="02000500000000000000" charset="-122"/>
                <a:ea typeface="华光魏体_CNKI" panose="02000500000000000000" charset="-122"/>
              </a:rPr>
              <a:t>便编程：程序员把程序划分成若干逻辑段，逻辑地址由段名、段内偏移量组成；</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②实现共享：进程中的数据段、代码段都是以逻辑单位为基础的，页不是逻辑单位，</a:t>
            </a: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难以支持线程</a:t>
            </a:r>
            <a:r>
              <a:rPr lang="zh-CN" altLang="en-US" sz="2400">
                <a:latin typeface="华光魏体_CNKI" panose="02000500000000000000" charset="-122"/>
                <a:ea typeface="华光魏体_CNKI" panose="02000500000000000000" charset="-122"/>
              </a:rPr>
              <a:t>共享；</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③信息保护：信息保护也是对逻辑单位进行</a:t>
            </a:r>
            <a:r>
              <a:rPr lang="zh-CN" altLang="en-US" sz="2400">
                <a:latin typeface="华光魏体_CNKI" panose="02000500000000000000" charset="-122"/>
                <a:ea typeface="华光魏体_CNKI" panose="02000500000000000000" charset="-122"/>
              </a:rPr>
              <a:t>保护；</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④动态增长：数据段可以随着程序的推进不断增长，段式存储可以有效的处理这种</a:t>
            </a:r>
            <a:r>
              <a:rPr lang="en-US" altLang="zh-CN" sz="2400">
                <a:latin typeface="华光魏体_CNKI" panose="02000500000000000000" charset="-122"/>
                <a:ea typeface="华光魏体_CNKI" panose="02000500000000000000" charset="-122"/>
              </a:rPr>
              <a:t> </a:t>
            </a:r>
            <a:endParaRPr lang="en-US" altLang="zh-CN"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情况；</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rPr>
              <a:t>⑤动态链接：动态链接也是以逻辑单位为基础</a:t>
            </a:r>
            <a:r>
              <a:rPr lang="zh-CN" altLang="en-US" sz="2400">
                <a:latin typeface="华光魏体_CNKI" panose="02000500000000000000" charset="-122"/>
                <a:ea typeface="华光魏体_CNKI" panose="02000500000000000000" charset="-122"/>
              </a:rPr>
              <a:t>的。</a:t>
            </a:r>
            <a:endParaRPr lang="zh-CN" altLang="en-US" sz="2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267652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Times New Roman" panose="02020603050405020304" charset="0"/>
                <a:ea typeface="华光魏体_CNKI" panose="02000500000000000000" charset="-122"/>
                <a:cs typeface="Times New Roman" panose="02020603050405020304" charset="0"/>
              </a:rPr>
              <a:t>在分段管理系统中，程序经编译链接后，指令和数据的地址均由两部分构成：</a:t>
            </a:r>
            <a:endParaRPr lang="zh-CN" altLang="en-US" sz="2400">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400">
                <a:solidFill>
                  <a:srgbClr val="0070C0"/>
                </a:solidFill>
                <a:latin typeface="Times New Roman" panose="02020603050405020304" charset="0"/>
                <a:ea typeface="华光魏体_CNKI" panose="02000500000000000000" charset="-122"/>
                <a:cs typeface="Times New Roman" panose="02020603050405020304" charset="0"/>
              </a:rPr>
              <a:t>① 表示段名的段号S</a:t>
            </a:r>
            <a:endParaRPr lang="zh-CN" altLang="en-US" sz="2400">
              <a:solidFill>
                <a:srgbClr val="0070C0"/>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400">
                <a:solidFill>
                  <a:srgbClr val="0070C0"/>
                </a:solidFill>
                <a:latin typeface="Times New Roman" panose="02020603050405020304" charset="0"/>
                <a:ea typeface="华光魏体_CNKI" panose="02000500000000000000" charset="-122"/>
                <a:cs typeface="Times New Roman" panose="02020603050405020304" charset="0"/>
              </a:rPr>
              <a:t>② 段内位移量W，即段内地址</a:t>
            </a:r>
            <a:endParaRPr lang="zh-CN" altLang="en-US" sz="2400">
              <a:solidFill>
                <a:srgbClr val="0070C0"/>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400">
                <a:latin typeface="Times New Roman" panose="02020603050405020304" charset="0"/>
                <a:ea typeface="华光魏体_CNKI" panose="02000500000000000000" charset="-122"/>
                <a:cs typeface="Times New Roman" panose="02020603050405020304" charset="0"/>
              </a:rPr>
              <a:t>所以，其地址结构有如下形式：</a:t>
            </a:r>
            <a:endParaRPr lang="zh-CN" altLang="en-US" sz="2400">
              <a:latin typeface="Times New Roman" panose="02020603050405020304" charset="0"/>
              <a:ea typeface="华光魏体_CNKI" panose="02000500000000000000" charset="-122"/>
              <a:cs typeface="Times New Roman" panose="02020603050405020304" charset="0"/>
            </a:endParaRPr>
          </a:p>
        </p:txBody>
      </p:sp>
      <p:pic>
        <p:nvPicPr>
          <p:cNvPr id="10" name="图片 9"/>
          <p:cNvPicPr>
            <a:picLocks noChangeAspect="1"/>
          </p:cNvPicPr>
          <p:nvPr/>
        </p:nvPicPr>
        <p:blipFill>
          <a:blip r:embed="rId1"/>
          <a:stretch>
            <a:fillRect/>
          </a:stretch>
        </p:blipFill>
        <p:spPr>
          <a:xfrm>
            <a:off x="3289300" y="4854575"/>
            <a:ext cx="5397500" cy="882650"/>
          </a:xfrm>
          <a:prstGeom prst="rect">
            <a:avLst/>
          </a:prstGeom>
        </p:spPr>
      </p:pic>
      <p:sp>
        <p:nvSpPr>
          <p:cNvPr id="11" name="文本框 10"/>
          <p:cNvSpPr txBox="1"/>
          <p:nvPr/>
        </p:nvSpPr>
        <p:spPr>
          <a:xfrm>
            <a:off x="2216150" y="6121400"/>
            <a:ext cx="7785100" cy="460375"/>
          </a:xfrm>
          <a:prstGeom prst="rect">
            <a:avLst/>
          </a:prstGeom>
          <a:noFill/>
        </p:spPr>
        <p:txBody>
          <a:bodyPr wrap="square" rtlCol="0" anchor="t">
            <a:spAutoFit/>
          </a:bodyPr>
          <a:p>
            <a:r>
              <a:rPr lang="zh-CN" altLang="en-US" sz="2400">
                <a:latin typeface="华光魏体_CNKI" panose="02000500000000000000" charset="-122"/>
                <a:ea typeface="华光魏体_CNKI" panose="02000500000000000000" charset="-122"/>
                <a:cs typeface="华光魏体_CNKI" panose="02000500000000000000" charset="-122"/>
              </a:rPr>
              <a:t>该地址结构中，最多可有</a:t>
            </a:r>
            <a:r>
              <a:rPr lang="zh-CN" altLang="en-US" sz="2400" u="sng">
                <a:latin typeface="华光魏体_CNKI" panose="02000500000000000000" charset="-122"/>
                <a:ea typeface="华光魏体_CNKI" panose="02000500000000000000" charset="-122"/>
                <a:cs typeface="华光魏体_CNKI" panose="02000500000000000000" charset="-122"/>
              </a:rPr>
              <a:t> </a:t>
            </a:r>
            <a:r>
              <a:rPr lang="en-US" altLang="zh-CN" sz="2400" u="sng">
                <a:latin typeface="华光魏体_CNKI" panose="02000500000000000000" charset="-122"/>
                <a:ea typeface="华光魏体_CNKI" panose="02000500000000000000" charset="-122"/>
                <a:cs typeface="华光魏体_CNKI" panose="02000500000000000000" charset="-122"/>
              </a:rPr>
              <a:t>       </a:t>
            </a:r>
            <a:r>
              <a:rPr lang="zh-CN" altLang="en-US" sz="2400">
                <a:latin typeface="华光魏体_CNKI" panose="02000500000000000000" charset="-122"/>
                <a:ea typeface="华光魏体_CNKI" panose="02000500000000000000" charset="-122"/>
                <a:cs typeface="华光魏体_CNKI" panose="02000500000000000000" charset="-122"/>
              </a:rPr>
              <a:t>个段，每个段最大</a:t>
            </a:r>
            <a:r>
              <a:rPr lang="zh-CN" altLang="en-US" sz="2400" u="sng">
                <a:latin typeface="华光魏体_CNKI" panose="02000500000000000000" charset="-122"/>
                <a:ea typeface="华光魏体_CNKI" panose="02000500000000000000" charset="-122"/>
                <a:cs typeface="华光魏体_CNKI" panose="02000500000000000000" charset="-122"/>
              </a:rPr>
              <a:t> </a:t>
            </a:r>
            <a:r>
              <a:rPr lang="en-US" altLang="zh-CN" sz="2400" u="sng">
                <a:latin typeface="华光魏体_CNKI" panose="02000500000000000000" charset="-122"/>
                <a:ea typeface="华光魏体_CNKI" panose="02000500000000000000" charset="-122"/>
                <a:cs typeface="华光魏体_CNKI" panose="02000500000000000000" charset="-122"/>
              </a:rPr>
              <a:t>          </a:t>
            </a:r>
            <a:r>
              <a:rPr lang="zh-CN" altLang="en-US" sz="2400">
                <a:latin typeface="华光魏体_CNKI" panose="02000500000000000000" charset="-122"/>
                <a:ea typeface="华光魏体_CNKI" panose="02000500000000000000" charset="-122"/>
                <a:cs typeface="华光魏体_CNKI" panose="02000500000000000000" charset="-122"/>
              </a:rPr>
              <a:t>。</a:t>
            </a:r>
            <a:r>
              <a:rPr lang="zh-CN" altLang="en-US" sz="2400" u="sng">
                <a:latin typeface="华光魏体_CNKI" panose="02000500000000000000" charset="-122"/>
                <a:ea typeface="华光魏体_CNKI" panose="02000500000000000000" charset="-122"/>
                <a:cs typeface="华光魏体_CNKI" panose="02000500000000000000" charset="-122"/>
              </a:rPr>
              <a:t> </a:t>
            </a:r>
            <a:r>
              <a:rPr lang="en-US" altLang="zh-CN" sz="2400" u="sng">
                <a:latin typeface="华光魏体_CNKI" panose="02000500000000000000" charset="-122"/>
                <a:ea typeface="华光魏体_CNKI" panose="02000500000000000000" charset="-122"/>
                <a:cs typeface="华光魏体_CNKI" panose="02000500000000000000" charset="-122"/>
              </a:rPr>
              <a:t>  </a:t>
            </a:r>
            <a:endParaRPr lang="en-US" altLang="zh-CN" sz="2400" u="sng">
              <a:solidFill>
                <a:srgbClr val="0070C0"/>
              </a:solidFill>
              <a:latin typeface="华光魏体_CNKI" panose="02000500000000000000" charset="-122"/>
              <a:ea typeface="华光魏体_CNKI" panose="02000500000000000000" charset="-122"/>
              <a:cs typeface="华光魏体_CNKI" panose="02000500000000000000" charset="-122"/>
            </a:endParaRPr>
          </a:p>
        </p:txBody>
      </p:sp>
      <p:sp>
        <p:nvSpPr>
          <p:cNvPr id="16" name="文本框 15"/>
          <p:cNvSpPr txBox="1"/>
          <p:nvPr/>
        </p:nvSpPr>
        <p:spPr>
          <a:xfrm>
            <a:off x="5622925" y="6121400"/>
            <a:ext cx="730885" cy="460375"/>
          </a:xfrm>
          <a:prstGeom prst="rect">
            <a:avLst/>
          </a:prstGeom>
          <a:noFill/>
        </p:spPr>
        <p:txBody>
          <a:bodyPr wrap="square" rtlCol="0" anchor="t">
            <a:spAutoFit/>
          </a:bodyPr>
          <a:p>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rPr>
              <a:t>64K</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7" name="文本框 16"/>
          <p:cNvSpPr txBox="1"/>
          <p:nvPr/>
        </p:nvSpPr>
        <p:spPr>
          <a:xfrm>
            <a:off x="8835390" y="6121400"/>
            <a:ext cx="730885" cy="460375"/>
          </a:xfrm>
          <a:prstGeom prst="rect">
            <a:avLst/>
          </a:prstGeom>
          <a:noFill/>
        </p:spPr>
        <p:txBody>
          <a:bodyPr wrap="square" rtlCol="0" anchor="t">
            <a:spAutoFit/>
          </a:bodyPr>
          <a:p>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rPr>
              <a:t>64K</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267652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Times New Roman" panose="02020603050405020304" charset="0"/>
                <a:ea typeface="华光魏体_CNKI" panose="02000500000000000000" charset="-122"/>
                <a:cs typeface="Times New Roman" panose="02020603050405020304" charset="0"/>
              </a:rPr>
              <a:t>在分段管理系统中，程序经编译链接后，指令和数据的地址均由两部分构成：</a:t>
            </a:r>
            <a:endParaRPr lang="zh-CN" altLang="en-US" sz="2400">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400">
                <a:solidFill>
                  <a:srgbClr val="0070C0"/>
                </a:solidFill>
                <a:latin typeface="Times New Roman" panose="02020603050405020304" charset="0"/>
                <a:ea typeface="华光魏体_CNKI" panose="02000500000000000000" charset="-122"/>
                <a:cs typeface="Times New Roman" panose="02020603050405020304" charset="0"/>
              </a:rPr>
              <a:t>① 表示段名的段号S</a:t>
            </a:r>
            <a:endParaRPr lang="zh-CN" altLang="en-US" sz="2400">
              <a:solidFill>
                <a:srgbClr val="0070C0"/>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400">
                <a:solidFill>
                  <a:srgbClr val="0070C0"/>
                </a:solidFill>
                <a:latin typeface="Times New Roman" panose="02020603050405020304" charset="0"/>
                <a:ea typeface="华光魏体_CNKI" panose="02000500000000000000" charset="-122"/>
                <a:cs typeface="Times New Roman" panose="02020603050405020304" charset="0"/>
              </a:rPr>
              <a:t>② 段内位移量W，即段内地址</a:t>
            </a:r>
            <a:endParaRPr lang="zh-CN" altLang="en-US" sz="2400">
              <a:solidFill>
                <a:srgbClr val="0070C0"/>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Wingdings" panose="05000000000000000000" charset="0"/>
              <a:buNone/>
            </a:pPr>
            <a:r>
              <a:rPr lang="zh-CN" altLang="en-US" sz="2400">
                <a:latin typeface="Times New Roman" panose="02020603050405020304" charset="0"/>
                <a:ea typeface="华光魏体_CNKI" panose="02000500000000000000" charset="-122"/>
                <a:cs typeface="Times New Roman" panose="02020603050405020304" charset="0"/>
              </a:rPr>
              <a:t>所以，其地址结构有如下形式：</a:t>
            </a:r>
            <a:endParaRPr lang="zh-CN" altLang="en-US" sz="2400">
              <a:latin typeface="Times New Roman" panose="02020603050405020304" charset="0"/>
              <a:ea typeface="华光魏体_CNKI" panose="02000500000000000000" charset="-122"/>
              <a:cs typeface="Times New Roman" panose="02020603050405020304" charset="0"/>
            </a:endParaRPr>
          </a:p>
        </p:txBody>
      </p:sp>
      <p:pic>
        <p:nvPicPr>
          <p:cNvPr id="10" name="图片 9"/>
          <p:cNvPicPr>
            <a:picLocks noChangeAspect="1"/>
          </p:cNvPicPr>
          <p:nvPr/>
        </p:nvPicPr>
        <p:blipFill>
          <a:blip r:embed="rId1"/>
          <a:stretch>
            <a:fillRect/>
          </a:stretch>
        </p:blipFill>
        <p:spPr>
          <a:xfrm>
            <a:off x="3289300" y="4854575"/>
            <a:ext cx="5397500" cy="882650"/>
          </a:xfrm>
          <a:prstGeom prst="rect">
            <a:avLst/>
          </a:prstGeom>
        </p:spPr>
      </p:pic>
      <p:sp>
        <p:nvSpPr>
          <p:cNvPr id="11" name="文本框 10"/>
          <p:cNvSpPr txBox="1"/>
          <p:nvPr/>
        </p:nvSpPr>
        <p:spPr>
          <a:xfrm>
            <a:off x="2216150" y="6121400"/>
            <a:ext cx="7785100" cy="460375"/>
          </a:xfrm>
          <a:prstGeom prst="rect">
            <a:avLst/>
          </a:prstGeom>
          <a:noFill/>
        </p:spPr>
        <p:txBody>
          <a:bodyPr wrap="square" rtlCol="0" anchor="t">
            <a:spAutoFit/>
          </a:bodyPr>
          <a:p>
            <a:r>
              <a:rPr lang="zh-CN" altLang="en-US" sz="2400">
                <a:latin typeface="华光魏体_CNKI" panose="02000500000000000000" charset="-122"/>
                <a:ea typeface="华光魏体_CNKI" panose="02000500000000000000" charset="-122"/>
                <a:cs typeface="华光魏体_CNKI" panose="02000500000000000000" charset="-122"/>
              </a:rPr>
              <a:t>该地址结构中，最多可有</a:t>
            </a:r>
            <a:r>
              <a:rPr lang="zh-CN" altLang="en-US" sz="2400" u="sng">
                <a:latin typeface="华光魏体_CNKI" panose="02000500000000000000" charset="-122"/>
                <a:ea typeface="华光魏体_CNKI" panose="02000500000000000000" charset="-122"/>
                <a:cs typeface="华光魏体_CNKI" panose="02000500000000000000" charset="-122"/>
              </a:rPr>
              <a:t> </a:t>
            </a:r>
            <a:r>
              <a:rPr lang="en-US" altLang="zh-CN" sz="2400" u="sng">
                <a:latin typeface="华光魏体_CNKI" panose="02000500000000000000" charset="-122"/>
                <a:ea typeface="华光魏体_CNKI" panose="02000500000000000000" charset="-122"/>
                <a:cs typeface="华光魏体_CNKI" panose="02000500000000000000" charset="-122"/>
              </a:rPr>
              <a:t>       </a:t>
            </a:r>
            <a:r>
              <a:rPr lang="zh-CN" altLang="en-US" sz="2400">
                <a:latin typeface="华光魏体_CNKI" panose="02000500000000000000" charset="-122"/>
                <a:ea typeface="华光魏体_CNKI" panose="02000500000000000000" charset="-122"/>
                <a:cs typeface="华光魏体_CNKI" panose="02000500000000000000" charset="-122"/>
              </a:rPr>
              <a:t>个段，每个段最大</a:t>
            </a:r>
            <a:r>
              <a:rPr lang="zh-CN" altLang="en-US" sz="2400" u="sng">
                <a:latin typeface="华光魏体_CNKI" panose="02000500000000000000" charset="-122"/>
                <a:ea typeface="华光魏体_CNKI" panose="02000500000000000000" charset="-122"/>
                <a:cs typeface="华光魏体_CNKI" panose="02000500000000000000" charset="-122"/>
              </a:rPr>
              <a:t> </a:t>
            </a:r>
            <a:r>
              <a:rPr lang="en-US" altLang="zh-CN" sz="2400" u="sng">
                <a:latin typeface="华光魏体_CNKI" panose="02000500000000000000" charset="-122"/>
                <a:ea typeface="华光魏体_CNKI" panose="02000500000000000000" charset="-122"/>
                <a:cs typeface="华光魏体_CNKI" panose="02000500000000000000" charset="-122"/>
              </a:rPr>
              <a:t>          </a:t>
            </a:r>
            <a:r>
              <a:rPr lang="zh-CN" altLang="en-US" sz="2400">
                <a:latin typeface="华光魏体_CNKI" panose="02000500000000000000" charset="-122"/>
                <a:ea typeface="华光魏体_CNKI" panose="02000500000000000000" charset="-122"/>
                <a:cs typeface="华光魏体_CNKI" panose="02000500000000000000" charset="-122"/>
              </a:rPr>
              <a:t>。</a:t>
            </a:r>
            <a:r>
              <a:rPr lang="zh-CN" altLang="en-US" sz="2400" u="sng">
                <a:latin typeface="华光魏体_CNKI" panose="02000500000000000000" charset="-122"/>
                <a:ea typeface="华光魏体_CNKI" panose="02000500000000000000" charset="-122"/>
                <a:cs typeface="华光魏体_CNKI" panose="02000500000000000000" charset="-122"/>
              </a:rPr>
              <a:t> </a:t>
            </a:r>
            <a:r>
              <a:rPr lang="en-US" altLang="zh-CN" sz="2400" u="sng">
                <a:latin typeface="华光魏体_CNKI" panose="02000500000000000000" charset="-122"/>
                <a:ea typeface="华光魏体_CNKI" panose="02000500000000000000" charset="-122"/>
                <a:cs typeface="华光魏体_CNKI" panose="02000500000000000000" charset="-122"/>
              </a:rPr>
              <a:t>  </a:t>
            </a:r>
            <a:endParaRPr lang="en-US" altLang="zh-CN" sz="2400" u="sng">
              <a:solidFill>
                <a:srgbClr val="0070C0"/>
              </a:solidFill>
              <a:latin typeface="华光魏体_CNKI" panose="02000500000000000000" charset="-122"/>
              <a:ea typeface="华光魏体_CNKI" panose="02000500000000000000" charset="-122"/>
              <a:cs typeface="华光魏体_CNKI" panose="02000500000000000000" charset="-122"/>
            </a:endParaRPr>
          </a:p>
        </p:txBody>
      </p:sp>
      <p:sp>
        <p:nvSpPr>
          <p:cNvPr id="16" name="文本框 15"/>
          <p:cNvSpPr txBox="1"/>
          <p:nvPr/>
        </p:nvSpPr>
        <p:spPr>
          <a:xfrm>
            <a:off x="5622925" y="6121400"/>
            <a:ext cx="730885" cy="460375"/>
          </a:xfrm>
          <a:prstGeom prst="rect">
            <a:avLst/>
          </a:prstGeom>
          <a:noFill/>
        </p:spPr>
        <p:txBody>
          <a:bodyPr wrap="square" rtlCol="0" anchor="t">
            <a:spAutoFit/>
          </a:bodyPr>
          <a:p>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rPr>
              <a:t>64K</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
        <p:nvSpPr>
          <p:cNvPr id="17" name="文本框 16"/>
          <p:cNvSpPr txBox="1"/>
          <p:nvPr/>
        </p:nvSpPr>
        <p:spPr>
          <a:xfrm>
            <a:off x="8835390" y="6121400"/>
            <a:ext cx="730885" cy="460375"/>
          </a:xfrm>
          <a:prstGeom prst="rect">
            <a:avLst/>
          </a:prstGeom>
          <a:noFill/>
        </p:spPr>
        <p:txBody>
          <a:bodyPr wrap="square" rtlCol="0" anchor="t">
            <a:spAutoFit/>
          </a:bodyPr>
          <a:p>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rPr>
              <a:t>64K</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1014730"/>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逻辑地址向物理</a:t>
            </a:r>
            <a:r>
              <a:rPr lang="zh-CN" altLang="en-US" sz="2400">
                <a:solidFill>
                  <a:srgbClr val="FF0000"/>
                </a:solidFill>
                <a:latin typeface="华光魏体_CNKI" panose="02000500000000000000" charset="-122"/>
                <a:ea typeface="华光魏体_CNKI" panose="02000500000000000000" charset="-122"/>
              </a:rPr>
              <a:t>地址变换机制</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Font typeface="Wingdings" panose="05000000000000000000" charset="0"/>
              <a:buNone/>
            </a:pPr>
            <a:r>
              <a:rPr lang="zh-CN" altLang="en-US" sz="2400">
                <a:latin typeface="Times New Roman" panose="02020603050405020304" charset="0"/>
                <a:ea typeface="华光魏体_CNKI" panose="02000500000000000000" charset="-122"/>
                <a:cs typeface="Times New Roman" panose="02020603050405020304" charset="0"/>
              </a:rPr>
              <a:t>同样采用</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rPr>
              <a:t>地址重定位技术</a:t>
            </a:r>
            <a:r>
              <a:rPr lang="zh-CN" altLang="en-US" sz="2400">
                <a:latin typeface="Times New Roman" panose="02020603050405020304" charset="0"/>
                <a:ea typeface="华光魏体_CNKI" panose="02000500000000000000" charset="-122"/>
                <a:cs typeface="Times New Roman" panose="02020603050405020304" charset="0"/>
              </a:rPr>
              <a:t>实现，不过将分页存储中的页表，改成分段的</a:t>
            </a:r>
            <a:r>
              <a:rPr lang="zh-CN" altLang="en-US" sz="2400">
                <a:solidFill>
                  <a:srgbClr val="FF0000"/>
                </a:solidFill>
                <a:latin typeface="Times New Roman" panose="02020603050405020304" charset="0"/>
                <a:ea typeface="华光魏体_CNKI" panose="02000500000000000000" charset="-122"/>
                <a:cs typeface="Times New Roman" panose="02020603050405020304" charset="0"/>
              </a:rPr>
              <a:t>段表</a:t>
            </a:r>
            <a:r>
              <a:rPr lang="zh-CN" altLang="en-US" sz="2400">
                <a:latin typeface="Times New Roman" panose="02020603050405020304" charset="0"/>
                <a:ea typeface="华光魏体_CNKI" panose="02000500000000000000" charset="-122"/>
                <a:cs typeface="Times New Roman" panose="02020603050405020304" charset="0"/>
              </a:rPr>
              <a:t>；</a:t>
            </a:r>
            <a:endParaRPr lang="zh-CN" altLang="en-US" sz="2400">
              <a:latin typeface="Times New Roman" panose="02020603050405020304" charset="0"/>
              <a:ea typeface="华光魏体_CNKI" panose="02000500000000000000" charset="-122"/>
              <a:cs typeface="Times New Roman" panose="02020603050405020304" charset="0"/>
            </a:endParaRPr>
          </a:p>
        </p:txBody>
      </p:sp>
      <p:pic>
        <p:nvPicPr>
          <p:cNvPr id="2" name="图片 1"/>
          <p:cNvPicPr>
            <a:picLocks noChangeAspect="1"/>
          </p:cNvPicPr>
          <p:nvPr/>
        </p:nvPicPr>
        <p:blipFill>
          <a:blip r:embed="rId1"/>
          <a:stretch>
            <a:fillRect/>
          </a:stretch>
        </p:blipFill>
        <p:spPr>
          <a:xfrm>
            <a:off x="2791460" y="3203575"/>
            <a:ext cx="6861810" cy="2209800"/>
          </a:xfrm>
          <a:prstGeom prst="rect">
            <a:avLst/>
          </a:prstGeom>
        </p:spPr>
      </p:pic>
      <p:sp>
        <p:nvSpPr>
          <p:cNvPr id="12" name="文本框 11"/>
          <p:cNvSpPr txBox="1"/>
          <p:nvPr/>
        </p:nvSpPr>
        <p:spPr>
          <a:xfrm>
            <a:off x="1257300" y="5719445"/>
            <a:ext cx="8825865" cy="398780"/>
          </a:xfrm>
          <a:prstGeom prst="rect">
            <a:avLst/>
          </a:prstGeom>
          <a:noFill/>
        </p:spPr>
        <p:txBody>
          <a:bodyPr wrap="square" rtlCol="0" anchor="t">
            <a:spAutoFit/>
          </a:bodyPr>
          <a:p>
            <a:r>
              <a:rPr lang="zh-CN" altLang="en-US" sz="2000">
                <a:latin typeface="华光魏体_CNKI" panose="02000500000000000000" charset="-122"/>
                <a:ea typeface="华光魏体_CNKI" panose="02000500000000000000" charset="-122"/>
                <a:cs typeface="华光魏体_CNKI" panose="02000500000000000000" charset="-122"/>
              </a:rPr>
              <a:t>段表每个表项至少有四个数据项：① 段号</a:t>
            </a:r>
            <a:r>
              <a:rPr lang="en-US" altLang="zh-CN" sz="2000">
                <a:latin typeface="华光魏体_CNKI" panose="02000500000000000000" charset="-122"/>
                <a:ea typeface="华光魏体_CNKI" panose="02000500000000000000" charset="-122"/>
                <a:cs typeface="华光魏体_CNKI" panose="02000500000000000000" charset="-122"/>
              </a:rPr>
              <a:t> </a:t>
            </a:r>
            <a:r>
              <a:rPr lang="zh-CN" altLang="en-US" sz="2000">
                <a:latin typeface="华光魏体_CNKI" panose="02000500000000000000" charset="-122"/>
                <a:ea typeface="华光魏体_CNKI" panose="02000500000000000000" charset="-122"/>
                <a:cs typeface="华光魏体_CNKI" panose="02000500000000000000" charset="-122"/>
              </a:rPr>
              <a:t>② 段长</a:t>
            </a:r>
            <a:r>
              <a:rPr lang="en-US" altLang="zh-CN" sz="2000">
                <a:latin typeface="华光魏体_CNKI" panose="02000500000000000000" charset="-122"/>
                <a:ea typeface="华光魏体_CNKI" panose="02000500000000000000" charset="-122"/>
                <a:cs typeface="华光魏体_CNKI" panose="02000500000000000000" charset="-122"/>
              </a:rPr>
              <a:t> </a:t>
            </a:r>
            <a:r>
              <a:rPr lang="zh-CN" altLang="en-US" sz="2000">
                <a:latin typeface="华光魏体_CNKI" panose="02000500000000000000" charset="-122"/>
                <a:ea typeface="华光魏体_CNKI" panose="02000500000000000000" charset="-122"/>
                <a:cs typeface="华光魏体_CNKI" panose="02000500000000000000" charset="-122"/>
              </a:rPr>
              <a:t>③基址</a:t>
            </a:r>
            <a:r>
              <a:rPr lang="en-US" altLang="zh-CN" sz="2000">
                <a:latin typeface="华光魏体_CNKI" panose="02000500000000000000" charset="-122"/>
                <a:ea typeface="华光魏体_CNKI" panose="02000500000000000000" charset="-122"/>
                <a:cs typeface="华光魏体_CNKI" panose="02000500000000000000" charset="-122"/>
              </a:rPr>
              <a:t> </a:t>
            </a:r>
            <a:r>
              <a:rPr lang="zh-CN" altLang="en-US" sz="2000">
                <a:latin typeface="华光魏体_CNKI" panose="02000500000000000000" charset="-122"/>
                <a:ea typeface="华光魏体_CNKI" panose="02000500000000000000" charset="-122"/>
                <a:cs typeface="华光魏体_CNKI" panose="02000500000000000000" charset="-122"/>
              </a:rPr>
              <a:t>④ 存取控制</a:t>
            </a:r>
            <a:endParaRPr lang="zh-CN" altLang="en-US" sz="2000">
              <a:latin typeface="华光魏体_CNKI" panose="02000500000000000000" charset="-122"/>
              <a:ea typeface="华光魏体_CNKI" panose="02000500000000000000" charset="-122"/>
              <a:cs typeface="华光魏体_CNKI" panose="02000500000000000000" charset="-122"/>
            </a:endParaRPr>
          </a:p>
        </p:txBody>
      </p:sp>
      <p:sp>
        <p:nvSpPr>
          <p:cNvPr id="18" name="文本框 17"/>
          <p:cNvSpPr txBox="1"/>
          <p:nvPr/>
        </p:nvSpPr>
        <p:spPr>
          <a:xfrm>
            <a:off x="1393190" y="6308725"/>
            <a:ext cx="8388350" cy="398780"/>
          </a:xfrm>
          <a:prstGeom prst="rect">
            <a:avLst/>
          </a:prstGeom>
          <a:noFill/>
        </p:spPr>
        <p:txBody>
          <a:bodyPr wrap="square" rtlCol="0">
            <a:spAutoFit/>
          </a:bodyPr>
          <a:p>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想一想，为什么页表只有两个数据项？</a:t>
            </a:r>
            <a:r>
              <a:rPr lang="en-US" altLang="zh-CN" sz="2000">
                <a:solidFill>
                  <a:srgbClr val="FF0000"/>
                </a:solidFill>
                <a:latin typeface="华光魏体_CNKI" panose="02000500000000000000" charset="-122"/>
                <a:ea typeface="华光魏体_CNKI" panose="02000500000000000000" charset="-122"/>
                <a:cs typeface="华光魏体_CNKI" panose="02000500000000000000" charset="-122"/>
              </a:rPr>
              <a:t> </a:t>
            </a: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（页号和块号）</a:t>
            </a:r>
            <a:endPar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4457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2" name="肘形连接符 1"/>
          <p:cNvCxnSpPr>
            <a:stCxn id="17" idx="3"/>
          </p:cNvCxnSpPr>
          <p:nvPr/>
        </p:nvCxnSpPr>
        <p:spPr>
          <a:xfrm flipV="1">
            <a:off x="5017135" y="2551430"/>
            <a:ext cx="2009775" cy="695960"/>
          </a:xfrm>
          <a:prstGeom prst="bentConnector3">
            <a:avLst>
              <a:gd name="adj1" fmla="val 51848"/>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肘形连接符 2"/>
          <p:cNvCxnSpPr/>
          <p:nvPr/>
        </p:nvCxnSpPr>
        <p:spPr>
          <a:xfrm flipV="1">
            <a:off x="5032375" y="2924810"/>
            <a:ext cx="2026920" cy="322580"/>
          </a:xfrm>
          <a:prstGeom prst="bentConnector3">
            <a:avLst>
              <a:gd name="adj1" fmla="val 50751"/>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a:off x="5036820" y="3239135"/>
            <a:ext cx="2049780" cy="296545"/>
          </a:xfrm>
          <a:prstGeom prst="bentConnector3">
            <a:avLst>
              <a:gd name="adj1" fmla="val 50031"/>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081780" y="1216025"/>
            <a:ext cx="2265045" cy="2245360"/>
          </a:xfrm>
          <a:prstGeom prst="rect">
            <a:avLst/>
          </a:prstGeom>
          <a:solidFill>
            <a:srgbClr val="92D050"/>
          </a:solidFill>
          <a:ln w="22225">
            <a:solidFill>
              <a:schemeClr val="accent1">
                <a:lumMod val="50000"/>
              </a:schemeClr>
            </a:solidFill>
          </a:ln>
        </p:spPr>
        <p:txBody>
          <a:bodyPr wrap="square" rtlCol="0">
            <a:spAutoFit/>
          </a:bodyPr>
          <a:p>
            <a:r>
              <a:rPr lang="en-US" altLang="zh-CN" sz="1400">
                <a:latin typeface="Times New Roman" panose="02020603050405020304" charset="0"/>
                <a:ea typeface="华光魏体_CNKI" panose="02000500000000000000" charset="-122"/>
                <a:cs typeface="Times New Roman" panose="02020603050405020304" charset="0"/>
              </a:rPr>
              <a:t>L1-i   </a:t>
            </a:r>
            <a:r>
              <a:rPr lang="zh-CN" altLang="en-US" sz="1400">
                <a:latin typeface="Times New Roman" panose="02020603050405020304" charset="0"/>
                <a:ea typeface="华光魏体_CNKI" panose="02000500000000000000" charset="-122"/>
                <a:cs typeface="Times New Roman" panose="02020603050405020304" charset="0"/>
              </a:rPr>
              <a:t>指令缓存；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L1-d  </a:t>
            </a:r>
            <a:r>
              <a:rPr lang="zh-CN" altLang="en-US" sz="1400">
                <a:latin typeface="Times New Roman" panose="02020603050405020304" charset="0"/>
                <a:ea typeface="华光魏体_CNKI" panose="02000500000000000000" charset="-122"/>
                <a:cs typeface="Times New Roman" panose="02020603050405020304" charset="0"/>
              </a:rPr>
              <a:t>数据缓存；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1ns 32K</a:t>
            </a:r>
            <a:endParaRPr lang="en-US" altLang="zh-CN" sz="1400">
              <a:latin typeface="Times New Roman" panose="02020603050405020304" charset="0"/>
              <a:ea typeface="华光魏体_CNKI" panose="02000500000000000000" charset="-122"/>
              <a:cs typeface="Times New Roman" panose="02020603050405020304" charset="0"/>
            </a:endParaRPr>
          </a:p>
          <a:p>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L2 </a:t>
            </a:r>
            <a:r>
              <a:rPr lang="zh-CN" altLang="en-US" sz="1400">
                <a:latin typeface="Times New Roman" panose="02020603050405020304" charset="0"/>
                <a:ea typeface="华光魏体_CNKI" panose="02000500000000000000" charset="-122"/>
                <a:cs typeface="Times New Roman" panose="02020603050405020304" charset="0"/>
              </a:rPr>
              <a:t>高速缓存；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3ns 256K</a:t>
            </a:r>
            <a:endParaRPr lang="en-US" altLang="zh-CN" sz="1400">
              <a:latin typeface="Times New Roman" panose="02020603050405020304" charset="0"/>
              <a:ea typeface="华光魏体_CNKI" panose="02000500000000000000" charset="-122"/>
              <a:cs typeface="Times New Roman" panose="02020603050405020304" charset="0"/>
            </a:endParaRPr>
          </a:p>
          <a:p>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SRAM(</a:t>
            </a:r>
            <a:r>
              <a:rPr lang="zh-CN" altLang="en-US" sz="1400">
                <a:latin typeface="Times New Roman" panose="02020603050405020304" charset="0"/>
                <a:ea typeface="华光魏体_CNKI" panose="02000500000000000000" charset="-122"/>
                <a:cs typeface="Times New Roman" panose="02020603050405020304" charset="0"/>
              </a:rPr>
              <a:t>静态</a:t>
            </a:r>
            <a:r>
              <a:rPr lang="en-US" altLang="zh-CN" sz="1400">
                <a:latin typeface="Times New Roman" panose="02020603050405020304" charset="0"/>
                <a:ea typeface="华光魏体_CNKI" panose="02000500000000000000" charset="-122"/>
                <a:cs typeface="Times New Roman" panose="02020603050405020304" charset="0"/>
              </a:rPr>
              <a:t>RAM)</a:t>
            </a:r>
            <a:endParaRPr lang="en-US" altLang="zh-CN"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6</a:t>
            </a:r>
            <a:r>
              <a:rPr lang="zh-CN" altLang="en-US" sz="1400">
                <a:latin typeface="Times New Roman" panose="02020603050405020304" charset="0"/>
                <a:ea typeface="华光魏体_CNKI" panose="02000500000000000000" charset="-122"/>
                <a:cs typeface="Times New Roman" panose="02020603050405020304" charset="0"/>
              </a:rPr>
              <a:t>个晶体管；稳态</a:t>
            </a:r>
            <a:r>
              <a:rPr lang="en-US" altLang="zh-CN" sz="1400">
                <a:latin typeface="Times New Roman" panose="02020603050405020304" charset="0"/>
                <a:ea typeface="华光魏体_CNKI" panose="02000500000000000000" charset="-122"/>
                <a:cs typeface="Times New Roman" panose="02020603050405020304" charset="0"/>
              </a:rPr>
              <a:t>0</a:t>
            </a:r>
            <a:r>
              <a:rPr lang="zh-CN" altLang="en-US" sz="1400">
                <a:latin typeface="Times New Roman" panose="02020603050405020304" charset="0"/>
                <a:ea typeface="华光魏体_CNKI" panose="02000500000000000000" charset="-122"/>
                <a:cs typeface="Times New Roman" panose="02020603050405020304" charset="0"/>
              </a:rPr>
              <a:t>，</a:t>
            </a:r>
            <a:r>
              <a:rPr lang="en-US" altLang="zh-CN" sz="1400">
                <a:latin typeface="Times New Roman" panose="02020603050405020304" charset="0"/>
                <a:ea typeface="华光魏体_CNKI" panose="02000500000000000000" charset="-122"/>
                <a:cs typeface="Times New Roman" panose="02020603050405020304" charset="0"/>
              </a:rPr>
              <a:t>1</a:t>
            </a:r>
            <a:endParaRPr lang="en-US" altLang="zh-CN" sz="1400">
              <a:latin typeface="Times New Roman" panose="02020603050405020304" charset="0"/>
              <a:ea typeface="华光魏体_CNKI" panose="02000500000000000000" charset="-122"/>
              <a:cs typeface="Times New Roman" panose="02020603050405020304" charset="0"/>
            </a:endParaRPr>
          </a:p>
          <a:p>
            <a:r>
              <a:rPr lang="zh-CN" altLang="en-US" sz="1400">
                <a:latin typeface="Times New Roman" panose="02020603050405020304" charset="0"/>
                <a:ea typeface="华光魏体_CNKI" panose="02000500000000000000" charset="-122"/>
                <a:cs typeface="Times New Roman" panose="02020603050405020304" charset="0"/>
              </a:rPr>
              <a:t>在核内；</a:t>
            </a:r>
            <a:endParaRPr lang="zh-CN" altLang="en-US" sz="1400">
              <a:latin typeface="Times New Roman" panose="02020603050405020304" charset="0"/>
              <a:ea typeface="华光魏体_CNKI" panose="02000500000000000000" charset="-122"/>
              <a:cs typeface="Times New Roman" panose="02020603050405020304" charset="0"/>
            </a:endParaRPr>
          </a:p>
        </p:txBody>
      </p:sp>
      <p:sp>
        <p:nvSpPr>
          <p:cNvPr id="12" name="文本框 11"/>
          <p:cNvSpPr txBox="1"/>
          <p:nvPr/>
        </p:nvSpPr>
        <p:spPr>
          <a:xfrm>
            <a:off x="4610735" y="3394075"/>
            <a:ext cx="2265045" cy="1383665"/>
          </a:xfrm>
          <a:prstGeom prst="rect">
            <a:avLst/>
          </a:prstGeom>
          <a:solidFill>
            <a:schemeClr val="accent4">
              <a:lumMod val="75000"/>
            </a:schemeClr>
          </a:solidFill>
          <a:ln w="22225">
            <a:solidFill>
              <a:schemeClr val="accent1">
                <a:lumMod val="50000"/>
              </a:schemeClr>
            </a:solidFill>
          </a:ln>
        </p:spPr>
        <p:txBody>
          <a:bodyPr wrap="square" rtlCol="0">
            <a:spAutoFit/>
          </a:bodyPr>
          <a:p>
            <a:r>
              <a:rPr lang="en-US" altLang="zh-CN" sz="1400">
                <a:latin typeface="Times New Roman" panose="02020603050405020304" charset="0"/>
                <a:ea typeface="华光魏体_CNKI" panose="02000500000000000000" charset="-122"/>
                <a:cs typeface="Times New Roman" panose="02020603050405020304" charset="0"/>
              </a:rPr>
              <a:t>L3 </a:t>
            </a:r>
            <a:r>
              <a:rPr lang="zh-CN" altLang="en-US" sz="1400">
                <a:latin typeface="Times New Roman" panose="02020603050405020304" charset="0"/>
                <a:ea typeface="华光魏体_CNKI" panose="02000500000000000000" charset="-122"/>
                <a:cs typeface="Times New Roman" panose="02020603050405020304" charset="0"/>
              </a:rPr>
              <a:t>高速缓存；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12ns  4M</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SRAM(</a:t>
            </a:r>
            <a:r>
              <a:rPr lang="zh-CN" altLang="en-US" sz="1400">
                <a:latin typeface="Times New Roman" panose="02020603050405020304" charset="0"/>
                <a:ea typeface="华光魏体_CNKI" panose="02000500000000000000" charset="-122"/>
                <a:cs typeface="Times New Roman" panose="02020603050405020304" charset="0"/>
              </a:rPr>
              <a:t>静态</a:t>
            </a:r>
            <a:r>
              <a:rPr lang="en-US" altLang="zh-CN" sz="1400">
                <a:latin typeface="Times New Roman" panose="02020603050405020304" charset="0"/>
                <a:ea typeface="华光魏体_CNKI" panose="02000500000000000000" charset="-122"/>
                <a:cs typeface="Times New Roman" panose="02020603050405020304" charset="0"/>
              </a:rPr>
              <a:t>RAM)</a:t>
            </a:r>
            <a:endParaRPr lang="en-US" altLang="zh-CN" sz="1400">
              <a:latin typeface="Times New Roman" panose="02020603050405020304" charset="0"/>
              <a:ea typeface="华光魏体_CNKI" panose="02000500000000000000" charset="-122"/>
              <a:cs typeface="Times New Roman" panose="02020603050405020304" charset="0"/>
            </a:endParaRPr>
          </a:p>
          <a:p>
            <a:r>
              <a:rPr lang="zh-CN" altLang="en-US" sz="1400">
                <a:latin typeface="Times New Roman" panose="02020603050405020304" charset="0"/>
                <a:ea typeface="华光魏体_CNKI" panose="02000500000000000000" charset="-122"/>
                <a:cs typeface="Times New Roman" panose="02020603050405020304" charset="0"/>
              </a:rPr>
              <a:t>或者</a:t>
            </a:r>
            <a:r>
              <a:rPr lang="en-US" altLang="zh-CN" sz="1400">
                <a:latin typeface="Times New Roman" panose="02020603050405020304" charset="0"/>
                <a:ea typeface="华光魏体_CNKI" panose="02000500000000000000" charset="-122"/>
                <a:cs typeface="Times New Roman" panose="02020603050405020304" charset="0"/>
              </a:rPr>
              <a:t>MC</a:t>
            </a:r>
            <a:r>
              <a:rPr lang="en-US" altLang="zh-CN" sz="1400">
                <a:latin typeface="Times New Roman" panose="02020603050405020304" charset="0"/>
                <a:ea typeface="华光魏体_CNKI" panose="02000500000000000000" charset="-122"/>
                <a:cs typeface="Times New Roman" panose="02020603050405020304" charset="0"/>
              </a:rPr>
              <a:t>DRAM</a:t>
            </a:r>
            <a:endParaRPr lang="en-US" altLang="zh-CN" sz="1400">
              <a:latin typeface="Times New Roman" panose="02020603050405020304" charset="0"/>
              <a:ea typeface="华光魏体_CNKI" panose="02000500000000000000" charset="-122"/>
              <a:cs typeface="Times New Roman" panose="02020603050405020304" charset="0"/>
            </a:endParaRPr>
          </a:p>
          <a:p>
            <a:r>
              <a:rPr lang="zh-CN" altLang="en-US" sz="1400">
                <a:latin typeface="Times New Roman" panose="02020603050405020304" charset="0"/>
                <a:ea typeface="华光魏体_CNKI" panose="02000500000000000000" charset="-122"/>
                <a:cs typeface="Times New Roman" panose="02020603050405020304" charset="0"/>
              </a:rPr>
              <a:t>在核外</a:t>
            </a:r>
            <a:r>
              <a:rPr lang="en-US" altLang="zh-CN" sz="1400">
                <a:latin typeface="Times New Roman" panose="02020603050405020304" charset="0"/>
                <a:ea typeface="华光魏体_CNKI" panose="02000500000000000000" charset="-122"/>
                <a:cs typeface="Times New Roman" panose="02020603050405020304" charset="0"/>
              </a:rPr>
              <a:t> </a:t>
            </a:r>
            <a:r>
              <a:rPr lang="zh-CN" altLang="en-US" sz="1400">
                <a:latin typeface="Times New Roman" panose="02020603050405020304" charset="0"/>
                <a:ea typeface="华光魏体_CNKI" panose="02000500000000000000" charset="-122"/>
                <a:cs typeface="Times New Roman" panose="02020603050405020304" charset="0"/>
              </a:rPr>
              <a:t>但是</a:t>
            </a:r>
            <a:r>
              <a:rPr lang="en-US" altLang="zh-CN" sz="1400">
                <a:latin typeface="Times New Roman" panose="02020603050405020304" charset="0"/>
                <a:ea typeface="华光魏体_CNKI" panose="02000500000000000000" charset="-122"/>
                <a:cs typeface="Times New Roman" panose="02020603050405020304" charset="0"/>
              </a:rPr>
              <a:t>On-Die</a:t>
            </a:r>
            <a:r>
              <a:rPr lang="zh-CN" altLang="en-US" sz="1400">
                <a:latin typeface="Times New Roman" panose="02020603050405020304" charset="0"/>
                <a:ea typeface="华光魏体_CNKI" panose="02000500000000000000" charset="-122"/>
                <a:cs typeface="Times New Roman" panose="02020603050405020304" charset="0"/>
              </a:rPr>
              <a:t>；</a:t>
            </a:r>
            <a:endParaRPr lang="en-US" altLang="zh-CN"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Die</a:t>
            </a:r>
            <a:r>
              <a:rPr lang="zh-CN" altLang="en-US" sz="1400">
                <a:latin typeface="Times New Roman" panose="02020603050405020304" charset="0"/>
                <a:ea typeface="华光魏体_CNKI" panose="02000500000000000000" charset="-122"/>
                <a:cs typeface="Times New Roman" panose="02020603050405020304" charset="0"/>
              </a:rPr>
              <a:t>上的所有</a:t>
            </a:r>
            <a:r>
              <a:rPr lang="en-US" altLang="zh-CN" sz="1400">
                <a:latin typeface="Times New Roman" panose="02020603050405020304" charset="0"/>
                <a:ea typeface="华光魏体_CNKI" panose="02000500000000000000" charset="-122"/>
                <a:cs typeface="Times New Roman" panose="02020603050405020304" charset="0"/>
              </a:rPr>
              <a:t>Core</a:t>
            </a:r>
            <a:r>
              <a:rPr lang="zh-CN" altLang="en-US" sz="1400">
                <a:latin typeface="Times New Roman" panose="02020603050405020304" charset="0"/>
                <a:ea typeface="华光魏体_CNKI" panose="02000500000000000000" charset="-122"/>
                <a:cs typeface="Times New Roman" panose="02020603050405020304" charset="0"/>
              </a:rPr>
              <a:t>可以</a:t>
            </a:r>
            <a:r>
              <a:rPr lang="zh-CN" altLang="en-US" sz="1400">
                <a:latin typeface="Times New Roman" panose="02020603050405020304" charset="0"/>
                <a:ea typeface="华光魏体_CNKI" panose="02000500000000000000" charset="-122"/>
                <a:cs typeface="Times New Roman" panose="02020603050405020304" charset="0"/>
              </a:rPr>
              <a:t>共享</a:t>
            </a:r>
            <a:endParaRPr lang="zh-CN" altLang="en-US" sz="1400">
              <a:latin typeface="Times New Roman" panose="02020603050405020304" charset="0"/>
              <a:ea typeface="华光魏体_CNKI" panose="02000500000000000000" charset="-122"/>
              <a:cs typeface="Times New Roman" panose="02020603050405020304" charset="0"/>
            </a:endParaRPr>
          </a:p>
        </p:txBody>
      </p:sp>
    </p:spTree>
    <p:custDataLst>
      <p:tags r:id="rId1"/>
    </p:custData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逻辑地址向物理</a:t>
            </a:r>
            <a:r>
              <a:rPr lang="zh-CN" altLang="en-US" sz="2400">
                <a:solidFill>
                  <a:srgbClr val="FF0000"/>
                </a:solidFill>
                <a:latin typeface="华光魏体_CNKI" panose="02000500000000000000" charset="-122"/>
                <a:ea typeface="华光魏体_CNKI" panose="02000500000000000000" charset="-122"/>
              </a:rPr>
              <a:t>地址变换机制</a:t>
            </a:r>
            <a:endParaRPr lang="zh-CN" altLang="en-US" sz="2400">
              <a:latin typeface="Times New Roman" panose="02020603050405020304" charset="0"/>
              <a:ea typeface="华光魏体_CNKI" panose="02000500000000000000" charset="-122"/>
              <a:cs typeface="Times New Roman" panose="02020603050405020304" charset="0"/>
            </a:endParaRPr>
          </a:p>
        </p:txBody>
      </p:sp>
      <p:pic>
        <p:nvPicPr>
          <p:cNvPr id="10" name="图片 9"/>
          <p:cNvPicPr>
            <a:picLocks noChangeAspect="1"/>
          </p:cNvPicPr>
          <p:nvPr/>
        </p:nvPicPr>
        <p:blipFill>
          <a:blip r:embed="rId1"/>
          <a:stretch>
            <a:fillRect/>
          </a:stretch>
        </p:blipFill>
        <p:spPr>
          <a:xfrm>
            <a:off x="3140075" y="2573020"/>
            <a:ext cx="6280785" cy="3910330"/>
          </a:xfrm>
          <a:prstGeom prst="rect">
            <a:avLst/>
          </a:prstGeom>
        </p:spPr>
      </p:pic>
    </p:spTree>
    <p:custDataLst>
      <p:tags r:id="rId2"/>
    </p:custData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逻辑地址向物理</a:t>
            </a:r>
            <a:r>
              <a:rPr lang="zh-CN" altLang="en-US" sz="2400">
                <a:solidFill>
                  <a:srgbClr val="FF0000"/>
                </a:solidFill>
                <a:latin typeface="华光魏体_CNKI" panose="02000500000000000000" charset="-122"/>
                <a:ea typeface="华光魏体_CNKI" panose="02000500000000000000" charset="-122"/>
              </a:rPr>
              <a:t>地址变换机制</a:t>
            </a:r>
            <a:endParaRPr lang="zh-CN" altLang="en-US" sz="2400">
              <a:latin typeface="Times New Roman" panose="02020603050405020304" charset="0"/>
              <a:ea typeface="华光魏体_CNKI" panose="02000500000000000000" charset="-122"/>
              <a:cs typeface="Times New Roman" panose="02020603050405020304" charset="0"/>
            </a:endParaRPr>
          </a:p>
        </p:txBody>
      </p:sp>
      <p:pic>
        <p:nvPicPr>
          <p:cNvPr id="2" name="图片 1"/>
          <p:cNvPicPr>
            <a:picLocks noChangeAspect="1"/>
          </p:cNvPicPr>
          <p:nvPr/>
        </p:nvPicPr>
        <p:blipFill>
          <a:blip r:embed="rId1"/>
          <a:stretch>
            <a:fillRect/>
          </a:stretch>
        </p:blipFill>
        <p:spPr>
          <a:xfrm>
            <a:off x="2906395" y="2655570"/>
            <a:ext cx="6378575" cy="3874770"/>
          </a:xfrm>
          <a:prstGeom prst="rect">
            <a:avLst/>
          </a:prstGeom>
        </p:spPr>
      </p:pic>
    </p:spTree>
    <p:custDataLst>
      <p:tags r:id="rId2"/>
    </p:custData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分段和分页的区别（</a:t>
            </a:r>
            <a:r>
              <a:rPr lang="zh-CN" altLang="en-US" sz="2400">
                <a:latin typeface="华光魏体_CNKI" panose="02000500000000000000" charset="-122"/>
                <a:ea typeface="华光魏体_CNKI" panose="02000500000000000000" charset="-122"/>
              </a:rPr>
              <a:t>小结）</a:t>
            </a:r>
            <a:endParaRPr lang="zh-CN" altLang="en-US" sz="2400">
              <a:latin typeface="华光魏体_CNKI" panose="02000500000000000000" charset="-122"/>
              <a:ea typeface="华光魏体_CNKI" panose="02000500000000000000" charset="-122"/>
            </a:endParaRPr>
          </a:p>
        </p:txBody>
      </p:sp>
      <p:graphicFrame>
        <p:nvGraphicFramePr>
          <p:cNvPr id="10" name="表格 9"/>
          <p:cNvGraphicFramePr/>
          <p:nvPr>
            <p:custDataLst>
              <p:tags r:id="rId1"/>
            </p:custDataLst>
          </p:nvPr>
        </p:nvGraphicFramePr>
        <p:xfrm>
          <a:off x="1657350" y="2791460"/>
          <a:ext cx="9295130" cy="3611880"/>
        </p:xfrm>
        <a:graphic>
          <a:graphicData uri="http://schemas.openxmlformats.org/drawingml/2006/table">
            <a:tbl>
              <a:tblPr firstRow="1" bandRow="1">
                <a:tableStyleId>{5C22544A-7EE6-4342-B048-85BDC9FD1C3A}</a:tableStyleId>
              </a:tblPr>
              <a:tblGrid>
                <a:gridCol w="4647565"/>
                <a:gridCol w="4647565"/>
              </a:tblGrid>
              <a:tr h="381000">
                <a:tc>
                  <a:txBody>
                    <a:bodyPr/>
                    <a:p>
                      <a:pPr algn="ctr">
                        <a:buNone/>
                      </a:pPr>
                      <a:r>
                        <a:rPr lang="zh-CN" altLang="en-US"/>
                        <a:t>分</a:t>
                      </a:r>
                      <a:r>
                        <a:rPr lang="zh-CN" altLang="en-US"/>
                        <a:t>页</a:t>
                      </a:r>
                      <a:endParaRPr lang="zh-CN" altLang="en-US"/>
                    </a:p>
                  </a:txBody>
                  <a:tcPr/>
                </a:tc>
                <a:tc>
                  <a:txBody>
                    <a:bodyPr/>
                    <a:p>
                      <a:pPr algn="ctr">
                        <a:buNone/>
                      </a:pPr>
                      <a:r>
                        <a:rPr lang="zh-CN" altLang="en-US"/>
                        <a:t>分段</a:t>
                      </a:r>
                      <a:endParaRPr lang="zh-CN" altLang="en-US"/>
                    </a:p>
                  </a:txBody>
                  <a:tcPr/>
                </a:tc>
              </a:tr>
              <a:tr h="381000">
                <a:tc>
                  <a:txBody>
                    <a:bodyPr/>
                    <a:p>
                      <a:pPr algn="ctr">
                        <a:buNone/>
                      </a:pPr>
                      <a:r>
                        <a:rPr lang="zh-CN" altLang="en-US" sz="1800">
                          <a:latin typeface="华光魏体_CNKI" panose="02000500000000000000" charset="-122"/>
                          <a:ea typeface="华光魏体_CNKI" panose="02000500000000000000" charset="-122"/>
                        </a:rPr>
                        <a:t>页是信息的</a:t>
                      </a:r>
                      <a:r>
                        <a:rPr lang="zh-CN" altLang="en-US" sz="1800">
                          <a:solidFill>
                            <a:srgbClr val="FF0000"/>
                          </a:solidFill>
                          <a:latin typeface="华光魏体_CNKI" panose="02000500000000000000" charset="-122"/>
                          <a:ea typeface="华光魏体_CNKI" panose="02000500000000000000" charset="-122"/>
                        </a:rPr>
                        <a:t>物理单位</a:t>
                      </a:r>
                      <a:r>
                        <a:rPr lang="zh-CN" altLang="en-US" sz="1800">
                          <a:latin typeface="华光魏体_CNKI" panose="02000500000000000000" charset="-122"/>
                          <a:ea typeface="华光魏体_CNKI" panose="02000500000000000000" charset="-122"/>
                        </a:rPr>
                        <a:t>，分页是为消减内存的碎片，提高内存的利用率</a:t>
                      </a:r>
                      <a:endParaRPr lang="zh-CN" altLang="en-US" sz="1800">
                        <a:latin typeface="华光魏体_CNKI" panose="02000500000000000000" charset="-122"/>
                        <a:ea typeface="华光魏体_CNKI" panose="02000500000000000000" charset="-122"/>
                      </a:endParaRPr>
                    </a:p>
                  </a:txBody>
                  <a:tcPr anchor="ctr" anchorCtr="0"/>
                </a:tc>
                <a:tc>
                  <a:txBody>
                    <a:bodyPr/>
                    <a:p>
                      <a:pPr algn="ctr">
                        <a:buNone/>
                      </a:pPr>
                      <a:r>
                        <a:rPr lang="zh-CN" altLang="en-US" sz="1800">
                          <a:latin typeface="华光魏体_CNKI" panose="02000500000000000000" charset="-122"/>
                          <a:ea typeface="华光魏体_CNKI" panose="02000500000000000000" charset="-122"/>
                        </a:rPr>
                        <a:t>段则是信息的</a:t>
                      </a:r>
                      <a:r>
                        <a:rPr lang="zh-CN" altLang="en-US" sz="1800">
                          <a:solidFill>
                            <a:srgbClr val="FF0000"/>
                          </a:solidFill>
                          <a:latin typeface="华光魏体_CNKI" panose="02000500000000000000" charset="-122"/>
                          <a:ea typeface="华光魏体_CNKI" panose="02000500000000000000" charset="-122"/>
                        </a:rPr>
                        <a:t>逻辑单位</a:t>
                      </a:r>
                      <a:r>
                        <a:rPr lang="zh-CN" altLang="en-US" sz="1800">
                          <a:latin typeface="华光魏体_CNKI" panose="02000500000000000000" charset="-122"/>
                          <a:ea typeface="华光魏体_CNKI" panose="02000500000000000000" charset="-122"/>
                        </a:rPr>
                        <a:t>，它含有一组其意义相对完整的信息</a:t>
                      </a:r>
                      <a:endParaRPr lang="zh-CN" altLang="en-US" sz="1800">
                        <a:latin typeface="华光魏体_CNKI" panose="02000500000000000000" charset="-122"/>
                        <a:ea typeface="华光魏体_CNKI" panose="02000500000000000000" charset="-122"/>
                      </a:endParaRPr>
                    </a:p>
                  </a:txBody>
                  <a:tcPr anchor="ctr" anchorCtr="0"/>
                </a:tc>
              </a:tr>
              <a:tr h="381000">
                <a:tc>
                  <a:txBody>
                    <a:bodyPr/>
                    <a:p>
                      <a:pPr algn="ctr">
                        <a:buNone/>
                      </a:pPr>
                      <a:r>
                        <a:rPr lang="zh-CN" altLang="en-US" sz="1800">
                          <a:latin typeface="华光魏体_CNKI" panose="02000500000000000000" charset="-122"/>
                          <a:ea typeface="华光魏体_CNKI" panose="02000500000000000000" charset="-122"/>
                        </a:rPr>
                        <a:t>分页仅是由于系统管理的需要</a:t>
                      </a:r>
                      <a:endParaRPr lang="zh-CN" altLang="en-US" sz="1800">
                        <a:latin typeface="华光魏体_CNKI" panose="02000500000000000000" charset="-122"/>
                        <a:ea typeface="华光魏体_CNKI" panose="02000500000000000000" charset="-122"/>
                      </a:endParaRPr>
                    </a:p>
                  </a:txBody>
                  <a:tcPr anchor="ctr" anchorCtr="0"/>
                </a:tc>
                <a:tc>
                  <a:txBody>
                    <a:bodyPr/>
                    <a:p>
                      <a:pPr algn="ctr">
                        <a:buNone/>
                      </a:pPr>
                      <a:r>
                        <a:rPr lang="zh-CN" altLang="en-US" sz="1800">
                          <a:latin typeface="华光魏体_CNKI" panose="02000500000000000000" charset="-122"/>
                          <a:ea typeface="华光魏体_CNKI" panose="02000500000000000000" charset="-122"/>
                        </a:rPr>
                        <a:t>分段的目的是为了能更好地满足用户的需要</a:t>
                      </a:r>
                      <a:endParaRPr lang="zh-CN" altLang="en-US" sz="1800">
                        <a:latin typeface="华光魏体_CNKI" panose="02000500000000000000" charset="-122"/>
                        <a:ea typeface="华光魏体_CNKI" panose="02000500000000000000" charset="-122"/>
                      </a:endParaRPr>
                    </a:p>
                  </a:txBody>
                  <a:tcPr anchor="ctr" anchorCtr="0"/>
                </a:tc>
              </a:tr>
              <a:tr h="381000">
                <a:tc>
                  <a:txBody>
                    <a:bodyPr/>
                    <a:p>
                      <a:pPr algn="ctr">
                        <a:buNone/>
                      </a:pPr>
                      <a:r>
                        <a:rPr lang="zh-CN" altLang="en-US" sz="1800">
                          <a:solidFill>
                            <a:srgbClr val="FF0000"/>
                          </a:solidFill>
                          <a:latin typeface="华光魏体_CNKI" panose="02000500000000000000" charset="-122"/>
                          <a:ea typeface="华光魏体_CNKI" panose="02000500000000000000" charset="-122"/>
                        </a:rPr>
                        <a:t>页的大小固定</a:t>
                      </a:r>
                      <a:r>
                        <a:rPr lang="zh-CN" altLang="en-US" sz="1800">
                          <a:latin typeface="华光魏体_CNKI" panose="02000500000000000000" charset="-122"/>
                          <a:ea typeface="华光魏体_CNKI" panose="02000500000000000000" charset="-122"/>
                        </a:rPr>
                        <a:t>，由系统决定</a:t>
                      </a:r>
                      <a:endParaRPr lang="zh-CN" altLang="en-US" sz="1800">
                        <a:latin typeface="华光魏体_CNKI" panose="02000500000000000000" charset="-122"/>
                        <a:ea typeface="华光魏体_CNKI" panose="02000500000000000000" charset="-122"/>
                      </a:endParaRPr>
                    </a:p>
                  </a:txBody>
                  <a:tcPr anchor="ctr" anchorCtr="0"/>
                </a:tc>
                <a:tc>
                  <a:txBody>
                    <a:bodyPr/>
                    <a:p>
                      <a:pPr algn="ctr">
                        <a:buNone/>
                      </a:pPr>
                      <a:r>
                        <a:rPr lang="zh-CN" altLang="en-US" sz="1800">
                          <a:solidFill>
                            <a:srgbClr val="FF0000"/>
                          </a:solidFill>
                          <a:latin typeface="华光魏体_CNKI" panose="02000500000000000000" charset="-122"/>
                          <a:ea typeface="华光魏体_CNKI" panose="02000500000000000000" charset="-122"/>
                        </a:rPr>
                        <a:t>段的长度不固定</a:t>
                      </a:r>
                      <a:r>
                        <a:rPr lang="zh-CN" altLang="en-US" sz="1800">
                          <a:latin typeface="华光魏体_CNKI" panose="02000500000000000000" charset="-122"/>
                          <a:ea typeface="华光魏体_CNKI" panose="02000500000000000000" charset="-122"/>
                        </a:rPr>
                        <a:t>，决定于用户所编写的程序</a:t>
                      </a:r>
                      <a:endParaRPr lang="zh-CN" altLang="en-US" sz="1800">
                        <a:latin typeface="华光魏体_CNKI" panose="02000500000000000000" charset="-122"/>
                        <a:ea typeface="华光魏体_CNKI" panose="02000500000000000000" charset="-122"/>
                      </a:endParaRPr>
                    </a:p>
                  </a:txBody>
                  <a:tcPr anchor="ctr" anchorCtr="0"/>
                </a:tc>
              </a:tr>
              <a:tr h="381000">
                <a:tc>
                  <a:txBody>
                    <a:bodyPr/>
                    <a:p>
                      <a:pPr algn="ctr">
                        <a:buNone/>
                      </a:pPr>
                      <a:r>
                        <a:rPr lang="zh-CN" altLang="en-US" sz="1800">
                          <a:latin typeface="华光魏体_CNKI" panose="02000500000000000000" charset="-122"/>
                          <a:ea typeface="华光魏体_CNKI" panose="02000500000000000000" charset="-122"/>
                        </a:rPr>
                        <a:t>由系统把逻辑地址划分为页号和页内地址两部分，是由机器硬件实现的，因而在系统中只能有一种大小的页面</a:t>
                      </a:r>
                      <a:endParaRPr lang="zh-CN" altLang="en-US" sz="1800">
                        <a:latin typeface="华光魏体_CNKI" panose="02000500000000000000" charset="-122"/>
                        <a:ea typeface="华光魏体_CNKI" panose="02000500000000000000" charset="-122"/>
                      </a:endParaRPr>
                    </a:p>
                  </a:txBody>
                  <a:tcPr anchor="ctr" anchorCtr="0"/>
                </a:tc>
                <a:tc>
                  <a:txBody>
                    <a:bodyPr/>
                    <a:p>
                      <a:pPr algn="ctr">
                        <a:buNone/>
                      </a:pPr>
                      <a:r>
                        <a:rPr lang="zh-CN" altLang="en-US" sz="1800">
                          <a:latin typeface="华光魏体_CNKI" panose="02000500000000000000" charset="-122"/>
                          <a:ea typeface="华光魏体_CNKI" panose="02000500000000000000" charset="-122"/>
                        </a:rPr>
                        <a:t>由编译程序编译源程序时，根据信息的性质来划分</a:t>
                      </a:r>
                      <a:endParaRPr lang="zh-CN" altLang="en-US" sz="1800">
                        <a:latin typeface="华光魏体_CNKI" panose="02000500000000000000" charset="-122"/>
                        <a:ea typeface="华光魏体_CNKI" panose="02000500000000000000" charset="-122"/>
                      </a:endParaRPr>
                    </a:p>
                  </a:txBody>
                  <a:tcPr anchor="ctr" anchorCtr="0"/>
                </a:tc>
              </a:tr>
              <a:tr h="381000">
                <a:tc>
                  <a:txBody>
                    <a:bodyPr/>
                    <a:p>
                      <a:pPr algn="ctr">
                        <a:buNone/>
                      </a:pPr>
                      <a:r>
                        <a:rPr lang="zh-CN" altLang="en-US" sz="1800">
                          <a:latin typeface="华光魏体_CNKI" panose="02000500000000000000" charset="-122"/>
                          <a:ea typeface="华光魏体_CNKI" panose="02000500000000000000" charset="-122"/>
                          <a:cs typeface="华光魏体_CNKI" panose="02000500000000000000" charset="-122"/>
                        </a:rPr>
                        <a:t> </a:t>
                      </a:r>
                      <a:r>
                        <a:rPr lang="zh-CN" altLang="en-US" sz="1800">
                          <a:solidFill>
                            <a:srgbClr val="FF0000"/>
                          </a:solidFill>
                          <a:latin typeface="华光魏体_CNKI" panose="02000500000000000000" charset="-122"/>
                          <a:ea typeface="华光魏体_CNKI" panose="02000500000000000000" charset="-122"/>
                          <a:cs typeface="华光魏体_CNKI" panose="02000500000000000000" charset="-122"/>
                        </a:rPr>
                        <a:t>分页的作业地址空间是一维的</a:t>
                      </a:r>
                      <a:r>
                        <a:rPr lang="zh-CN" altLang="en-US" sz="1800">
                          <a:latin typeface="华光魏体_CNKI" panose="02000500000000000000" charset="-122"/>
                          <a:ea typeface="华光魏体_CNKI" panose="02000500000000000000" charset="-122"/>
                          <a:cs typeface="华光魏体_CNKI" panose="02000500000000000000" charset="-122"/>
                        </a:rPr>
                        <a:t>，程序员</a:t>
                      </a:r>
                      <a:endParaRPr lang="zh-CN" altLang="en-US" sz="1800">
                        <a:latin typeface="华光魏体_CNKI" panose="02000500000000000000" charset="-122"/>
                        <a:ea typeface="华光魏体_CNKI" panose="02000500000000000000" charset="-122"/>
                        <a:cs typeface="华光魏体_CNKI" panose="02000500000000000000" charset="-122"/>
                      </a:endParaRPr>
                    </a:p>
                    <a:p>
                      <a:pPr algn="ctr">
                        <a:buNone/>
                      </a:pPr>
                      <a:r>
                        <a:rPr lang="zh-CN" altLang="en-US" sz="1800">
                          <a:latin typeface="华光魏体_CNKI" panose="02000500000000000000" charset="-122"/>
                          <a:ea typeface="华光魏体_CNKI" panose="02000500000000000000" charset="-122"/>
                          <a:cs typeface="华光魏体_CNKI" panose="02000500000000000000" charset="-122"/>
                        </a:rPr>
                        <a:t>只需利用一个记忆符，即可表示一个地址</a:t>
                      </a:r>
                      <a:endParaRPr lang="zh-CN" altLang="en-US" sz="1800">
                        <a:latin typeface="华光魏体_CNKI" panose="02000500000000000000" charset="-122"/>
                        <a:ea typeface="华光魏体_CNKI" panose="02000500000000000000" charset="-122"/>
                        <a:cs typeface="华光魏体_CNKI" panose="02000500000000000000" charset="-122"/>
                      </a:endParaRPr>
                    </a:p>
                  </a:txBody>
                  <a:tcPr anchor="ctr" anchorCtr="0"/>
                </a:tc>
                <a:tc>
                  <a:txBody>
                    <a:bodyPr/>
                    <a:p>
                      <a:pPr algn="ctr">
                        <a:buNone/>
                      </a:pPr>
                      <a:r>
                        <a:rPr lang="zh-CN" altLang="en-US" sz="1800">
                          <a:solidFill>
                            <a:srgbClr val="FF0000"/>
                          </a:solidFill>
                          <a:latin typeface="华光魏体_CNKI" panose="02000500000000000000" charset="-122"/>
                          <a:ea typeface="华光魏体_CNKI" panose="02000500000000000000" charset="-122"/>
                          <a:cs typeface="华光魏体_CNKI" panose="02000500000000000000" charset="-122"/>
                        </a:rPr>
                        <a:t>分段的作业地址空间则是二维的</a:t>
                      </a:r>
                      <a:r>
                        <a:rPr lang="zh-CN" altLang="en-US" sz="1800">
                          <a:latin typeface="华光魏体_CNKI" panose="02000500000000000000" charset="-122"/>
                          <a:ea typeface="华光魏体_CNKI" panose="02000500000000000000" charset="-122"/>
                          <a:cs typeface="华光魏体_CNKI" panose="02000500000000000000" charset="-122"/>
                        </a:rPr>
                        <a:t>，程序员在标识一个地址时，既需给出段名， 又需给出段内地址</a:t>
                      </a:r>
                      <a:endParaRPr lang="zh-CN" altLang="en-US" sz="1800">
                        <a:latin typeface="华光魏体_CNKI" panose="02000500000000000000" charset="-122"/>
                        <a:ea typeface="华光魏体_CNKI" panose="02000500000000000000" charset="-122"/>
                        <a:cs typeface="华光魏体_CNKI" panose="02000500000000000000" charset="-122"/>
                      </a:endParaRPr>
                    </a:p>
                  </a:txBody>
                  <a:tcPr anchor="ctr" anchorCtr="0"/>
                </a:tc>
              </a:tr>
            </a:tbl>
          </a:graphicData>
        </a:graphic>
      </p:graphicFrame>
    </p:spTree>
    <p:custDataLst>
      <p:tags r:id="rId2"/>
    </p:custData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分段和分页的区别（</a:t>
            </a:r>
            <a:r>
              <a:rPr lang="zh-CN" altLang="en-US" sz="2400">
                <a:latin typeface="华光魏体_CNKI" panose="02000500000000000000" charset="-122"/>
                <a:ea typeface="华光魏体_CNKI" panose="02000500000000000000" charset="-122"/>
              </a:rPr>
              <a:t>小结）</a:t>
            </a:r>
            <a:endParaRPr lang="zh-CN" altLang="en-US" sz="2400">
              <a:latin typeface="华光魏体_CNKI" panose="02000500000000000000" charset="-122"/>
              <a:ea typeface="华光魏体_CNKI" panose="02000500000000000000" charset="-122"/>
            </a:endParaRPr>
          </a:p>
        </p:txBody>
      </p:sp>
      <p:pic>
        <p:nvPicPr>
          <p:cNvPr id="2" name="图片 1"/>
          <p:cNvPicPr>
            <a:picLocks noChangeAspect="1"/>
          </p:cNvPicPr>
          <p:nvPr/>
        </p:nvPicPr>
        <p:blipFill>
          <a:blip r:embed="rId1"/>
          <a:stretch>
            <a:fillRect/>
          </a:stretch>
        </p:blipFill>
        <p:spPr>
          <a:xfrm>
            <a:off x="1426845" y="3055620"/>
            <a:ext cx="3889375" cy="2955925"/>
          </a:xfrm>
          <a:prstGeom prst="rect">
            <a:avLst/>
          </a:prstGeom>
        </p:spPr>
      </p:pic>
      <p:sp>
        <p:nvSpPr>
          <p:cNvPr id="11" name="文本框 10"/>
          <p:cNvSpPr txBox="1"/>
          <p:nvPr/>
        </p:nvSpPr>
        <p:spPr>
          <a:xfrm>
            <a:off x="1666240" y="6118225"/>
            <a:ext cx="9601200" cy="706755"/>
          </a:xfrm>
          <a:prstGeom prst="rect">
            <a:avLst/>
          </a:prstGeom>
          <a:noFill/>
        </p:spPr>
        <p:txBody>
          <a:bodyPr wrap="square" rtlCol="0">
            <a:spAutoFit/>
          </a:bodyPr>
          <a:p>
            <a:pPr algn="ctr"/>
            <a:r>
              <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rPr>
              <a:t>多个进程</a:t>
            </a:r>
            <a:r>
              <a:rPr lang="en-US" altLang="zh-CN" sz="2000">
                <a:solidFill>
                  <a:schemeClr val="tx1"/>
                </a:solidFill>
                <a:latin typeface="华光魏体_CNKI" panose="02000500000000000000" charset="-122"/>
                <a:ea typeface="华光魏体_CNKI" panose="02000500000000000000" charset="-122"/>
                <a:cs typeface="华光魏体_CNKI" panose="02000500000000000000" charset="-122"/>
              </a:rPr>
              <a:t>editor</a:t>
            </a:r>
            <a:r>
              <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rPr>
              <a:t>，可以共享代码部分，数据部分各自独立占有，利用分页式存储（左图）和分段式存储（右图）的实现方式，可见，分段式存储更加的高效和方便。</a:t>
            </a:r>
            <a:endParaRPr lang="zh-CN" altLang="en-US" sz="2000">
              <a:solidFill>
                <a:schemeClr val="tx1"/>
              </a:solidFill>
              <a:latin typeface="华光魏体_CNKI" panose="02000500000000000000" charset="-122"/>
              <a:ea typeface="华光魏体_CNKI" panose="02000500000000000000" charset="-122"/>
              <a:cs typeface="华光魏体_CNKI" panose="02000500000000000000" charset="-122"/>
            </a:endParaRPr>
          </a:p>
        </p:txBody>
      </p:sp>
      <p:pic>
        <p:nvPicPr>
          <p:cNvPr id="12" name="图片 11"/>
          <p:cNvPicPr>
            <a:picLocks noChangeAspect="1"/>
          </p:cNvPicPr>
          <p:nvPr/>
        </p:nvPicPr>
        <p:blipFill>
          <a:blip r:embed="rId2"/>
          <a:stretch>
            <a:fillRect/>
          </a:stretch>
        </p:blipFill>
        <p:spPr>
          <a:xfrm>
            <a:off x="6316345" y="3166110"/>
            <a:ext cx="5035550" cy="1778000"/>
          </a:xfrm>
          <a:prstGeom prst="rect">
            <a:avLst/>
          </a:prstGeom>
        </p:spPr>
      </p:pic>
      <p:sp>
        <p:nvSpPr>
          <p:cNvPr id="16" name="文本框 15"/>
          <p:cNvSpPr txBox="1"/>
          <p:nvPr/>
        </p:nvSpPr>
        <p:spPr>
          <a:xfrm>
            <a:off x="2955290" y="2506345"/>
            <a:ext cx="730885" cy="368300"/>
          </a:xfrm>
          <a:prstGeom prst="rect">
            <a:avLst/>
          </a:prstGeom>
          <a:solidFill>
            <a:schemeClr val="accent1">
              <a:lumMod val="60000"/>
              <a:lumOff val="40000"/>
            </a:schemeClr>
          </a:solidFill>
        </p:spPr>
        <p:txBody>
          <a:bodyPr wrap="square" rtlCol="0">
            <a:spAutoFit/>
          </a:bodyPr>
          <a:p>
            <a:r>
              <a:rPr lang="zh-CN" altLang="en-US">
                <a:latin typeface="华光魏体_CNKI" panose="02000500000000000000" charset="-122"/>
                <a:ea typeface="华光魏体_CNKI" panose="02000500000000000000" charset="-122"/>
              </a:rPr>
              <a:t>分页</a:t>
            </a:r>
            <a:endParaRPr lang="zh-CN" altLang="en-US">
              <a:latin typeface="华光魏体_CNKI" panose="02000500000000000000" charset="-122"/>
              <a:ea typeface="华光魏体_CNKI" panose="02000500000000000000" charset="-122"/>
            </a:endParaRPr>
          </a:p>
        </p:txBody>
      </p:sp>
      <p:sp>
        <p:nvSpPr>
          <p:cNvPr id="17" name="文本框 16"/>
          <p:cNvSpPr txBox="1"/>
          <p:nvPr/>
        </p:nvSpPr>
        <p:spPr>
          <a:xfrm>
            <a:off x="8270240" y="2506345"/>
            <a:ext cx="730885" cy="368300"/>
          </a:xfrm>
          <a:prstGeom prst="rect">
            <a:avLst/>
          </a:prstGeom>
          <a:solidFill>
            <a:schemeClr val="accent1">
              <a:lumMod val="60000"/>
              <a:lumOff val="40000"/>
            </a:schemeClr>
          </a:solidFill>
        </p:spPr>
        <p:txBody>
          <a:bodyPr wrap="square" rtlCol="0">
            <a:spAutoFit/>
          </a:bodyPr>
          <a:p>
            <a:r>
              <a:rPr lang="zh-CN" altLang="en-US">
                <a:latin typeface="华光魏体_CNKI" panose="02000500000000000000" charset="-122"/>
                <a:ea typeface="华光魏体_CNKI" panose="02000500000000000000" charset="-122"/>
              </a:rPr>
              <a:t>分</a:t>
            </a:r>
            <a:r>
              <a:rPr lang="zh-CN" altLang="en-US">
                <a:latin typeface="华光魏体_CNKI" panose="02000500000000000000" charset="-122"/>
                <a:ea typeface="华光魏体_CNKI" panose="02000500000000000000" charset="-122"/>
              </a:rPr>
              <a:t>段</a:t>
            </a:r>
            <a:endParaRPr lang="zh-CN" altLang="en-US">
              <a:latin typeface="华光魏体_CNKI" panose="02000500000000000000" charset="-122"/>
              <a:ea typeface="华光魏体_CNKI" panose="02000500000000000000" charset="-122"/>
            </a:endParaRPr>
          </a:p>
        </p:txBody>
      </p:sp>
    </p:spTree>
    <p:custDataLst>
      <p:tags r:id="rId3"/>
    </p:custData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52310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段页式存储管理</a:t>
            </a:r>
            <a:r>
              <a:rPr lang="zh-CN" altLang="en-US" sz="2400">
                <a:latin typeface="华光魏体_CNKI" panose="02000500000000000000" charset="-122"/>
                <a:ea typeface="华光魏体_CNKI" panose="02000500000000000000" charset="-122"/>
              </a:rPr>
              <a:t>方式</a:t>
            </a:r>
            <a:endParaRPr lang="zh-CN" altLang="en-US" sz="2400">
              <a:latin typeface="华光魏体_CNKI" panose="02000500000000000000" charset="-122"/>
              <a:ea typeface="华光魏体_CNKI" panose="02000500000000000000" charset="-122"/>
            </a:endParaRPr>
          </a:p>
          <a:p>
            <a:pPr indent="0">
              <a:buFont typeface="Wingdings" panose="05000000000000000000" charset="0"/>
              <a:buNone/>
            </a:pPr>
            <a:endPar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buFont typeface="Wingdings" panose="05000000000000000000" charset="0"/>
              <a:buChar char="Ø"/>
            </a:pP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sym typeface="+mn-ea"/>
              </a:rPr>
              <a:t>分页、分段两种管理方式各有优缺点</a:t>
            </a:r>
            <a:endPar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u"/>
            </a:pPr>
            <a:r>
              <a:rPr lang="zh-CN" altLang="en-US" sz="2400">
                <a:latin typeface="华光魏体_CNKI" panose="02000500000000000000" charset="-122"/>
                <a:ea typeface="华光魏体_CNKI" panose="02000500000000000000" charset="-122"/>
                <a:cs typeface="华光魏体_CNKI" panose="02000500000000000000" charset="-122"/>
                <a:sym typeface="+mn-ea"/>
              </a:rPr>
              <a:t> 分页系统能有效提高内存利用率</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u"/>
            </a:pPr>
            <a:r>
              <a:rPr lang="zh-CN" altLang="en-US" sz="2400">
                <a:latin typeface="华光魏体_CNKI" panose="02000500000000000000" charset="-122"/>
                <a:ea typeface="华光魏体_CNKI" panose="02000500000000000000" charset="-122"/>
                <a:cs typeface="华光魏体_CNKI" panose="02000500000000000000" charset="-122"/>
                <a:sym typeface="+mn-ea"/>
              </a:rPr>
              <a:t> 分段系统能更好地满足用户的需要</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None/>
            </a:pPr>
            <a:endParaRPr lang="zh-CN" altLang="en-US" sz="2400">
              <a:latin typeface="华光魏体_CNKI" panose="02000500000000000000" charset="-122"/>
              <a:ea typeface="华光魏体_CNKI" panose="02000500000000000000" charset="-122"/>
              <a:cs typeface="华光魏体_CNKI" panose="02000500000000000000" charset="-122"/>
              <a:sym typeface="+mn-ea"/>
            </a:endParaRPr>
          </a:p>
          <a:p>
            <a:pPr indent="0">
              <a:lnSpc>
                <a:spcPct val="150000"/>
              </a:lnSpc>
              <a:buNone/>
            </a:pPr>
            <a:r>
              <a:rPr lang="zh-CN" altLang="en-US" sz="2400">
                <a:latin typeface="华光魏体_CNKI" panose="02000500000000000000" charset="-122"/>
                <a:ea typeface="华光魏体_CNKI" panose="02000500000000000000" charset="-122"/>
                <a:cs typeface="华光魏体_CNKI" panose="02000500000000000000" charset="-122"/>
                <a:sym typeface="+mn-ea"/>
              </a:rPr>
              <a:t> </a:t>
            </a:r>
            <a:r>
              <a:rPr lang="en-US" altLang="zh-CN" sz="2400">
                <a:latin typeface="华光魏体_CNKI" panose="02000500000000000000" charset="-122"/>
                <a:ea typeface="华光魏体_CNKI" panose="02000500000000000000" charset="-122"/>
                <a:cs typeface="华光魏体_CNKI" panose="02000500000000000000" charset="-122"/>
                <a:sym typeface="+mn-ea"/>
              </a:rPr>
              <a:t>     </a:t>
            </a:r>
            <a:r>
              <a:rPr lang="zh-CN" altLang="en-US" sz="2400">
                <a:latin typeface="华光魏体_CNKI" panose="02000500000000000000" charset="-122"/>
                <a:ea typeface="华光魏体_CNKI" panose="02000500000000000000" charset="-122"/>
                <a:cs typeface="华光魏体_CNKI" panose="02000500000000000000" charset="-122"/>
                <a:sym typeface="+mn-ea"/>
              </a:rPr>
              <a:t>为了获得分段在逻辑上的优点和分页在管理存储空间方面的优点，结合分段和分页，形成</a:t>
            </a: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sym typeface="+mn-ea"/>
              </a:rPr>
              <a:t>段页式存储管理</a:t>
            </a:r>
            <a:r>
              <a:rPr lang="zh-CN" altLang="en-US" sz="2400">
                <a:latin typeface="华光魏体_CNKI" panose="02000500000000000000" charset="-122"/>
                <a:ea typeface="华光魏体_CNKI" panose="02000500000000000000" charset="-122"/>
                <a:cs typeface="华光魏体_CNKI" panose="02000500000000000000" charset="-122"/>
                <a:sym typeface="+mn-ea"/>
              </a:rPr>
              <a:t>。</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段页式存储管理方式：地址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p:txBody>
      </p:sp>
      <p:sp>
        <p:nvSpPr>
          <p:cNvPr id="2" name="文本框 1"/>
          <p:cNvSpPr txBox="1"/>
          <p:nvPr/>
        </p:nvSpPr>
        <p:spPr>
          <a:xfrm>
            <a:off x="1093470" y="2552065"/>
            <a:ext cx="10754360" cy="553085"/>
          </a:xfrm>
          <a:prstGeom prst="rect">
            <a:avLst/>
          </a:prstGeom>
          <a:noFill/>
        </p:spPr>
        <p:txBody>
          <a:bodyPr wrap="square" rtlCol="0" anchor="t">
            <a:spAutoFit/>
          </a:bodyPr>
          <a:p>
            <a:pPr marL="342900" indent="-342900">
              <a:lnSpc>
                <a:spcPct val="150000"/>
              </a:lnSpc>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一个程序首先被分成若干段，每一个段赋予不同的段名(段号)， 每一个段又分成若干个页面</a:t>
            </a:r>
            <a:endParaRPr lang="zh-CN" altLang="en-US" sz="2000">
              <a:latin typeface="华光魏体_CNKI" panose="02000500000000000000" charset="-122"/>
              <a:ea typeface="华光魏体_CNKI" panose="02000500000000000000" charset="-122"/>
              <a:cs typeface="华光魏体_CNKI" panose="02000500000000000000" charset="-122"/>
            </a:endParaRPr>
          </a:p>
        </p:txBody>
      </p:sp>
      <p:pic>
        <p:nvPicPr>
          <p:cNvPr id="16" name="图片 15"/>
          <p:cNvPicPr>
            <a:picLocks noChangeAspect="1"/>
          </p:cNvPicPr>
          <p:nvPr/>
        </p:nvPicPr>
        <p:blipFill>
          <a:blip r:embed="rId1"/>
          <a:stretch>
            <a:fillRect/>
          </a:stretch>
        </p:blipFill>
        <p:spPr>
          <a:xfrm>
            <a:off x="369570" y="3479800"/>
            <a:ext cx="1635125" cy="2225675"/>
          </a:xfrm>
          <a:prstGeom prst="rect">
            <a:avLst/>
          </a:prstGeom>
        </p:spPr>
      </p:pic>
      <p:pic>
        <p:nvPicPr>
          <p:cNvPr id="17" name="图片 16"/>
          <p:cNvPicPr>
            <a:picLocks noChangeAspect="1"/>
          </p:cNvPicPr>
          <p:nvPr/>
        </p:nvPicPr>
        <p:blipFill>
          <a:blip r:embed="rId2"/>
          <a:stretch>
            <a:fillRect/>
          </a:stretch>
        </p:blipFill>
        <p:spPr>
          <a:xfrm>
            <a:off x="2317750" y="3479800"/>
            <a:ext cx="1739900" cy="1165225"/>
          </a:xfrm>
          <a:prstGeom prst="rect">
            <a:avLst/>
          </a:prstGeom>
        </p:spPr>
      </p:pic>
      <p:pic>
        <p:nvPicPr>
          <p:cNvPr id="18" name="图片 17"/>
          <p:cNvPicPr>
            <a:picLocks noChangeAspect="1"/>
          </p:cNvPicPr>
          <p:nvPr/>
        </p:nvPicPr>
        <p:blipFill>
          <a:blip r:embed="rId3"/>
          <a:stretch>
            <a:fillRect/>
          </a:stretch>
        </p:blipFill>
        <p:spPr>
          <a:xfrm>
            <a:off x="4370705" y="3479800"/>
            <a:ext cx="1581150" cy="1603375"/>
          </a:xfrm>
          <a:prstGeom prst="rect">
            <a:avLst/>
          </a:prstGeom>
        </p:spPr>
      </p:pic>
      <p:sp>
        <p:nvSpPr>
          <p:cNvPr id="20" name="文本框 19"/>
          <p:cNvSpPr txBox="1"/>
          <p:nvPr/>
        </p:nvSpPr>
        <p:spPr>
          <a:xfrm>
            <a:off x="6322695" y="3479800"/>
            <a:ext cx="5640705" cy="2553335"/>
          </a:xfrm>
          <a:prstGeom prst="rect">
            <a:avLst/>
          </a:prstGeom>
          <a:solidFill>
            <a:schemeClr val="accent2">
              <a:lumMod val="40000"/>
              <a:lumOff val="60000"/>
            </a:schemeClr>
          </a:solidFill>
        </p:spPr>
        <p:txBody>
          <a:bodyPr wrap="square" rtlCol="0" anchor="t">
            <a:spAutoFit/>
          </a:bodyPr>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该图是段页式系统中一个程序的逻辑地址空间，页面大小4KB；</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该程序有3个段；</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段1为15KB，占4页，最后一页有1KB未用；</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段2为8KB，恰好占满2页；</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段3为10KB，占3页，最后一页有2KB未用；</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和分页系统一样，这些未写满的页依然存在页内碎片问题。</a:t>
            </a:r>
            <a:endParaRPr lang="zh-CN" altLang="en-US" sz="2000">
              <a:latin typeface="华光魏体_CNKI" panose="02000500000000000000" charset="-122"/>
              <a:ea typeface="华光魏体_CNKI" panose="02000500000000000000" charset="-122"/>
              <a:cs typeface="华光魏体_CNKI" panose="02000500000000000000" charset="-122"/>
            </a:endParaRPr>
          </a:p>
        </p:txBody>
      </p:sp>
    </p:spTree>
    <p:custDataLst>
      <p:tags r:id="rId4"/>
    </p:custData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段页式存储管理方式：地址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p:txBody>
      </p:sp>
      <p:sp>
        <p:nvSpPr>
          <p:cNvPr id="2" name="文本框 1"/>
          <p:cNvSpPr txBox="1"/>
          <p:nvPr/>
        </p:nvSpPr>
        <p:spPr>
          <a:xfrm>
            <a:off x="1093470" y="2552065"/>
            <a:ext cx="10754360" cy="1476375"/>
          </a:xfrm>
          <a:prstGeom prst="rect">
            <a:avLst/>
          </a:prstGeom>
          <a:noFill/>
        </p:spPr>
        <p:txBody>
          <a:bodyPr wrap="square" rtlCol="0" anchor="t">
            <a:spAutoFit/>
          </a:bodyPr>
          <a:p>
            <a:pPr marL="342900" indent="-342900">
              <a:lnSpc>
                <a:spcPct val="150000"/>
              </a:lnSpc>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一个程序首先被分成若干段，每一个段赋予不同的段名(段号)， 每一个段又分成若干个页面</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由于段页式系统给逻辑地址空间增加了一级结构，现在地址空间便</a:t>
            </a:r>
            <a:r>
              <a:rPr lang="zh-CN" altLang="en-US" sz="2000" b="1">
                <a:solidFill>
                  <a:srgbClr val="C00000"/>
                </a:solidFill>
                <a:latin typeface="华光魏体_CNKI" panose="02000500000000000000" charset="-122"/>
                <a:ea typeface="华光魏体_CNKI" panose="02000500000000000000" charset="-122"/>
                <a:cs typeface="华光魏体_CNKI" panose="02000500000000000000" charset="-122"/>
              </a:rPr>
              <a:t>由段号S、段内页号P 和页内地址(位移量)W</a:t>
            </a:r>
            <a:r>
              <a:rPr lang="zh-CN" altLang="en-US" sz="2000">
                <a:latin typeface="华光魏体_CNKI" panose="02000500000000000000" charset="-122"/>
                <a:ea typeface="华光魏体_CNKI" panose="02000500000000000000" charset="-122"/>
                <a:cs typeface="华光魏体_CNKI" panose="02000500000000000000" charset="-122"/>
              </a:rPr>
              <a:t>构成 ：</a:t>
            </a:r>
            <a:endParaRPr lang="zh-CN" altLang="en-US" sz="2000">
              <a:latin typeface="华光魏体_CNKI" panose="02000500000000000000" charset="-122"/>
              <a:ea typeface="华光魏体_CNKI" panose="02000500000000000000" charset="-122"/>
              <a:cs typeface="华光魏体_CNKI" panose="02000500000000000000" charset="-122"/>
            </a:endParaRPr>
          </a:p>
        </p:txBody>
      </p:sp>
      <p:pic>
        <p:nvPicPr>
          <p:cNvPr id="10" name="图片 9"/>
          <p:cNvPicPr>
            <a:picLocks noChangeAspect="1"/>
          </p:cNvPicPr>
          <p:nvPr/>
        </p:nvPicPr>
        <p:blipFill>
          <a:blip r:embed="rId1"/>
          <a:stretch>
            <a:fillRect/>
          </a:stretch>
        </p:blipFill>
        <p:spPr>
          <a:xfrm>
            <a:off x="3785870" y="4095750"/>
            <a:ext cx="4708525" cy="787400"/>
          </a:xfrm>
          <a:prstGeom prst="rect">
            <a:avLst/>
          </a:prstGeom>
        </p:spPr>
      </p:pic>
      <p:pic>
        <p:nvPicPr>
          <p:cNvPr id="12" name="图片 11"/>
          <p:cNvPicPr>
            <a:picLocks noChangeAspect="1"/>
          </p:cNvPicPr>
          <p:nvPr/>
        </p:nvPicPr>
        <p:blipFill>
          <a:blip r:embed="rId2"/>
          <a:stretch>
            <a:fillRect/>
          </a:stretch>
        </p:blipFill>
        <p:spPr>
          <a:xfrm>
            <a:off x="3498215" y="5347970"/>
            <a:ext cx="5690870" cy="916940"/>
          </a:xfrm>
          <a:prstGeom prst="rect">
            <a:avLst/>
          </a:prstGeom>
        </p:spPr>
      </p:pic>
    </p:spTree>
    <p:custDataLst>
      <p:tags r:id="rId3"/>
    </p:custData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段页式存储管理方式：地址</a:t>
            </a:r>
            <a:r>
              <a:rPr lang="zh-CN" altLang="en-US" sz="2400">
                <a:latin typeface="华光魏体_CNKI" panose="02000500000000000000" charset="-122"/>
                <a:ea typeface="华光魏体_CNKI" panose="02000500000000000000" charset="-122"/>
              </a:rPr>
              <a:t>结构</a:t>
            </a:r>
            <a:endParaRPr lang="zh-CN" altLang="en-US" sz="2400">
              <a:latin typeface="华光魏体_CNKI" panose="02000500000000000000" charset="-122"/>
              <a:ea typeface="华光魏体_CNKI" panose="02000500000000000000" charset="-122"/>
            </a:endParaRPr>
          </a:p>
        </p:txBody>
      </p:sp>
      <p:pic>
        <p:nvPicPr>
          <p:cNvPr id="11" name="图片 10"/>
          <p:cNvPicPr>
            <a:picLocks noChangeAspect="1"/>
          </p:cNvPicPr>
          <p:nvPr/>
        </p:nvPicPr>
        <p:blipFill>
          <a:blip r:embed="rId1"/>
          <a:stretch>
            <a:fillRect/>
          </a:stretch>
        </p:blipFill>
        <p:spPr>
          <a:xfrm>
            <a:off x="3679825" y="2665095"/>
            <a:ext cx="4413250" cy="701675"/>
          </a:xfrm>
          <a:prstGeom prst="rect">
            <a:avLst/>
          </a:prstGeom>
        </p:spPr>
      </p:pic>
      <p:sp>
        <p:nvSpPr>
          <p:cNvPr id="16" name="文本框 15"/>
          <p:cNvSpPr txBox="1"/>
          <p:nvPr/>
        </p:nvSpPr>
        <p:spPr>
          <a:xfrm>
            <a:off x="1480185" y="3485515"/>
            <a:ext cx="9123680" cy="3322955"/>
          </a:xfrm>
          <a:prstGeom prst="rect">
            <a:avLst/>
          </a:prstGeom>
          <a:noFill/>
        </p:spPr>
        <p:txBody>
          <a:bodyPr wrap="square" rtlCol="0" anchor="t">
            <a:spAutoFit/>
          </a:bodyPr>
          <a:p>
            <a:pPr marL="342900" indent="-342900">
              <a:lnSpc>
                <a:spcPct val="150000"/>
              </a:lnSpc>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地址结构确定了一个程序可用地址空间的范围，限定了一个程序最多能有多少段，每段多少页，以及页面的大小</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上图的结构可允许每个程序有</a:t>
            </a:r>
            <a:r>
              <a:rPr lang="zh-CN" altLang="en-US" sz="2000">
                <a:solidFill>
                  <a:srgbClr val="C00000"/>
                </a:solidFill>
                <a:latin typeface="华光魏体_CNKI" panose="02000500000000000000" charset="-122"/>
                <a:ea typeface="华光魏体_CNKI" panose="02000500000000000000" charset="-122"/>
                <a:cs typeface="华光魏体_CNKI" panose="02000500000000000000" charset="-122"/>
              </a:rPr>
              <a:t>256段，每段16页、页面的大小为4K字节</a:t>
            </a:r>
            <a:endParaRPr lang="zh-CN" altLang="en-US" sz="2000">
              <a:solidFill>
                <a:srgbClr val="C00000"/>
              </a:solidFill>
              <a:latin typeface="华光魏体_CNKI" panose="02000500000000000000" charset="-122"/>
              <a:ea typeface="华光魏体_CNKI" panose="02000500000000000000" charset="-122"/>
              <a:cs typeface="华光魏体_CNKI" panose="02000500000000000000" charset="-122"/>
            </a:endParaRPr>
          </a:p>
          <a:p>
            <a:pPr indent="0">
              <a:lnSpc>
                <a:spcPct val="150000"/>
              </a:lnSpc>
              <a:buNone/>
            </a:pPr>
            <a:r>
              <a:rPr lang="en-US" altLang="zh-CN" sz="2000">
                <a:latin typeface="华光魏体_CNKI" panose="02000500000000000000" charset="-122"/>
                <a:ea typeface="华光魏体_CNKI" panose="02000500000000000000" charset="-122"/>
                <a:cs typeface="华光魏体_CNKI" panose="02000500000000000000" charset="-122"/>
              </a:rPr>
              <a:t>     </a:t>
            </a:r>
            <a:r>
              <a:rPr lang="zh-CN" altLang="en-US" sz="2000">
                <a:solidFill>
                  <a:srgbClr val="C00000"/>
                </a:solidFill>
                <a:latin typeface="华光魏体_CNKI" panose="02000500000000000000" charset="-122"/>
                <a:ea typeface="华光魏体_CNKI" panose="02000500000000000000" charset="-122"/>
                <a:cs typeface="华光魏体_CNKI" panose="02000500000000000000" charset="-122"/>
              </a:rPr>
              <a:t>注意</a:t>
            </a:r>
            <a:r>
              <a:rPr lang="zh-CN" altLang="en-US" sz="2000">
                <a:latin typeface="华光魏体_CNKI" panose="02000500000000000000" charset="-122"/>
                <a:ea typeface="华光魏体_CNKI" panose="02000500000000000000" charset="-122"/>
                <a:cs typeface="华光魏体_CNKI" panose="02000500000000000000" charset="-122"/>
              </a:rPr>
              <a:t>：</a:t>
            </a:r>
            <a:r>
              <a:rPr lang="zh-CN" altLang="en-US" sz="2000">
                <a:solidFill>
                  <a:srgbClr val="C00000"/>
                </a:solidFill>
                <a:latin typeface="华光魏体_CNKI" panose="02000500000000000000" charset="-122"/>
                <a:ea typeface="华光魏体_CNKI" panose="02000500000000000000" charset="-122"/>
                <a:cs typeface="华光魏体_CNKI" panose="02000500000000000000" charset="-122"/>
              </a:rPr>
              <a:t>程序的分段可由程序员或编译程序根据信息的逻辑结构来划分；而分</a:t>
            </a:r>
            <a:r>
              <a:rPr lang="en-US" altLang="zh-CN" sz="2000">
                <a:solidFill>
                  <a:srgbClr val="C00000"/>
                </a:solidFill>
                <a:latin typeface="华光魏体_CNKI" panose="02000500000000000000" charset="-122"/>
                <a:ea typeface="华光魏体_CNKI" panose="02000500000000000000" charset="-122"/>
                <a:cs typeface="华光魏体_CNKI" panose="02000500000000000000" charset="-122"/>
              </a:rPr>
              <a:t>   </a:t>
            </a:r>
            <a:endParaRPr lang="en-US" altLang="zh-CN" sz="2000">
              <a:solidFill>
                <a:srgbClr val="C00000"/>
              </a:solidFill>
              <a:latin typeface="华光魏体_CNKI" panose="02000500000000000000" charset="-122"/>
              <a:ea typeface="华光魏体_CNKI" panose="02000500000000000000" charset="-122"/>
              <a:cs typeface="华光魏体_CNKI" panose="02000500000000000000" charset="-122"/>
            </a:endParaRPr>
          </a:p>
          <a:p>
            <a:pPr indent="0">
              <a:lnSpc>
                <a:spcPct val="150000"/>
              </a:lnSpc>
              <a:buNone/>
            </a:pPr>
            <a:r>
              <a:rPr lang="en-US" altLang="zh-CN" sz="2000">
                <a:solidFill>
                  <a:srgbClr val="C00000"/>
                </a:solidFill>
                <a:latin typeface="华光魏体_CNKI" panose="02000500000000000000" charset="-122"/>
                <a:ea typeface="华光魏体_CNKI" panose="02000500000000000000" charset="-122"/>
                <a:cs typeface="华光魏体_CNKI" panose="02000500000000000000" charset="-122"/>
              </a:rPr>
              <a:t>     </a:t>
            </a:r>
            <a:r>
              <a:rPr lang="zh-CN" altLang="en-US" sz="2000">
                <a:solidFill>
                  <a:srgbClr val="C00000"/>
                </a:solidFill>
                <a:latin typeface="华光魏体_CNKI" panose="02000500000000000000" charset="-122"/>
                <a:ea typeface="华光魏体_CNKI" panose="02000500000000000000" charset="-122"/>
                <a:cs typeface="华光魏体_CNKI" panose="02000500000000000000" charset="-122"/>
              </a:rPr>
              <a:t>页则与程序员无关，是由系统自动进行的</a:t>
            </a:r>
            <a:r>
              <a:rPr lang="zh-CN" altLang="en-US" sz="2000">
                <a:latin typeface="华光魏体_CNKI" panose="02000500000000000000" charset="-122"/>
                <a:ea typeface="华光魏体_CNKI" panose="02000500000000000000" charset="-122"/>
                <a:cs typeface="华光魏体_CNKI" panose="02000500000000000000" charset="-122"/>
              </a:rPr>
              <a:t>；</a:t>
            </a:r>
            <a:endParaRPr lang="zh-CN" altLang="en-US" sz="20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Ø"/>
            </a:pPr>
            <a:r>
              <a:rPr lang="zh-CN" altLang="en-US" sz="2000">
                <a:latin typeface="华光魏体_CNKI" panose="02000500000000000000" charset="-122"/>
                <a:ea typeface="华光魏体_CNKI" panose="02000500000000000000" charset="-122"/>
                <a:cs typeface="华光魏体_CNKI" panose="02000500000000000000" charset="-122"/>
              </a:rPr>
              <a:t>也即，程序中使用的地址形式仍然是二维的，即段号S和段内地址W’；只是由地址变换机构把W’ 解析成页号P和页内地址的 (位移量)W形式</a:t>
            </a:r>
            <a:endParaRPr lang="zh-CN" altLang="en-US" sz="2000">
              <a:latin typeface="华光魏体_CNKI" panose="02000500000000000000" charset="-122"/>
              <a:ea typeface="华光魏体_CNKI" panose="02000500000000000000" charset="-122"/>
              <a:cs typeface="华光魏体_CNKI" panose="02000500000000000000" charset="-122"/>
            </a:endParaRPr>
          </a:p>
        </p:txBody>
      </p:sp>
    </p:spTree>
    <p:custDataLst>
      <p:tags r:id="rId2"/>
    </p:custData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段页式存储管理方式：地址变换</a:t>
            </a:r>
            <a:r>
              <a:rPr lang="zh-CN" altLang="en-US" sz="2400">
                <a:latin typeface="华光魏体_CNKI" panose="02000500000000000000" charset="-122"/>
                <a:ea typeface="华光魏体_CNKI" panose="02000500000000000000" charset="-122"/>
              </a:rPr>
              <a:t>过程</a:t>
            </a:r>
            <a:endParaRPr lang="zh-CN" altLang="en-US" sz="2400">
              <a:latin typeface="华光魏体_CNKI" panose="02000500000000000000" charset="-122"/>
              <a:ea typeface="华光魏体_CNKI" panose="02000500000000000000" charset="-122"/>
            </a:endParaRPr>
          </a:p>
        </p:txBody>
      </p:sp>
      <p:pic>
        <p:nvPicPr>
          <p:cNvPr id="2" name="图片 1"/>
          <p:cNvPicPr>
            <a:picLocks noChangeAspect="1"/>
          </p:cNvPicPr>
          <p:nvPr/>
        </p:nvPicPr>
        <p:blipFill>
          <a:blip r:embed="rId1"/>
          <a:stretch>
            <a:fillRect/>
          </a:stretch>
        </p:blipFill>
        <p:spPr>
          <a:xfrm>
            <a:off x="2879090" y="2619375"/>
            <a:ext cx="6847840" cy="4075430"/>
          </a:xfrm>
          <a:prstGeom prst="rect">
            <a:avLst/>
          </a:prstGeom>
        </p:spPr>
      </p:pic>
    </p:spTree>
    <p:custDataLst>
      <p:tags r:id="rId2"/>
    </p:custData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4.6</a:t>
            </a:r>
            <a:r>
              <a:rPr lang="zh-CN" altLang="en-US" sz="4400">
                <a:latin typeface="华光魏体_CNKI" panose="02000500000000000000" charset="-122"/>
                <a:ea typeface="华光魏体_CNKI" panose="02000500000000000000" charset="-122"/>
              </a:rPr>
              <a:t>分</a:t>
            </a:r>
            <a:r>
              <a:rPr lang="zh-CN" altLang="en-US" sz="4400">
                <a:latin typeface="华光魏体_CNKI" panose="02000500000000000000" charset="-122"/>
                <a:ea typeface="华光魏体_CNKI" panose="02000500000000000000" charset="-122"/>
              </a:rPr>
              <a:t>段存储管理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1093470" y="2085975"/>
            <a:ext cx="10258425" cy="46037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段页式存储管理方式：地址重定位</a:t>
            </a:r>
            <a:r>
              <a:rPr lang="zh-CN" altLang="en-US" sz="2400">
                <a:latin typeface="华光魏体_CNKI" panose="02000500000000000000" charset="-122"/>
                <a:ea typeface="华光魏体_CNKI" panose="02000500000000000000" charset="-122"/>
              </a:rPr>
              <a:t>机制</a:t>
            </a:r>
            <a:endParaRPr lang="zh-CN" altLang="en-US" sz="2400">
              <a:latin typeface="华光魏体_CNKI" panose="02000500000000000000" charset="-122"/>
              <a:ea typeface="华光魏体_CNKI" panose="02000500000000000000" charset="-122"/>
            </a:endParaRPr>
          </a:p>
        </p:txBody>
      </p:sp>
      <p:pic>
        <p:nvPicPr>
          <p:cNvPr id="10" name="图片 9"/>
          <p:cNvPicPr>
            <a:picLocks noChangeAspect="1"/>
          </p:cNvPicPr>
          <p:nvPr/>
        </p:nvPicPr>
        <p:blipFill>
          <a:blip r:embed="rId1"/>
          <a:stretch>
            <a:fillRect/>
          </a:stretch>
        </p:blipFill>
        <p:spPr>
          <a:xfrm>
            <a:off x="2753360" y="2598420"/>
            <a:ext cx="6938010" cy="4017645"/>
          </a:xfrm>
          <a:prstGeom prst="rect">
            <a:avLst/>
          </a:prstGeom>
        </p:spPr>
      </p:pic>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4457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2" name="肘形连接符 1"/>
          <p:cNvCxnSpPr>
            <a:stCxn id="17" idx="3"/>
          </p:cNvCxnSpPr>
          <p:nvPr/>
        </p:nvCxnSpPr>
        <p:spPr>
          <a:xfrm flipV="1">
            <a:off x="5017135" y="2551430"/>
            <a:ext cx="2009775" cy="695960"/>
          </a:xfrm>
          <a:prstGeom prst="bentConnector3">
            <a:avLst>
              <a:gd name="adj1" fmla="val 51848"/>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肘形连接符 2"/>
          <p:cNvCxnSpPr/>
          <p:nvPr/>
        </p:nvCxnSpPr>
        <p:spPr>
          <a:xfrm flipV="1">
            <a:off x="5032375" y="2924810"/>
            <a:ext cx="2026920" cy="322580"/>
          </a:xfrm>
          <a:prstGeom prst="bentConnector3">
            <a:avLst>
              <a:gd name="adj1" fmla="val 50751"/>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a:off x="5036820" y="3239135"/>
            <a:ext cx="2049780" cy="296545"/>
          </a:xfrm>
          <a:prstGeom prst="bentConnector3">
            <a:avLst>
              <a:gd name="adj1" fmla="val 50031"/>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081780" y="1216025"/>
            <a:ext cx="2265045" cy="2245360"/>
          </a:xfrm>
          <a:prstGeom prst="rect">
            <a:avLst/>
          </a:prstGeom>
          <a:solidFill>
            <a:srgbClr val="92D050"/>
          </a:solidFill>
          <a:ln w="22225">
            <a:solidFill>
              <a:schemeClr val="accent1">
                <a:lumMod val="50000"/>
              </a:schemeClr>
            </a:solidFill>
          </a:ln>
        </p:spPr>
        <p:txBody>
          <a:bodyPr wrap="square" rtlCol="0">
            <a:spAutoFit/>
          </a:bodyPr>
          <a:p>
            <a:r>
              <a:rPr lang="en-US" altLang="zh-CN" sz="1400">
                <a:latin typeface="Times New Roman" panose="02020603050405020304" charset="0"/>
                <a:ea typeface="华光魏体_CNKI" panose="02000500000000000000" charset="-122"/>
                <a:cs typeface="Times New Roman" panose="02020603050405020304" charset="0"/>
              </a:rPr>
              <a:t>L1-i   </a:t>
            </a:r>
            <a:r>
              <a:rPr lang="zh-CN" altLang="en-US" sz="1400">
                <a:latin typeface="Times New Roman" panose="02020603050405020304" charset="0"/>
                <a:ea typeface="华光魏体_CNKI" panose="02000500000000000000" charset="-122"/>
                <a:cs typeface="Times New Roman" panose="02020603050405020304" charset="0"/>
              </a:rPr>
              <a:t>指令缓存；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L1-d  </a:t>
            </a:r>
            <a:r>
              <a:rPr lang="zh-CN" altLang="en-US" sz="1400">
                <a:latin typeface="Times New Roman" panose="02020603050405020304" charset="0"/>
                <a:ea typeface="华光魏体_CNKI" panose="02000500000000000000" charset="-122"/>
                <a:cs typeface="Times New Roman" panose="02020603050405020304" charset="0"/>
              </a:rPr>
              <a:t>数据缓存；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1ns 32K</a:t>
            </a:r>
            <a:endParaRPr lang="en-US" altLang="zh-CN" sz="1400">
              <a:latin typeface="Times New Roman" panose="02020603050405020304" charset="0"/>
              <a:ea typeface="华光魏体_CNKI" panose="02000500000000000000" charset="-122"/>
              <a:cs typeface="Times New Roman" panose="02020603050405020304" charset="0"/>
            </a:endParaRPr>
          </a:p>
          <a:p>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L2 </a:t>
            </a:r>
            <a:r>
              <a:rPr lang="zh-CN" altLang="en-US" sz="1400">
                <a:latin typeface="Times New Roman" panose="02020603050405020304" charset="0"/>
                <a:ea typeface="华光魏体_CNKI" panose="02000500000000000000" charset="-122"/>
                <a:cs typeface="Times New Roman" panose="02020603050405020304" charset="0"/>
              </a:rPr>
              <a:t>高速缓存；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3ns 256K</a:t>
            </a:r>
            <a:endParaRPr lang="en-US" altLang="zh-CN" sz="1400">
              <a:latin typeface="Times New Roman" panose="02020603050405020304" charset="0"/>
              <a:ea typeface="华光魏体_CNKI" panose="02000500000000000000" charset="-122"/>
              <a:cs typeface="Times New Roman" panose="02020603050405020304" charset="0"/>
            </a:endParaRPr>
          </a:p>
          <a:p>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SRAM(</a:t>
            </a:r>
            <a:r>
              <a:rPr lang="zh-CN" altLang="en-US" sz="1400">
                <a:latin typeface="Times New Roman" panose="02020603050405020304" charset="0"/>
                <a:ea typeface="华光魏体_CNKI" panose="02000500000000000000" charset="-122"/>
                <a:cs typeface="Times New Roman" panose="02020603050405020304" charset="0"/>
              </a:rPr>
              <a:t>静态</a:t>
            </a:r>
            <a:r>
              <a:rPr lang="en-US" altLang="zh-CN" sz="1400">
                <a:latin typeface="Times New Roman" panose="02020603050405020304" charset="0"/>
                <a:ea typeface="华光魏体_CNKI" panose="02000500000000000000" charset="-122"/>
                <a:cs typeface="Times New Roman" panose="02020603050405020304" charset="0"/>
              </a:rPr>
              <a:t>RAM)</a:t>
            </a:r>
            <a:endParaRPr lang="en-US" altLang="zh-CN"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6</a:t>
            </a:r>
            <a:r>
              <a:rPr lang="zh-CN" altLang="en-US" sz="1400">
                <a:latin typeface="Times New Roman" panose="02020603050405020304" charset="0"/>
                <a:ea typeface="华光魏体_CNKI" panose="02000500000000000000" charset="-122"/>
                <a:cs typeface="Times New Roman" panose="02020603050405020304" charset="0"/>
              </a:rPr>
              <a:t>个晶体管；稳态</a:t>
            </a:r>
            <a:r>
              <a:rPr lang="en-US" altLang="zh-CN" sz="1400">
                <a:latin typeface="Times New Roman" panose="02020603050405020304" charset="0"/>
                <a:ea typeface="华光魏体_CNKI" panose="02000500000000000000" charset="-122"/>
                <a:cs typeface="Times New Roman" panose="02020603050405020304" charset="0"/>
              </a:rPr>
              <a:t>0</a:t>
            </a:r>
            <a:r>
              <a:rPr lang="zh-CN" altLang="en-US" sz="1400">
                <a:latin typeface="Times New Roman" panose="02020603050405020304" charset="0"/>
                <a:ea typeface="华光魏体_CNKI" panose="02000500000000000000" charset="-122"/>
                <a:cs typeface="Times New Roman" panose="02020603050405020304" charset="0"/>
              </a:rPr>
              <a:t>，</a:t>
            </a:r>
            <a:r>
              <a:rPr lang="en-US" altLang="zh-CN" sz="1400">
                <a:latin typeface="Times New Roman" panose="02020603050405020304" charset="0"/>
                <a:ea typeface="华光魏体_CNKI" panose="02000500000000000000" charset="-122"/>
                <a:cs typeface="Times New Roman" panose="02020603050405020304" charset="0"/>
              </a:rPr>
              <a:t>1</a:t>
            </a:r>
            <a:endParaRPr lang="en-US" altLang="zh-CN" sz="1400">
              <a:latin typeface="Times New Roman" panose="02020603050405020304" charset="0"/>
              <a:ea typeface="华光魏体_CNKI" panose="02000500000000000000" charset="-122"/>
              <a:cs typeface="Times New Roman" panose="02020603050405020304" charset="0"/>
            </a:endParaRPr>
          </a:p>
          <a:p>
            <a:r>
              <a:rPr lang="zh-CN" altLang="en-US" sz="1400">
                <a:latin typeface="Times New Roman" panose="02020603050405020304" charset="0"/>
                <a:ea typeface="华光魏体_CNKI" panose="02000500000000000000" charset="-122"/>
                <a:cs typeface="Times New Roman" panose="02020603050405020304" charset="0"/>
              </a:rPr>
              <a:t>在核内；</a:t>
            </a:r>
            <a:endParaRPr lang="zh-CN" altLang="en-US" sz="1400">
              <a:latin typeface="Times New Roman" panose="02020603050405020304" charset="0"/>
              <a:ea typeface="华光魏体_CNKI" panose="02000500000000000000" charset="-122"/>
              <a:cs typeface="Times New Roman" panose="02020603050405020304" charset="0"/>
            </a:endParaRPr>
          </a:p>
        </p:txBody>
      </p:sp>
      <p:sp>
        <p:nvSpPr>
          <p:cNvPr id="12" name="文本框 11"/>
          <p:cNvSpPr txBox="1"/>
          <p:nvPr/>
        </p:nvSpPr>
        <p:spPr>
          <a:xfrm>
            <a:off x="4610735" y="3394075"/>
            <a:ext cx="2265045" cy="1383665"/>
          </a:xfrm>
          <a:prstGeom prst="rect">
            <a:avLst/>
          </a:prstGeom>
          <a:solidFill>
            <a:schemeClr val="accent4">
              <a:lumMod val="75000"/>
            </a:schemeClr>
          </a:solidFill>
          <a:ln w="22225">
            <a:solidFill>
              <a:schemeClr val="accent1">
                <a:lumMod val="50000"/>
              </a:schemeClr>
            </a:solidFill>
          </a:ln>
        </p:spPr>
        <p:txBody>
          <a:bodyPr wrap="square" rtlCol="0">
            <a:spAutoFit/>
          </a:bodyPr>
          <a:p>
            <a:r>
              <a:rPr lang="en-US" altLang="zh-CN" sz="1400">
                <a:latin typeface="Times New Roman" panose="02020603050405020304" charset="0"/>
                <a:ea typeface="华光魏体_CNKI" panose="02000500000000000000" charset="-122"/>
                <a:cs typeface="Times New Roman" panose="02020603050405020304" charset="0"/>
              </a:rPr>
              <a:t>L3 </a:t>
            </a:r>
            <a:r>
              <a:rPr lang="zh-CN" altLang="en-US" sz="1400">
                <a:latin typeface="Times New Roman" panose="02020603050405020304" charset="0"/>
                <a:ea typeface="华光魏体_CNKI" panose="02000500000000000000" charset="-122"/>
                <a:cs typeface="Times New Roman" panose="02020603050405020304" charset="0"/>
              </a:rPr>
              <a:t>高速缓存；</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12ns  4M</a:t>
            </a:r>
            <a:endParaRPr lang="zh-CN" altLang="en-US"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SRAM(</a:t>
            </a:r>
            <a:r>
              <a:rPr lang="zh-CN" altLang="en-US" sz="1400">
                <a:latin typeface="Times New Roman" panose="02020603050405020304" charset="0"/>
                <a:ea typeface="华光魏体_CNKI" panose="02000500000000000000" charset="-122"/>
                <a:cs typeface="Times New Roman" panose="02020603050405020304" charset="0"/>
              </a:rPr>
              <a:t>静态</a:t>
            </a:r>
            <a:r>
              <a:rPr lang="en-US" altLang="zh-CN" sz="1400">
                <a:latin typeface="Times New Roman" panose="02020603050405020304" charset="0"/>
                <a:ea typeface="华光魏体_CNKI" panose="02000500000000000000" charset="-122"/>
                <a:cs typeface="Times New Roman" panose="02020603050405020304" charset="0"/>
              </a:rPr>
              <a:t>RAM)</a:t>
            </a:r>
            <a:endParaRPr lang="en-US" altLang="zh-CN" sz="1400">
              <a:latin typeface="Times New Roman" panose="02020603050405020304" charset="0"/>
              <a:ea typeface="华光魏体_CNKI" panose="02000500000000000000" charset="-122"/>
              <a:cs typeface="Times New Roman" panose="02020603050405020304" charset="0"/>
            </a:endParaRPr>
          </a:p>
          <a:p>
            <a:r>
              <a:rPr lang="zh-CN" altLang="en-US" sz="1400">
                <a:latin typeface="Times New Roman" panose="02020603050405020304" charset="0"/>
                <a:ea typeface="华光魏体_CNKI" panose="02000500000000000000" charset="-122"/>
                <a:cs typeface="Times New Roman" panose="02020603050405020304" charset="0"/>
              </a:rPr>
              <a:t>或者</a:t>
            </a:r>
            <a:r>
              <a:rPr lang="en-US" altLang="zh-CN" sz="1400">
                <a:latin typeface="Times New Roman" panose="02020603050405020304" charset="0"/>
                <a:ea typeface="华光魏体_CNKI" panose="02000500000000000000" charset="-122"/>
                <a:cs typeface="Times New Roman" panose="02020603050405020304" charset="0"/>
              </a:rPr>
              <a:t>MC</a:t>
            </a:r>
            <a:r>
              <a:rPr lang="en-US" altLang="zh-CN" sz="1400">
                <a:latin typeface="Times New Roman" panose="02020603050405020304" charset="0"/>
                <a:ea typeface="华光魏体_CNKI" panose="02000500000000000000" charset="-122"/>
                <a:cs typeface="Times New Roman" panose="02020603050405020304" charset="0"/>
              </a:rPr>
              <a:t>DRAM</a:t>
            </a:r>
            <a:endParaRPr lang="en-US" altLang="zh-CN" sz="1400">
              <a:latin typeface="Times New Roman" panose="02020603050405020304" charset="0"/>
              <a:ea typeface="华光魏体_CNKI" panose="02000500000000000000" charset="-122"/>
              <a:cs typeface="Times New Roman" panose="02020603050405020304" charset="0"/>
            </a:endParaRPr>
          </a:p>
          <a:p>
            <a:r>
              <a:rPr lang="zh-CN" altLang="en-US" sz="1400">
                <a:latin typeface="Times New Roman" panose="02020603050405020304" charset="0"/>
                <a:ea typeface="华光魏体_CNKI" panose="02000500000000000000" charset="-122"/>
                <a:cs typeface="Times New Roman" panose="02020603050405020304" charset="0"/>
              </a:rPr>
              <a:t>在核外</a:t>
            </a:r>
            <a:r>
              <a:rPr lang="en-US" altLang="zh-CN" sz="1400">
                <a:latin typeface="Times New Roman" panose="02020603050405020304" charset="0"/>
                <a:ea typeface="华光魏体_CNKI" panose="02000500000000000000" charset="-122"/>
                <a:cs typeface="Times New Roman" panose="02020603050405020304" charset="0"/>
              </a:rPr>
              <a:t> </a:t>
            </a:r>
            <a:r>
              <a:rPr lang="zh-CN" altLang="en-US" sz="1400">
                <a:latin typeface="Times New Roman" panose="02020603050405020304" charset="0"/>
                <a:ea typeface="华光魏体_CNKI" panose="02000500000000000000" charset="-122"/>
                <a:cs typeface="Times New Roman" panose="02020603050405020304" charset="0"/>
              </a:rPr>
              <a:t>但是</a:t>
            </a:r>
            <a:r>
              <a:rPr lang="en-US" altLang="zh-CN" sz="1400">
                <a:latin typeface="Times New Roman" panose="02020603050405020304" charset="0"/>
                <a:ea typeface="华光魏体_CNKI" panose="02000500000000000000" charset="-122"/>
                <a:cs typeface="Times New Roman" panose="02020603050405020304" charset="0"/>
              </a:rPr>
              <a:t>On-Die</a:t>
            </a:r>
            <a:r>
              <a:rPr lang="zh-CN" altLang="en-US" sz="1400">
                <a:latin typeface="Times New Roman" panose="02020603050405020304" charset="0"/>
                <a:ea typeface="华光魏体_CNKI" panose="02000500000000000000" charset="-122"/>
                <a:cs typeface="Times New Roman" panose="02020603050405020304" charset="0"/>
              </a:rPr>
              <a:t>；</a:t>
            </a:r>
            <a:endParaRPr lang="en-US" altLang="zh-CN" sz="1400">
              <a:latin typeface="Times New Roman" panose="02020603050405020304" charset="0"/>
              <a:ea typeface="华光魏体_CNKI" panose="02000500000000000000" charset="-122"/>
              <a:cs typeface="Times New Roman" panose="02020603050405020304" charset="0"/>
            </a:endParaRPr>
          </a:p>
          <a:p>
            <a:r>
              <a:rPr lang="en-US" altLang="zh-CN" sz="1400">
                <a:latin typeface="Times New Roman" panose="02020603050405020304" charset="0"/>
                <a:ea typeface="华光魏体_CNKI" panose="02000500000000000000" charset="-122"/>
                <a:cs typeface="Times New Roman" panose="02020603050405020304" charset="0"/>
              </a:rPr>
              <a:t>Die</a:t>
            </a:r>
            <a:r>
              <a:rPr lang="zh-CN" altLang="en-US" sz="1400">
                <a:latin typeface="Times New Roman" panose="02020603050405020304" charset="0"/>
                <a:ea typeface="华光魏体_CNKI" panose="02000500000000000000" charset="-122"/>
                <a:cs typeface="Times New Roman" panose="02020603050405020304" charset="0"/>
              </a:rPr>
              <a:t>上的所有</a:t>
            </a:r>
            <a:r>
              <a:rPr lang="en-US" altLang="zh-CN" sz="1400">
                <a:latin typeface="Times New Roman" panose="02020603050405020304" charset="0"/>
                <a:ea typeface="华光魏体_CNKI" panose="02000500000000000000" charset="-122"/>
                <a:cs typeface="Times New Roman" panose="02020603050405020304" charset="0"/>
              </a:rPr>
              <a:t>Core</a:t>
            </a:r>
            <a:r>
              <a:rPr lang="zh-CN" altLang="en-US" sz="1400">
                <a:latin typeface="Times New Roman" panose="02020603050405020304" charset="0"/>
                <a:ea typeface="华光魏体_CNKI" panose="02000500000000000000" charset="-122"/>
                <a:cs typeface="Times New Roman" panose="02020603050405020304" charset="0"/>
              </a:rPr>
              <a:t>可以</a:t>
            </a:r>
            <a:r>
              <a:rPr lang="zh-CN" altLang="en-US" sz="1400">
                <a:latin typeface="Times New Roman" panose="02020603050405020304" charset="0"/>
                <a:ea typeface="华光魏体_CNKI" panose="02000500000000000000" charset="-122"/>
                <a:cs typeface="Times New Roman" panose="02020603050405020304" charset="0"/>
              </a:rPr>
              <a:t>共享</a:t>
            </a:r>
            <a:endParaRPr lang="zh-CN" altLang="en-US" sz="1400">
              <a:latin typeface="Times New Roman" panose="02020603050405020304" charset="0"/>
              <a:ea typeface="华光魏体_CNKI" panose="02000500000000000000" charset="-122"/>
              <a:cs typeface="Times New Roman" panose="02020603050405020304" charset="0"/>
            </a:endParaRPr>
          </a:p>
        </p:txBody>
      </p:sp>
      <p:sp>
        <p:nvSpPr>
          <p:cNvPr id="21" name="文本框 20"/>
          <p:cNvSpPr txBox="1"/>
          <p:nvPr/>
        </p:nvSpPr>
        <p:spPr>
          <a:xfrm>
            <a:off x="3312795" y="5193030"/>
            <a:ext cx="3533775" cy="1198880"/>
          </a:xfrm>
          <a:prstGeom prst="rect">
            <a:avLst/>
          </a:prstGeom>
          <a:solidFill>
            <a:srgbClr val="FFC000"/>
          </a:solidFill>
          <a:ln w="19050">
            <a:solidFill>
              <a:schemeClr val="tx1"/>
            </a:solidFill>
          </a:ln>
        </p:spPr>
        <p:txBody>
          <a:bodyPr wrap="square" rtlCol="0">
            <a:spAutoFit/>
          </a:bodyPr>
          <a:p>
            <a:pPr marL="285750" indent="-285750">
              <a:buFont typeface="Wingdings" panose="05000000000000000000" charset="0"/>
              <a:buChar char="Ø"/>
            </a:pPr>
            <a:r>
              <a:rPr lang="zh-CN" altLang="en-US">
                <a:latin typeface="Times New Roman" panose="02020603050405020304" charset="0"/>
                <a:ea typeface="华光魏体_CNKI" panose="02000500000000000000" charset="-122"/>
                <a:cs typeface="Times New Roman" panose="02020603050405020304" charset="0"/>
              </a:rPr>
              <a:t>高速缓存介于寄存器和存储器之间，用于缓和</a:t>
            </a:r>
            <a:r>
              <a:rPr lang="en-US" altLang="zh-CN">
                <a:latin typeface="Times New Roman" panose="02020603050405020304" charset="0"/>
                <a:ea typeface="华光魏体_CNKI" panose="02000500000000000000" charset="-122"/>
                <a:cs typeface="Times New Roman" panose="02020603050405020304" charset="0"/>
              </a:rPr>
              <a:t>CPU</a:t>
            </a:r>
            <a:r>
              <a:rPr lang="zh-CN" altLang="en-US">
                <a:latin typeface="Times New Roman" panose="02020603050405020304" charset="0"/>
                <a:ea typeface="华光魏体_CNKI" panose="02000500000000000000" charset="-122"/>
                <a:cs typeface="Times New Roman" panose="02020603050405020304" charset="0"/>
              </a:rPr>
              <a:t>和内存之间的速度的矛盾；</a:t>
            </a:r>
            <a:endParaRPr lang="zh-CN" altLang="en-US">
              <a:latin typeface="Times New Roman" panose="02020603050405020304" charset="0"/>
              <a:ea typeface="华光魏体_CNKI" panose="02000500000000000000" charset="-122"/>
              <a:cs typeface="Times New Roman" panose="02020603050405020304" charset="0"/>
            </a:endParaRPr>
          </a:p>
          <a:p>
            <a:pPr marL="285750" indent="-285750">
              <a:buFont typeface="Wingdings" panose="05000000000000000000" charset="0"/>
              <a:buChar char="Ø"/>
            </a:pPr>
            <a:r>
              <a:rPr lang="zh-CN" altLang="en-US">
                <a:latin typeface="Times New Roman" panose="02020603050405020304" charset="0"/>
                <a:ea typeface="华光魏体_CNKI" panose="02000500000000000000" charset="-122"/>
                <a:cs typeface="Times New Roman" panose="02020603050405020304" charset="0"/>
              </a:rPr>
              <a:t>利用程序执行的局部性原理；</a:t>
            </a:r>
            <a:endParaRPr lang="en-US" altLang="zh-CN">
              <a:latin typeface="Times New Roman" panose="02020603050405020304" charset="0"/>
              <a:ea typeface="华光魏体_CNKI" panose="02000500000000000000" charset="-122"/>
              <a:cs typeface="Times New Roman" panose="02020603050405020304" charset="0"/>
            </a:endParaRPr>
          </a:p>
        </p:txBody>
      </p:sp>
    </p:spTree>
    <p:custDataLst>
      <p:tags r:id="rId1"/>
    </p:custData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sz="4400">
                <a:latin typeface="华光魏体_CNKI" panose="02000500000000000000" charset="-122"/>
                <a:ea typeface="华光魏体_CNKI" panose="02000500000000000000" charset="-122"/>
              </a:rPr>
              <a:t>4 </a:t>
            </a:r>
            <a:r>
              <a:rPr lang="zh-CN" altLang="en-US" sz="4400">
                <a:latin typeface="华光魏体_CNKI" panose="02000500000000000000" charset="-122"/>
                <a:ea typeface="华光魏体_CNKI" panose="02000500000000000000" charset="-122"/>
              </a:rPr>
              <a:t>存储器管理（</a:t>
            </a:r>
            <a:r>
              <a:rPr lang="zh-CN" altLang="en-US" sz="4400">
                <a:latin typeface="华光魏体_CNKI" panose="02000500000000000000" charset="-122"/>
                <a:ea typeface="华光魏体_CNKI" panose="02000500000000000000" charset="-122"/>
              </a:rPr>
              <a:t>小结）</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093470" y="2085975"/>
            <a:ext cx="10258425" cy="304609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存储的层次（了解多级存储、高速缓存、磁盘缓存等</a:t>
            </a:r>
            <a:r>
              <a:rPr lang="zh-CN" altLang="en-US" sz="2400">
                <a:latin typeface="华光魏体_CNKI" panose="02000500000000000000" charset="-122"/>
                <a:ea typeface="华光魏体_CNKI" panose="02000500000000000000" charset="-122"/>
              </a:rPr>
              <a:t>概念）</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程序的装入和链接（面试常问题，了解三种装入、三种链接的</a:t>
            </a:r>
            <a:r>
              <a:rPr lang="zh-CN" altLang="en-US" sz="2400">
                <a:latin typeface="华光魏体_CNKI" panose="02000500000000000000" charset="-122"/>
                <a:ea typeface="华光魏体_CNKI" panose="02000500000000000000" charset="-122"/>
              </a:rPr>
              <a:t>优缺点）</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连续存储管理（熟悉单一、固定分区、动态分区和动态重定位分区方法的区别和联系，会计算四种顺序连续分配，首次适应、循环首次适应、最佳适应、最坏适应的算法，了解伙伴系统的分配和</a:t>
            </a:r>
            <a:r>
              <a:rPr lang="zh-CN" altLang="en-US" sz="2400">
                <a:latin typeface="华光魏体_CNKI" panose="02000500000000000000" charset="-122"/>
                <a:ea typeface="华光魏体_CNKI" panose="02000500000000000000" charset="-122"/>
              </a:rPr>
              <a:t>回收）；</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离散存储管理（熟悉分页、分段、段页式的基本原理和地址结构，</a:t>
            </a:r>
            <a:r>
              <a:rPr lang="zh-CN" altLang="en-US" sz="2400">
                <a:latin typeface="华光魏体_CNKI" panose="02000500000000000000" charset="-122"/>
                <a:ea typeface="华光魏体_CNKI" panose="02000500000000000000" charset="-122"/>
              </a:rPr>
              <a:t>熟悉地址重定位机制，熟悉分页、分段式的区别和优缺点，了解快表等</a:t>
            </a:r>
            <a:r>
              <a:rPr lang="zh-CN" altLang="en-US" sz="2400">
                <a:latin typeface="华光魏体_CNKI" panose="02000500000000000000" charset="-122"/>
                <a:ea typeface="华光魏体_CNKI" panose="02000500000000000000" charset="-122"/>
              </a:rPr>
              <a:t>概念）</a:t>
            </a:r>
            <a:endParaRPr lang="zh-CN" altLang="en-US" sz="2400">
              <a:latin typeface="华光魏体_CNKI" panose="02000500000000000000" charset="-122"/>
              <a:ea typeface="华光魏体_CNKI" panose="02000500000000000000" charset="-122"/>
            </a:endParaRPr>
          </a:p>
          <a:p>
            <a:pPr marL="342900" indent="-342900">
              <a:buFont typeface="Wingdings" panose="05000000000000000000" charset="0"/>
              <a:buChar char="p"/>
            </a:pPr>
            <a:endParaRPr lang="zh-CN" altLang="en-US" sz="2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3949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2" name="肘形连接符 1"/>
          <p:cNvCxnSpPr>
            <a:endCxn id="50" idx="1"/>
          </p:cNvCxnSpPr>
          <p:nvPr/>
        </p:nvCxnSpPr>
        <p:spPr>
          <a:xfrm>
            <a:off x="5163820" y="3943985"/>
            <a:ext cx="1628140" cy="1402080"/>
          </a:xfrm>
          <a:prstGeom prst="bentConnector3">
            <a:avLst>
              <a:gd name="adj1" fmla="val 50039"/>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3949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2" name="肘形连接符 1"/>
          <p:cNvCxnSpPr>
            <a:endCxn id="50" idx="1"/>
          </p:cNvCxnSpPr>
          <p:nvPr/>
        </p:nvCxnSpPr>
        <p:spPr>
          <a:xfrm>
            <a:off x="5163820" y="3943985"/>
            <a:ext cx="1628140" cy="1402080"/>
          </a:xfrm>
          <a:prstGeom prst="bentConnector3">
            <a:avLst>
              <a:gd name="adj1" fmla="val 50039"/>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032250" y="2235200"/>
            <a:ext cx="2846070" cy="1753235"/>
          </a:xfrm>
          <a:prstGeom prst="rect">
            <a:avLst/>
          </a:prstGeom>
          <a:solidFill>
            <a:schemeClr val="accent3">
              <a:lumMod val="60000"/>
              <a:lumOff val="40000"/>
            </a:schemeClr>
          </a:solidFill>
        </p:spPr>
        <p:txBody>
          <a:bodyPr wrap="square" rtlCol="0">
            <a:spAutoFit/>
          </a:bodyPr>
          <a:p>
            <a:r>
              <a:rPr lang="zh-CN" altLang="en-US">
                <a:latin typeface="华光魏体_CNKI" panose="02000500000000000000" charset="-122"/>
                <a:ea typeface="华光魏体_CNKI" panose="02000500000000000000" charset="-122"/>
                <a:cs typeface="华光魏体_CNKI" panose="02000500000000000000" charset="-122"/>
              </a:rPr>
              <a:t>内存，或称主存</a:t>
            </a:r>
            <a:endParaRPr lang="zh-CN" altLang="en-US">
              <a:latin typeface="华光魏体_CNKI" panose="02000500000000000000" charset="-122"/>
              <a:ea typeface="华光魏体_CNKI" panose="02000500000000000000" charset="-122"/>
              <a:cs typeface="华光魏体_CNKI" panose="02000500000000000000" charset="-122"/>
            </a:endParaRPr>
          </a:p>
          <a:p>
            <a:r>
              <a:rPr lang="en-US" altLang="zh-CN">
                <a:latin typeface="华光魏体_CNKI" panose="02000500000000000000" charset="-122"/>
                <a:ea typeface="华光魏体_CNKI" panose="02000500000000000000" charset="-122"/>
                <a:cs typeface="华光魏体_CNKI" panose="02000500000000000000" charset="-122"/>
              </a:rPr>
              <a:t>DRAM</a:t>
            </a:r>
            <a:endParaRPr lang="en-US" altLang="zh-CN">
              <a:latin typeface="华光魏体_CNKI" panose="02000500000000000000" charset="-122"/>
              <a:ea typeface="华光魏体_CNKI" panose="02000500000000000000" charset="-122"/>
              <a:cs typeface="华光魏体_CNKI" panose="02000500000000000000" charset="-122"/>
            </a:endParaRPr>
          </a:p>
          <a:p>
            <a:r>
              <a:rPr lang="en-US" altLang="zh-CN">
                <a:latin typeface="华光魏体_CNKI" panose="02000500000000000000" charset="-122"/>
                <a:ea typeface="华光魏体_CNKI" panose="02000500000000000000" charset="-122"/>
                <a:cs typeface="华光魏体_CNKI" panose="02000500000000000000" charset="-122"/>
              </a:rPr>
              <a:t>65ns</a:t>
            </a:r>
            <a:endParaRPr lang="en-US" altLang="zh-CN">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可执行存储</a:t>
            </a:r>
            <a:r>
              <a:rPr lang="zh-CN" altLang="en-US">
                <a:latin typeface="华光魏体_CNKI" panose="02000500000000000000" charset="-122"/>
                <a:ea typeface="华光魏体_CNKI" panose="02000500000000000000" charset="-122"/>
                <a:cs typeface="华光魏体_CNKI" panose="02000500000000000000" charset="-122"/>
              </a:rPr>
              <a:t>器；</a:t>
            </a:r>
            <a:endParaRPr lang="zh-CN" altLang="en-US">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进程直接通过</a:t>
            </a:r>
            <a:r>
              <a:rPr lang="en-US" altLang="zh-CN">
                <a:latin typeface="华光魏体_CNKI" panose="02000500000000000000" charset="-122"/>
                <a:ea typeface="华光魏体_CNKI" panose="02000500000000000000" charset="-122"/>
                <a:cs typeface="华光魏体_CNKI" panose="02000500000000000000" charset="-122"/>
              </a:rPr>
              <a:t>Load </a:t>
            </a:r>
            <a:r>
              <a:rPr lang="zh-CN" altLang="en-US">
                <a:latin typeface="华光魏体_CNKI" panose="02000500000000000000" charset="-122"/>
                <a:ea typeface="华光魏体_CNKI" panose="02000500000000000000" charset="-122"/>
                <a:cs typeface="华光魏体_CNKI" panose="02000500000000000000" charset="-122"/>
              </a:rPr>
              <a:t>或者</a:t>
            </a:r>
            <a:r>
              <a:rPr lang="en-US" altLang="zh-CN">
                <a:latin typeface="华光魏体_CNKI" panose="02000500000000000000" charset="-122"/>
                <a:ea typeface="华光魏体_CNKI" panose="02000500000000000000" charset="-122"/>
                <a:cs typeface="华光魏体_CNKI" panose="02000500000000000000" charset="-122"/>
              </a:rPr>
              <a:t>Store</a:t>
            </a:r>
            <a:r>
              <a:rPr lang="zh-CN" altLang="en-US">
                <a:latin typeface="华光魏体_CNKI" panose="02000500000000000000" charset="-122"/>
                <a:ea typeface="华光魏体_CNKI" panose="02000500000000000000" charset="-122"/>
                <a:cs typeface="华光魏体_CNKI" panose="02000500000000000000" charset="-122"/>
              </a:rPr>
              <a:t>命令进行</a:t>
            </a:r>
            <a:r>
              <a:rPr lang="zh-CN" altLang="en-US">
                <a:latin typeface="华光魏体_CNKI" panose="02000500000000000000" charset="-122"/>
                <a:ea typeface="华光魏体_CNKI" panose="02000500000000000000" charset="-122"/>
                <a:cs typeface="华光魏体_CNKI" panose="02000500000000000000" charset="-122"/>
              </a:rPr>
              <a:t>访问；</a:t>
            </a:r>
            <a:endParaRPr lang="zh-CN" altLang="en-US">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3949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2" name="肘形连接符 1"/>
          <p:cNvCxnSpPr>
            <a:endCxn id="50" idx="1"/>
          </p:cNvCxnSpPr>
          <p:nvPr/>
        </p:nvCxnSpPr>
        <p:spPr>
          <a:xfrm>
            <a:off x="5163820" y="3943985"/>
            <a:ext cx="1628140" cy="1402080"/>
          </a:xfrm>
          <a:prstGeom prst="bentConnector3">
            <a:avLst>
              <a:gd name="adj1" fmla="val 50039"/>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32250" y="2235200"/>
            <a:ext cx="2846070" cy="1753235"/>
          </a:xfrm>
          <a:prstGeom prst="rect">
            <a:avLst/>
          </a:prstGeom>
          <a:solidFill>
            <a:schemeClr val="accent3">
              <a:lumMod val="60000"/>
              <a:lumOff val="40000"/>
            </a:schemeClr>
          </a:solidFill>
        </p:spPr>
        <p:txBody>
          <a:bodyPr wrap="square" rtlCol="0">
            <a:spAutoFit/>
          </a:bodyPr>
          <a:p>
            <a:r>
              <a:rPr lang="zh-CN" altLang="en-US">
                <a:latin typeface="华光魏体_CNKI" panose="02000500000000000000" charset="-122"/>
                <a:ea typeface="华光魏体_CNKI" panose="02000500000000000000" charset="-122"/>
                <a:cs typeface="华光魏体_CNKI" panose="02000500000000000000" charset="-122"/>
              </a:rPr>
              <a:t>内存，或称主存</a:t>
            </a:r>
            <a:endParaRPr lang="zh-CN" altLang="en-US">
              <a:latin typeface="华光魏体_CNKI" panose="02000500000000000000" charset="-122"/>
              <a:ea typeface="华光魏体_CNKI" panose="02000500000000000000" charset="-122"/>
              <a:cs typeface="华光魏体_CNKI" panose="02000500000000000000" charset="-122"/>
            </a:endParaRPr>
          </a:p>
          <a:p>
            <a:r>
              <a:rPr lang="en-US" altLang="zh-CN">
                <a:latin typeface="华光魏体_CNKI" panose="02000500000000000000" charset="-122"/>
                <a:ea typeface="华光魏体_CNKI" panose="02000500000000000000" charset="-122"/>
                <a:cs typeface="华光魏体_CNKI" panose="02000500000000000000" charset="-122"/>
              </a:rPr>
              <a:t>DRAM</a:t>
            </a:r>
            <a:endParaRPr lang="en-US" altLang="zh-CN">
              <a:latin typeface="华光魏体_CNKI" panose="02000500000000000000" charset="-122"/>
              <a:ea typeface="华光魏体_CNKI" panose="02000500000000000000" charset="-122"/>
              <a:cs typeface="华光魏体_CNKI" panose="02000500000000000000" charset="-122"/>
            </a:endParaRPr>
          </a:p>
          <a:p>
            <a:r>
              <a:rPr lang="en-US" altLang="zh-CN">
                <a:latin typeface="华光魏体_CNKI" panose="02000500000000000000" charset="-122"/>
                <a:ea typeface="华光魏体_CNKI" panose="02000500000000000000" charset="-122"/>
                <a:cs typeface="华光魏体_CNKI" panose="02000500000000000000" charset="-122"/>
              </a:rPr>
              <a:t>65ns</a:t>
            </a:r>
            <a:endParaRPr lang="en-US" altLang="zh-CN">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可执行存储</a:t>
            </a:r>
            <a:r>
              <a:rPr lang="zh-CN" altLang="en-US">
                <a:latin typeface="华光魏体_CNKI" panose="02000500000000000000" charset="-122"/>
                <a:ea typeface="华光魏体_CNKI" panose="02000500000000000000" charset="-122"/>
                <a:cs typeface="华光魏体_CNKI" panose="02000500000000000000" charset="-122"/>
              </a:rPr>
              <a:t>器；</a:t>
            </a:r>
            <a:endParaRPr lang="zh-CN" altLang="en-US">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进程直接通过</a:t>
            </a:r>
            <a:r>
              <a:rPr lang="en-US" altLang="zh-CN">
                <a:latin typeface="华光魏体_CNKI" panose="02000500000000000000" charset="-122"/>
                <a:ea typeface="华光魏体_CNKI" panose="02000500000000000000" charset="-122"/>
                <a:cs typeface="华光魏体_CNKI" panose="02000500000000000000" charset="-122"/>
              </a:rPr>
              <a:t>Load </a:t>
            </a:r>
            <a:r>
              <a:rPr lang="zh-CN" altLang="en-US">
                <a:latin typeface="华光魏体_CNKI" panose="02000500000000000000" charset="-122"/>
                <a:ea typeface="华光魏体_CNKI" panose="02000500000000000000" charset="-122"/>
                <a:cs typeface="华光魏体_CNKI" panose="02000500000000000000" charset="-122"/>
              </a:rPr>
              <a:t>或者</a:t>
            </a:r>
            <a:r>
              <a:rPr lang="en-US" altLang="zh-CN">
                <a:latin typeface="华光魏体_CNKI" panose="02000500000000000000" charset="-122"/>
                <a:ea typeface="华光魏体_CNKI" panose="02000500000000000000" charset="-122"/>
                <a:cs typeface="华光魏体_CNKI" panose="02000500000000000000" charset="-122"/>
              </a:rPr>
              <a:t>Store</a:t>
            </a:r>
            <a:r>
              <a:rPr lang="zh-CN" altLang="en-US">
                <a:latin typeface="华光魏体_CNKI" panose="02000500000000000000" charset="-122"/>
                <a:ea typeface="华光魏体_CNKI" panose="02000500000000000000" charset="-122"/>
                <a:cs typeface="华光魏体_CNKI" panose="02000500000000000000" charset="-122"/>
              </a:rPr>
              <a:t>命令进行</a:t>
            </a:r>
            <a:r>
              <a:rPr lang="zh-CN" altLang="en-US">
                <a:latin typeface="华光魏体_CNKI" panose="02000500000000000000" charset="-122"/>
                <a:ea typeface="华光魏体_CNKI" panose="02000500000000000000" charset="-122"/>
                <a:cs typeface="华光魏体_CNKI" panose="02000500000000000000" charset="-122"/>
              </a:rPr>
              <a:t>访问；</a:t>
            </a:r>
            <a:endParaRPr lang="zh-CN" altLang="en-US">
              <a:latin typeface="华光魏体_CNKI" panose="02000500000000000000" charset="-122"/>
              <a:ea typeface="华光魏体_CNKI" panose="02000500000000000000" charset="-122"/>
              <a:cs typeface="华光魏体_CNKI" panose="02000500000000000000" charset="-122"/>
            </a:endParaRPr>
          </a:p>
        </p:txBody>
      </p:sp>
      <p:cxnSp>
        <p:nvCxnSpPr>
          <p:cNvPr id="12" name="肘形连接符 11"/>
          <p:cNvCxnSpPr>
            <a:endCxn id="51" idx="1"/>
          </p:cNvCxnSpPr>
          <p:nvPr/>
        </p:nvCxnSpPr>
        <p:spPr>
          <a:xfrm>
            <a:off x="5380990" y="4459605"/>
            <a:ext cx="1553845" cy="1158875"/>
          </a:xfrm>
          <a:prstGeom prst="bentConnector3">
            <a:avLst>
              <a:gd name="adj1" fmla="val 5002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120255" y="3301365"/>
            <a:ext cx="4782185" cy="1753235"/>
          </a:xfrm>
          <a:prstGeom prst="rect">
            <a:avLst/>
          </a:prstGeom>
          <a:solidFill>
            <a:schemeClr val="accent2">
              <a:lumMod val="40000"/>
              <a:lumOff val="60000"/>
            </a:schemeClr>
          </a:solidFill>
        </p:spPr>
        <p:txBody>
          <a:bodyPr wrap="square" rtlCol="0">
            <a:spAutoFit/>
          </a:bodyPr>
          <a:p>
            <a:r>
              <a:rPr lang="zh-CN" altLang="en-US">
                <a:latin typeface="华光魏体_CNKI" panose="02000500000000000000" charset="-122"/>
                <a:ea typeface="华光魏体_CNKI" panose="02000500000000000000" charset="-122"/>
                <a:cs typeface="华光魏体_CNKI" panose="02000500000000000000" charset="-122"/>
              </a:rPr>
              <a:t>磁盘缓存，非真实存在的</a:t>
            </a:r>
            <a:r>
              <a:rPr lang="zh-CN" altLang="en-US">
                <a:latin typeface="华光魏体_CNKI" panose="02000500000000000000" charset="-122"/>
                <a:ea typeface="华光魏体_CNKI" panose="02000500000000000000" charset="-122"/>
                <a:cs typeface="华光魏体_CNKI" panose="02000500000000000000" charset="-122"/>
              </a:rPr>
              <a:t>存储；</a:t>
            </a:r>
            <a:endParaRPr lang="zh-CN" altLang="en-US">
              <a:latin typeface="华光魏体_CNKI" panose="02000500000000000000" charset="-122"/>
              <a:ea typeface="华光魏体_CNKI" panose="02000500000000000000" charset="-122"/>
              <a:cs typeface="华光魏体_CNKI" panose="02000500000000000000" charset="-122"/>
            </a:endParaRPr>
          </a:p>
          <a:p>
            <a:pPr marL="285750" indent="-285750">
              <a:buFont typeface="Wingdings" panose="05000000000000000000" charset="0"/>
              <a:buChar char="Ø"/>
            </a:pPr>
            <a:r>
              <a:rPr lang="zh-CN" altLang="en-US">
                <a:latin typeface="华光魏体_CNKI" panose="02000500000000000000" charset="-122"/>
                <a:ea typeface="华光魏体_CNKI" panose="02000500000000000000" charset="-122"/>
                <a:cs typeface="华光魏体_CNKI" panose="02000500000000000000" charset="-122"/>
              </a:rPr>
              <a:t>缓解内存和外存访问速度的差异；</a:t>
            </a:r>
            <a:endParaRPr lang="zh-CN" altLang="en-US">
              <a:latin typeface="华光魏体_CNKI" panose="02000500000000000000" charset="-122"/>
              <a:ea typeface="华光魏体_CNKI" panose="02000500000000000000" charset="-122"/>
              <a:cs typeface="华光魏体_CNKI" panose="02000500000000000000" charset="-122"/>
            </a:endParaRPr>
          </a:p>
          <a:p>
            <a:pPr marL="285750" indent="-285750">
              <a:buFont typeface="Wingdings" panose="05000000000000000000" charset="0"/>
              <a:buChar char="Ø"/>
            </a:pPr>
            <a:r>
              <a:rPr lang="zh-CN" altLang="en-US">
                <a:latin typeface="华光魏体_CNKI" panose="02000500000000000000" charset="-122"/>
                <a:ea typeface="华光魏体_CNKI" panose="02000500000000000000" charset="-122"/>
                <a:cs typeface="华光魏体_CNKI" panose="02000500000000000000" charset="-122"/>
              </a:rPr>
              <a:t>利用虚拟的思想，在内存中开辟磁盘缓存；</a:t>
            </a:r>
            <a:endParaRPr lang="zh-CN" altLang="en-US">
              <a:latin typeface="华光魏体_CNKI" panose="02000500000000000000" charset="-122"/>
              <a:ea typeface="华光魏体_CNKI" panose="02000500000000000000" charset="-122"/>
              <a:cs typeface="华光魏体_CNKI" panose="02000500000000000000" charset="-122"/>
            </a:endParaRPr>
          </a:p>
          <a:p>
            <a:pPr marL="285750" indent="-285750">
              <a:buFont typeface="Wingdings" panose="05000000000000000000" charset="0"/>
              <a:buChar char="Ø"/>
            </a:pPr>
            <a:r>
              <a:rPr lang="zh-CN" altLang="en-US">
                <a:latin typeface="华光魏体_CNKI" panose="02000500000000000000" charset="-122"/>
                <a:ea typeface="华光魏体_CNKI" panose="02000500000000000000" charset="-122"/>
                <a:cs typeface="华光魏体_CNKI" panose="02000500000000000000" charset="-122"/>
              </a:rPr>
              <a:t>将频繁使用的外存数据调入磁盘缓存中；</a:t>
            </a:r>
            <a:endParaRPr lang="zh-CN" altLang="en-US">
              <a:latin typeface="华光魏体_CNKI" panose="02000500000000000000" charset="-122"/>
              <a:ea typeface="华光魏体_CNKI" panose="02000500000000000000" charset="-122"/>
              <a:cs typeface="华光魏体_CNKI" panose="02000500000000000000" charset="-122"/>
            </a:endParaRPr>
          </a:p>
          <a:p>
            <a:pPr marL="285750" indent="-285750">
              <a:buFont typeface="Wingdings" panose="05000000000000000000" charset="0"/>
              <a:buChar char="Ø"/>
            </a:pPr>
            <a:r>
              <a:rPr lang="zh-CN" altLang="en-US">
                <a:latin typeface="华光魏体_CNKI" panose="02000500000000000000" charset="-122"/>
                <a:ea typeface="华光魏体_CNKI" panose="02000500000000000000" charset="-122"/>
                <a:cs typeface="华光魏体_CNKI" panose="02000500000000000000" charset="-122"/>
              </a:rPr>
              <a:t>将需要写入磁盘的数据先写入磁盘缓存中，待</a:t>
            </a:r>
            <a:r>
              <a:rPr lang="en-US" altLang="zh-CN">
                <a:latin typeface="华光魏体_CNKI" panose="02000500000000000000" charset="-122"/>
                <a:ea typeface="华光魏体_CNKI" panose="02000500000000000000" charset="-122"/>
                <a:cs typeface="华光魏体_CNKI" panose="02000500000000000000" charset="-122"/>
              </a:rPr>
              <a:t>CPU</a:t>
            </a:r>
            <a:r>
              <a:rPr lang="zh-CN" altLang="en-US">
                <a:latin typeface="华光魏体_CNKI" panose="02000500000000000000" charset="-122"/>
                <a:ea typeface="华光魏体_CNKI" panose="02000500000000000000" charset="-122"/>
                <a:cs typeface="华光魏体_CNKI" panose="02000500000000000000" charset="-122"/>
              </a:rPr>
              <a:t>空闲时再写入磁盘；</a:t>
            </a:r>
            <a:endParaRPr lang="zh-CN" altLang="en-US">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3949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2" name="肘形连接符 1"/>
          <p:cNvCxnSpPr>
            <a:endCxn id="50" idx="1"/>
          </p:cNvCxnSpPr>
          <p:nvPr/>
        </p:nvCxnSpPr>
        <p:spPr>
          <a:xfrm>
            <a:off x="5163820" y="3943985"/>
            <a:ext cx="1628140" cy="1402080"/>
          </a:xfrm>
          <a:prstGeom prst="bentConnector3">
            <a:avLst>
              <a:gd name="adj1" fmla="val 50039"/>
            </a:avLst>
          </a:prstGeom>
          <a:ln w="19050">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32250" y="2235200"/>
            <a:ext cx="2846070" cy="1753235"/>
          </a:xfrm>
          <a:prstGeom prst="rect">
            <a:avLst/>
          </a:prstGeom>
          <a:solidFill>
            <a:schemeClr val="accent3">
              <a:lumMod val="60000"/>
              <a:lumOff val="40000"/>
            </a:schemeClr>
          </a:solidFill>
        </p:spPr>
        <p:txBody>
          <a:bodyPr wrap="square" rtlCol="0">
            <a:spAutoFit/>
          </a:bodyPr>
          <a:p>
            <a:r>
              <a:rPr lang="zh-CN" altLang="en-US">
                <a:latin typeface="华光魏体_CNKI" panose="02000500000000000000" charset="-122"/>
                <a:ea typeface="华光魏体_CNKI" panose="02000500000000000000" charset="-122"/>
                <a:cs typeface="华光魏体_CNKI" panose="02000500000000000000" charset="-122"/>
              </a:rPr>
              <a:t>内存，或称主存</a:t>
            </a:r>
            <a:endParaRPr lang="zh-CN" altLang="en-US">
              <a:latin typeface="华光魏体_CNKI" panose="02000500000000000000" charset="-122"/>
              <a:ea typeface="华光魏体_CNKI" panose="02000500000000000000" charset="-122"/>
              <a:cs typeface="华光魏体_CNKI" panose="02000500000000000000" charset="-122"/>
            </a:endParaRPr>
          </a:p>
          <a:p>
            <a:r>
              <a:rPr lang="en-US" altLang="zh-CN">
                <a:latin typeface="华光魏体_CNKI" panose="02000500000000000000" charset="-122"/>
                <a:ea typeface="华光魏体_CNKI" panose="02000500000000000000" charset="-122"/>
                <a:cs typeface="华光魏体_CNKI" panose="02000500000000000000" charset="-122"/>
              </a:rPr>
              <a:t>DRAM</a:t>
            </a:r>
            <a:endParaRPr lang="en-US" altLang="zh-CN">
              <a:latin typeface="华光魏体_CNKI" panose="02000500000000000000" charset="-122"/>
              <a:ea typeface="华光魏体_CNKI" panose="02000500000000000000" charset="-122"/>
              <a:cs typeface="华光魏体_CNKI" panose="02000500000000000000" charset="-122"/>
            </a:endParaRPr>
          </a:p>
          <a:p>
            <a:r>
              <a:rPr lang="en-US" altLang="zh-CN">
                <a:latin typeface="华光魏体_CNKI" panose="02000500000000000000" charset="-122"/>
                <a:ea typeface="华光魏体_CNKI" panose="02000500000000000000" charset="-122"/>
                <a:cs typeface="华光魏体_CNKI" panose="02000500000000000000" charset="-122"/>
              </a:rPr>
              <a:t>65ns</a:t>
            </a:r>
            <a:endParaRPr lang="en-US" altLang="zh-CN">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可执行存储</a:t>
            </a:r>
            <a:r>
              <a:rPr lang="zh-CN" altLang="en-US">
                <a:latin typeface="华光魏体_CNKI" panose="02000500000000000000" charset="-122"/>
                <a:ea typeface="华光魏体_CNKI" panose="02000500000000000000" charset="-122"/>
                <a:cs typeface="华光魏体_CNKI" panose="02000500000000000000" charset="-122"/>
              </a:rPr>
              <a:t>器；</a:t>
            </a:r>
            <a:endParaRPr lang="zh-CN" altLang="en-US">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进程直接通过</a:t>
            </a:r>
            <a:r>
              <a:rPr lang="en-US" altLang="zh-CN">
                <a:latin typeface="华光魏体_CNKI" panose="02000500000000000000" charset="-122"/>
                <a:ea typeface="华光魏体_CNKI" panose="02000500000000000000" charset="-122"/>
                <a:cs typeface="华光魏体_CNKI" panose="02000500000000000000" charset="-122"/>
              </a:rPr>
              <a:t>Load </a:t>
            </a:r>
            <a:r>
              <a:rPr lang="zh-CN" altLang="en-US">
                <a:latin typeface="华光魏体_CNKI" panose="02000500000000000000" charset="-122"/>
                <a:ea typeface="华光魏体_CNKI" panose="02000500000000000000" charset="-122"/>
                <a:cs typeface="华光魏体_CNKI" panose="02000500000000000000" charset="-122"/>
              </a:rPr>
              <a:t>或者</a:t>
            </a:r>
            <a:r>
              <a:rPr lang="en-US" altLang="zh-CN">
                <a:latin typeface="华光魏体_CNKI" panose="02000500000000000000" charset="-122"/>
                <a:ea typeface="华光魏体_CNKI" panose="02000500000000000000" charset="-122"/>
                <a:cs typeface="华光魏体_CNKI" panose="02000500000000000000" charset="-122"/>
              </a:rPr>
              <a:t>Store</a:t>
            </a:r>
            <a:r>
              <a:rPr lang="zh-CN" altLang="en-US">
                <a:latin typeface="华光魏体_CNKI" panose="02000500000000000000" charset="-122"/>
                <a:ea typeface="华光魏体_CNKI" panose="02000500000000000000" charset="-122"/>
                <a:cs typeface="华光魏体_CNKI" panose="02000500000000000000" charset="-122"/>
              </a:rPr>
              <a:t>命令进行</a:t>
            </a:r>
            <a:r>
              <a:rPr lang="zh-CN" altLang="en-US">
                <a:latin typeface="华光魏体_CNKI" panose="02000500000000000000" charset="-122"/>
                <a:ea typeface="华光魏体_CNKI" panose="02000500000000000000" charset="-122"/>
                <a:cs typeface="华光魏体_CNKI" panose="02000500000000000000" charset="-122"/>
              </a:rPr>
              <a:t>访问；</a:t>
            </a:r>
            <a:endParaRPr lang="zh-CN" altLang="en-US">
              <a:latin typeface="华光魏体_CNKI" panose="02000500000000000000" charset="-122"/>
              <a:ea typeface="华光魏体_CNKI" panose="02000500000000000000" charset="-122"/>
              <a:cs typeface="华光魏体_CNKI" panose="02000500000000000000" charset="-122"/>
            </a:endParaRPr>
          </a:p>
        </p:txBody>
      </p:sp>
      <p:cxnSp>
        <p:nvCxnSpPr>
          <p:cNvPr id="12" name="肘形连接符 11"/>
          <p:cNvCxnSpPr>
            <a:endCxn id="51" idx="1"/>
          </p:cNvCxnSpPr>
          <p:nvPr/>
        </p:nvCxnSpPr>
        <p:spPr>
          <a:xfrm>
            <a:off x="5380990" y="4459605"/>
            <a:ext cx="1553845" cy="1158875"/>
          </a:xfrm>
          <a:prstGeom prst="bentConnector3">
            <a:avLst>
              <a:gd name="adj1" fmla="val 5002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120255" y="3301365"/>
            <a:ext cx="4782185" cy="1753235"/>
          </a:xfrm>
          <a:prstGeom prst="rect">
            <a:avLst/>
          </a:prstGeom>
          <a:solidFill>
            <a:schemeClr val="accent2">
              <a:lumMod val="40000"/>
              <a:lumOff val="60000"/>
            </a:schemeClr>
          </a:solidFill>
        </p:spPr>
        <p:txBody>
          <a:bodyPr wrap="square" rtlCol="0">
            <a:spAutoFit/>
          </a:bodyPr>
          <a:p>
            <a:r>
              <a:rPr lang="zh-CN" altLang="en-US">
                <a:latin typeface="华光魏体_CNKI" panose="02000500000000000000" charset="-122"/>
                <a:ea typeface="华光魏体_CNKI" panose="02000500000000000000" charset="-122"/>
                <a:cs typeface="华光魏体_CNKI" panose="02000500000000000000" charset="-122"/>
              </a:rPr>
              <a:t>磁盘缓存，非真实存在的</a:t>
            </a:r>
            <a:r>
              <a:rPr lang="zh-CN" altLang="en-US">
                <a:latin typeface="华光魏体_CNKI" panose="02000500000000000000" charset="-122"/>
                <a:ea typeface="华光魏体_CNKI" panose="02000500000000000000" charset="-122"/>
                <a:cs typeface="华光魏体_CNKI" panose="02000500000000000000" charset="-122"/>
              </a:rPr>
              <a:t>存储；</a:t>
            </a:r>
            <a:endParaRPr lang="zh-CN" altLang="en-US">
              <a:latin typeface="华光魏体_CNKI" panose="02000500000000000000" charset="-122"/>
              <a:ea typeface="华光魏体_CNKI" panose="02000500000000000000" charset="-122"/>
              <a:cs typeface="华光魏体_CNKI" panose="02000500000000000000" charset="-122"/>
            </a:endParaRPr>
          </a:p>
          <a:p>
            <a:pPr marL="285750" indent="-285750">
              <a:buFont typeface="Wingdings" panose="05000000000000000000" charset="0"/>
              <a:buChar char="Ø"/>
            </a:pPr>
            <a:r>
              <a:rPr lang="zh-CN" altLang="en-US">
                <a:latin typeface="华光魏体_CNKI" panose="02000500000000000000" charset="-122"/>
                <a:ea typeface="华光魏体_CNKI" panose="02000500000000000000" charset="-122"/>
                <a:cs typeface="华光魏体_CNKI" panose="02000500000000000000" charset="-122"/>
              </a:rPr>
              <a:t>缓解内存和外存访问速度的差异；</a:t>
            </a:r>
            <a:endParaRPr lang="zh-CN" altLang="en-US">
              <a:latin typeface="华光魏体_CNKI" panose="02000500000000000000" charset="-122"/>
              <a:ea typeface="华光魏体_CNKI" panose="02000500000000000000" charset="-122"/>
              <a:cs typeface="华光魏体_CNKI" panose="02000500000000000000" charset="-122"/>
            </a:endParaRPr>
          </a:p>
          <a:p>
            <a:pPr marL="285750" indent="-285750">
              <a:buFont typeface="Wingdings" panose="05000000000000000000" charset="0"/>
              <a:buChar char="Ø"/>
            </a:pPr>
            <a:r>
              <a:rPr lang="zh-CN" altLang="en-US">
                <a:latin typeface="华光魏体_CNKI" panose="02000500000000000000" charset="-122"/>
                <a:ea typeface="华光魏体_CNKI" panose="02000500000000000000" charset="-122"/>
                <a:cs typeface="华光魏体_CNKI" panose="02000500000000000000" charset="-122"/>
              </a:rPr>
              <a:t>利用虚拟的思想，在内存中开辟磁盘缓存；</a:t>
            </a:r>
            <a:endParaRPr lang="zh-CN" altLang="en-US">
              <a:latin typeface="华光魏体_CNKI" panose="02000500000000000000" charset="-122"/>
              <a:ea typeface="华光魏体_CNKI" panose="02000500000000000000" charset="-122"/>
              <a:cs typeface="华光魏体_CNKI" panose="02000500000000000000" charset="-122"/>
            </a:endParaRPr>
          </a:p>
          <a:p>
            <a:pPr marL="285750" indent="-285750">
              <a:buFont typeface="Wingdings" panose="05000000000000000000" charset="0"/>
              <a:buChar char="Ø"/>
            </a:pPr>
            <a:r>
              <a:rPr lang="zh-CN" altLang="en-US">
                <a:latin typeface="华光魏体_CNKI" panose="02000500000000000000" charset="-122"/>
                <a:ea typeface="华光魏体_CNKI" panose="02000500000000000000" charset="-122"/>
                <a:cs typeface="华光魏体_CNKI" panose="02000500000000000000" charset="-122"/>
              </a:rPr>
              <a:t>将频繁使用的外存数据调入磁盘缓存中；</a:t>
            </a:r>
            <a:endParaRPr lang="zh-CN" altLang="en-US">
              <a:latin typeface="华光魏体_CNKI" panose="02000500000000000000" charset="-122"/>
              <a:ea typeface="华光魏体_CNKI" panose="02000500000000000000" charset="-122"/>
              <a:cs typeface="华光魏体_CNKI" panose="02000500000000000000" charset="-122"/>
            </a:endParaRPr>
          </a:p>
          <a:p>
            <a:pPr marL="285750" indent="-285750">
              <a:buFont typeface="Wingdings" panose="05000000000000000000" charset="0"/>
              <a:buChar char="Ø"/>
            </a:pPr>
            <a:r>
              <a:rPr lang="zh-CN" altLang="en-US">
                <a:latin typeface="华光魏体_CNKI" panose="02000500000000000000" charset="-122"/>
                <a:ea typeface="华光魏体_CNKI" panose="02000500000000000000" charset="-122"/>
                <a:cs typeface="华光魏体_CNKI" panose="02000500000000000000" charset="-122"/>
              </a:rPr>
              <a:t>将需要写入磁盘的数据先写入磁盘缓存中，待</a:t>
            </a:r>
            <a:r>
              <a:rPr lang="en-US" altLang="zh-CN">
                <a:latin typeface="华光魏体_CNKI" panose="02000500000000000000" charset="-122"/>
                <a:ea typeface="华光魏体_CNKI" panose="02000500000000000000" charset="-122"/>
                <a:cs typeface="华光魏体_CNKI" panose="02000500000000000000" charset="-122"/>
              </a:rPr>
              <a:t>CPU</a:t>
            </a:r>
            <a:r>
              <a:rPr lang="zh-CN" altLang="en-US">
                <a:latin typeface="华光魏体_CNKI" panose="02000500000000000000" charset="-122"/>
                <a:ea typeface="华光魏体_CNKI" panose="02000500000000000000" charset="-122"/>
                <a:cs typeface="华光魏体_CNKI" panose="02000500000000000000" charset="-122"/>
              </a:rPr>
              <a:t>空闲时再写入磁盘；</a:t>
            </a:r>
            <a:endParaRPr lang="zh-CN" altLang="en-US">
              <a:latin typeface="华光魏体_CNKI" panose="02000500000000000000" charset="-122"/>
              <a:ea typeface="华光魏体_CNKI" panose="02000500000000000000" charset="-122"/>
              <a:cs typeface="华光魏体_CNKI" panose="02000500000000000000" charset="-122"/>
            </a:endParaRPr>
          </a:p>
        </p:txBody>
      </p:sp>
      <p:cxnSp>
        <p:nvCxnSpPr>
          <p:cNvPr id="3" name="肘形连接符 2"/>
          <p:cNvCxnSpPr>
            <a:endCxn id="52" idx="1"/>
          </p:cNvCxnSpPr>
          <p:nvPr/>
        </p:nvCxnSpPr>
        <p:spPr>
          <a:xfrm>
            <a:off x="5523865" y="5004435"/>
            <a:ext cx="3363595" cy="336550"/>
          </a:xfrm>
          <a:prstGeom prst="bentConnector3">
            <a:avLst>
              <a:gd name="adj1" fmla="val 50009"/>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5661660" y="5666105"/>
            <a:ext cx="1068705" cy="741045"/>
          </a:xfrm>
          <a:prstGeom prst="bentConnector3">
            <a:avLst>
              <a:gd name="adj1" fmla="val 50030"/>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49985" y="4278630"/>
            <a:ext cx="4062095" cy="1476375"/>
          </a:xfrm>
          <a:prstGeom prst="rect">
            <a:avLst/>
          </a:prstGeom>
          <a:solidFill>
            <a:schemeClr val="accent4">
              <a:lumMod val="75000"/>
            </a:schemeClr>
          </a:solidFill>
        </p:spPr>
        <p:txBody>
          <a:bodyPr wrap="square" rtlCol="0">
            <a:spAutoFit/>
          </a:bodyPr>
          <a:p>
            <a:r>
              <a:rPr lang="zh-CN" altLang="en-US">
                <a:latin typeface="华光魏体_CNKI" panose="02000500000000000000" charset="-122"/>
                <a:ea typeface="华光魏体_CNKI" panose="02000500000000000000" charset="-122"/>
                <a:cs typeface="华光魏体_CNKI" panose="02000500000000000000" charset="-122"/>
              </a:rPr>
              <a:t>外存，也称辅存</a:t>
            </a:r>
            <a:endParaRPr lang="zh-CN" altLang="en-US">
              <a:latin typeface="华光魏体_CNKI" panose="02000500000000000000" charset="-122"/>
              <a:ea typeface="华光魏体_CNKI" panose="02000500000000000000" charset="-122"/>
              <a:cs typeface="华光魏体_CNKI" panose="02000500000000000000" charset="-122"/>
            </a:endParaRPr>
          </a:p>
          <a:p>
            <a:r>
              <a:rPr lang="en-US" altLang="zh-CN">
                <a:latin typeface="华光魏体_CNKI" panose="02000500000000000000" charset="-122"/>
                <a:ea typeface="华光魏体_CNKI" panose="02000500000000000000" charset="-122"/>
                <a:cs typeface="华光魏体_CNKI" panose="02000500000000000000" charset="-122"/>
              </a:rPr>
              <a:t>Disk</a:t>
            </a:r>
            <a:r>
              <a:rPr lang="zh-CN" altLang="en-US">
                <a:latin typeface="华光魏体_CNKI" panose="02000500000000000000" charset="-122"/>
                <a:ea typeface="华光魏体_CNKI" panose="02000500000000000000" charset="-122"/>
                <a:cs typeface="华光魏体_CNKI" panose="02000500000000000000" charset="-122"/>
              </a:rPr>
              <a:t>，</a:t>
            </a:r>
            <a:r>
              <a:rPr lang="en-US" altLang="zh-CN">
                <a:latin typeface="华光魏体_CNKI" panose="02000500000000000000" charset="-122"/>
                <a:ea typeface="华光魏体_CNKI" panose="02000500000000000000" charset="-122"/>
                <a:cs typeface="华光魏体_CNKI" panose="02000500000000000000" charset="-122"/>
              </a:rPr>
              <a:t>SSD</a:t>
            </a:r>
            <a:r>
              <a:rPr lang="zh-CN" altLang="en-US">
                <a:latin typeface="华光魏体_CNKI" panose="02000500000000000000" charset="-122"/>
                <a:ea typeface="华光魏体_CNKI" panose="02000500000000000000" charset="-122"/>
                <a:cs typeface="华光魏体_CNKI" panose="02000500000000000000" charset="-122"/>
              </a:rPr>
              <a:t>，</a:t>
            </a:r>
            <a:r>
              <a:rPr lang="en-US" altLang="zh-CN">
                <a:latin typeface="华光魏体_CNKI" panose="02000500000000000000" charset="-122"/>
                <a:ea typeface="华光魏体_CNKI" panose="02000500000000000000" charset="-122"/>
                <a:cs typeface="华光魏体_CNKI" panose="02000500000000000000" charset="-122"/>
              </a:rPr>
              <a:t>Nor</a:t>
            </a:r>
            <a:r>
              <a:rPr lang="zh-CN" altLang="en-US">
                <a:latin typeface="华光魏体_CNKI" panose="02000500000000000000" charset="-122"/>
                <a:ea typeface="华光魏体_CNKI" panose="02000500000000000000" charset="-122"/>
                <a:cs typeface="华光魏体_CNKI" panose="02000500000000000000" charset="-122"/>
              </a:rPr>
              <a:t>，</a:t>
            </a:r>
            <a:r>
              <a:rPr lang="en-US" altLang="zh-CN">
                <a:latin typeface="华光魏体_CNKI" panose="02000500000000000000" charset="-122"/>
                <a:ea typeface="华光魏体_CNKI" panose="02000500000000000000" charset="-122"/>
                <a:cs typeface="华光魏体_CNKI" panose="02000500000000000000" charset="-122"/>
              </a:rPr>
              <a:t>NAND...</a:t>
            </a:r>
            <a:endParaRPr lang="en-US" altLang="zh-CN">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通过中断、设备驱动和外设运行；</a:t>
            </a:r>
            <a:endParaRPr lang="zh-CN" altLang="en-US">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非可执行存储器；</a:t>
            </a:r>
            <a:endParaRPr lang="zh-CN" altLang="en-US">
              <a:latin typeface="华光魏体_CNKI" panose="02000500000000000000" charset="-122"/>
              <a:ea typeface="华光魏体_CNKI" panose="02000500000000000000" charset="-122"/>
              <a:cs typeface="华光魏体_CNKI" panose="02000500000000000000" charset="-122"/>
            </a:endParaRPr>
          </a:p>
          <a:p>
            <a:r>
              <a:rPr lang="zh-CN" altLang="en-US">
                <a:latin typeface="华光魏体_CNKI" panose="02000500000000000000" charset="-122"/>
                <a:ea typeface="华光魏体_CNKI" panose="02000500000000000000" charset="-122"/>
                <a:cs typeface="华光魏体_CNKI" panose="02000500000000000000" charset="-122"/>
              </a:rPr>
              <a:t>访问速度较内存相差</a:t>
            </a:r>
            <a:r>
              <a:rPr lang="en-US" altLang="zh-CN">
                <a:latin typeface="华光魏体_CNKI" panose="02000500000000000000" charset="-122"/>
                <a:ea typeface="华光魏体_CNKI" panose="02000500000000000000" charset="-122"/>
                <a:cs typeface="华光魏体_CNKI" panose="02000500000000000000" charset="-122"/>
              </a:rPr>
              <a:t>3</a:t>
            </a:r>
            <a:r>
              <a:rPr lang="zh-CN" altLang="en-US">
                <a:latin typeface="华光魏体_CNKI" panose="02000500000000000000" charset="-122"/>
                <a:ea typeface="华光魏体_CNKI" panose="02000500000000000000" charset="-122"/>
                <a:cs typeface="华光魏体_CNKI" panose="02000500000000000000" charset="-122"/>
              </a:rPr>
              <a:t>个数量级</a:t>
            </a:r>
            <a:endParaRPr lang="zh-CN" altLang="en-US">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37" name="矩形 36"/>
          <p:cNvSpPr/>
          <p:nvPr/>
        </p:nvSpPr>
        <p:spPr>
          <a:xfrm>
            <a:off x="852170" y="2338705"/>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1198880" y="2443480"/>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3077210" y="2785745"/>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2908300" y="2369820"/>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1199515" y="4103370"/>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1864995" y="3841115"/>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3747135" y="3714750"/>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236345" y="3136900"/>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1883410" y="3133090"/>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1236980" y="3444240"/>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1235710" y="2773045"/>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1247775" y="4676140"/>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2908300" y="4676140"/>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2" name="文本框 1"/>
          <p:cNvSpPr txBox="1"/>
          <p:nvPr/>
        </p:nvSpPr>
        <p:spPr>
          <a:xfrm>
            <a:off x="5055870" y="2639695"/>
            <a:ext cx="2143760" cy="1198880"/>
          </a:xfrm>
          <a:prstGeom prst="rect">
            <a:avLst/>
          </a:prstGeom>
          <a:noFill/>
        </p:spPr>
        <p:txBody>
          <a:bodyPr wrap="square" rtlCol="0">
            <a:spAutoFit/>
          </a:bodyPr>
          <a:p>
            <a:r>
              <a:rPr lang="en-US" altLang="zh-CN" b="1">
                <a:latin typeface="Times New Roman" panose="02020603050405020304" charset="0"/>
                <a:ea typeface="华光魏体_CNKI" panose="02000500000000000000" charset="-122"/>
                <a:cs typeface="Times New Roman" panose="02020603050405020304" charset="0"/>
              </a:rPr>
              <a:t>Core→Die</a:t>
            </a:r>
            <a:r>
              <a:rPr lang="en-US" altLang="zh-CN" b="1">
                <a:latin typeface="Times New Roman" panose="02020603050405020304" charset="0"/>
                <a:ea typeface="华光魏体_CNKI" panose="02000500000000000000" charset="-122"/>
                <a:cs typeface="Times New Roman" panose="02020603050405020304" charset="0"/>
                <a:sym typeface="+mn-ea"/>
              </a:rPr>
              <a:t>→Socket</a:t>
            </a:r>
            <a:endParaRPr lang="en-US" altLang="zh-CN" b="1">
              <a:latin typeface="Times New Roman" panose="02020603050405020304" charset="0"/>
              <a:ea typeface="华光魏体_CNKI" panose="02000500000000000000" charset="-122"/>
              <a:cs typeface="Times New Roman" panose="02020603050405020304" charset="0"/>
              <a:sym typeface="+mn-ea"/>
            </a:endParaRPr>
          </a:p>
          <a:p>
            <a:endParaRPr lang="en-US" altLang="zh-CN" b="1">
              <a:latin typeface="Times New Roman" panose="02020603050405020304" charset="0"/>
              <a:ea typeface="华光魏体_CNKI" panose="02000500000000000000" charset="-122"/>
              <a:cs typeface="Times New Roman" panose="02020603050405020304" charset="0"/>
              <a:sym typeface="+mn-ea"/>
            </a:endParaRPr>
          </a:p>
          <a:p>
            <a:r>
              <a:rPr lang="en-US" altLang="zh-CN" b="1">
                <a:latin typeface="Times New Roman" panose="02020603050405020304" charset="0"/>
                <a:ea typeface="华光魏体_CNKI" panose="02000500000000000000" charset="-122"/>
                <a:cs typeface="Times New Roman" panose="02020603050405020304" charset="0"/>
                <a:sym typeface="+mn-ea"/>
              </a:rPr>
              <a:t>Die</a:t>
            </a:r>
            <a:r>
              <a:rPr lang="zh-CN" altLang="en-US" b="1">
                <a:latin typeface="Times New Roman" panose="02020603050405020304" charset="0"/>
                <a:ea typeface="华光魏体_CNKI" panose="02000500000000000000" charset="-122"/>
                <a:cs typeface="Times New Roman" panose="02020603050405020304" charset="0"/>
                <a:sym typeface="+mn-ea"/>
              </a:rPr>
              <a:t>：晶圆被刻出来的一块晶片</a:t>
            </a:r>
            <a:endParaRPr lang="zh-CN" altLang="en-US" b="1">
              <a:latin typeface="Times New Roman" panose="02020603050405020304" charset="0"/>
              <a:ea typeface="华光魏体_CNKI" panose="02000500000000000000" charset="-122"/>
              <a:cs typeface="Times New Roman" panose="02020603050405020304" charset="0"/>
              <a:sym typeface="+mn-ea"/>
            </a:endParaRPr>
          </a:p>
        </p:txBody>
      </p:sp>
      <p:pic>
        <p:nvPicPr>
          <p:cNvPr id="103" name="图片 102"/>
          <p:cNvPicPr/>
          <p:nvPr/>
        </p:nvPicPr>
        <p:blipFill>
          <a:blip r:embed="rId1"/>
          <a:stretch>
            <a:fillRect/>
          </a:stretch>
        </p:blipFill>
        <p:spPr>
          <a:xfrm>
            <a:off x="7511098" y="2369503"/>
            <a:ext cx="2219325" cy="2847975"/>
          </a:xfrm>
          <a:prstGeom prst="rect">
            <a:avLst/>
          </a:prstGeom>
          <a:noFill/>
          <a:ln w="9525">
            <a:noFill/>
          </a:ln>
        </p:spPr>
      </p:pic>
      <p:sp>
        <p:nvSpPr>
          <p:cNvPr id="3" name="文本框 2"/>
          <p:cNvSpPr txBox="1"/>
          <p:nvPr/>
        </p:nvSpPr>
        <p:spPr>
          <a:xfrm>
            <a:off x="10042525" y="2258060"/>
            <a:ext cx="2034540" cy="3138170"/>
          </a:xfrm>
          <a:prstGeom prst="rect">
            <a:avLst/>
          </a:prstGeom>
          <a:solidFill>
            <a:schemeClr val="accent4">
              <a:lumMod val="60000"/>
              <a:lumOff val="40000"/>
            </a:schemeClr>
          </a:solidFill>
        </p:spPr>
        <p:txBody>
          <a:bodyPr wrap="square" rtlCol="0" anchor="t">
            <a:spAutoFit/>
          </a:bodyPr>
          <a:p>
            <a:pPr algn="just"/>
            <a:r>
              <a:rPr lang="zh-CN" altLang="en-US">
                <a:latin typeface="Times New Roman" panose="02020603050405020304" charset="0"/>
                <a:ea typeface="华光魏体_CNKI" panose="02000500000000000000" charset="-122"/>
                <a:cs typeface="Times New Roman" panose="02020603050405020304" charset="0"/>
                <a:sym typeface="+mn-ea"/>
              </a:rPr>
              <a:t>AMD的EYPC CPU而言，它的每个CPU Socket由4个CPU Die组成，每个CPU Die中包含有4个CPU内核，如</a:t>
            </a:r>
            <a:r>
              <a:rPr lang="zh-CN" altLang="en-US">
                <a:latin typeface="Times New Roman" panose="02020603050405020304" charset="0"/>
                <a:ea typeface="华光魏体_CNKI" panose="02000500000000000000" charset="-122"/>
                <a:cs typeface="Times New Roman" panose="02020603050405020304" charset="0"/>
                <a:sym typeface="+mn-ea"/>
              </a:rPr>
              <a:t>左图所示，黑色的长方形就是die，每一个中有4个core（物理核心），不过看不见。</a:t>
            </a:r>
            <a:endParaRPr lang="zh-CN" altLang="en-US">
              <a:latin typeface="Times New Roman" panose="02020603050405020304" charset="0"/>
              <a:ea typeface="华光魏体_CNKI" panose="02000500000000000000" charset="-122"/>
              <a:cs typeface="Times New Roman" panose="02020603050405020304" charset="0"/>
              <a:sym typeface="+mn-ea"/>
            </a:endParaRPr>
          </a:p>
        </p:txBody>
      </p:sp>
      <p:pic>
        <p:nvPicPr>
          <p:cNvPr id="104" name="图片 103"/>
          <p:cNvPicPr/>
          <p:nvPr/>
        </p:nvPicPr>
        <p:blipFill>
          <a:blip r:embed="rId2"/>
          <a:stretch>
            <a:fillRect/>
          </a:stretch>
        </p:blipFill>
        <p:spPr>
          <a:xfrm>
            <a:off x="4120515" y="5480685"/>
            <a:ext cx="3827145" cy="1279525"/>
          </a:xfrm>
          <a:prstGeom prst="rect">
            <a:avLst/>
          </a:prstGeom>
          <a:noFill/>
          <a:ln w="9525">
            <a:noFill/>
          </a:ln>
        </p:spPr>
      </p:pic>
      <p:sp>
        <p:nvSpPr>
          <p:cNvPr id="10" name="文本框 9"/>
          <p:cNvSpPr txBox="1"/>
          <p:nvPr/>
        </p:nvSpPr>
        <p:spPr>
          <a:xfrm>
            <a:off x="866775" y="1808480"/>
            <a:ext cx="2640965" cy="521970"/>
          </a:xfrm>
          <a:prstGeom prst="rect">
            <a:avLst/>
          </a:prstGeom>
          <a:noFill/>
        </p:spPr>
        <p:txBody>
          <a:bodyPr wrap="square" rtlCol="0">
            <a:spAutoFit/>
          </a:bodyPr>
          <a:p>
            <a:r>
              <a:rPr lang="zh-CN" altLang="en-US" sz="2800">
                <a:latin typeface="华光魏体_CNKI" panose="02000500000000000000" charset="-122"/>
                <a:ea typeface="华光魏体_CNKI" panose="02000500000000000000" charset="-122"/>
              </a:rPr>
              <a:t>芯片：</a:t>
            </a:r>
            <a:endParaRPr lang="zh-CN" altLang="en-US" sz="2800">
              <a:latin typeface="华光魏体_CNKI" panose="02000500000000000000" charset="-122"/>
              <a:ea typeface="华光魏体_CNKI" panose="02000500000000000000" charset="-122"/>
            </a:endParaRPr>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4.1</a:t>
            </a:r>
            <a:r>
              <a:rPr lang="zh-CN" altLang="en-US" sz="2400">
                <a:solidFill>
                  <a:schemeClr val="tx1"/>
                </a:solidFill>
                <a:latin typeface="华光魏体_CNKI" panose="02000500000000000000" charset="-122"/>
                <a:ea typeface="华光魏体_CNKI" panose="02000500000000000000" charset="-122"/>
              </a:rPr>
              <a:t>存储器的层次</a:t>
            </a:r>
            <a:r>
              <a:rPr lang="zh-CN" altLang="en-US" sz="2400">
                <a:solidFill>
                  <a:schemeClr val="tx1"/>
                </a:solidFill>
                <a:latin typeface="华光魏体_CNKI" panose="02000500000000000000" charset="-122"/>
                <a:ea typeface="华光魏体_CNKI" panose="02000500000000000000" charset="-122"/>
              </a:rPr>
              <a:t>结构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4.2</a:t>
            </a:r>
            <a:r>
              <a:rPr lang="zh-CN" altLang="en-US" sz="2400">
                <a:solidFill>
                  <a:schemeClr val="tx1"/>
                </a:solidFill>
                <a:latin typeface="华光魏体_CNKI" panose="02000500000000000000" charset="-122"/>
                <a:ea typeface="华光魏体_CNKI" panose="02000500000000000000" charset="-122"/>
              </a:rPr>
              <a:t>程序的装入和</a:t>
            </a:r>
            <a:r>
              <a:rPr lang="zh-CN" altLang="en-US" sz="2400">
                <a:solidFill>
                  <a:schemeClr val="tx1"/>
                </a:solidFill>
                <a:latin typeface="华光魏体_CNKI" panose="02000500000000000000" charset="-122"/>
                <a:ea typeface="华光魏体_CNKI" panose="02000500000000000000" charset="-122"/>
              </a:rPr>
              <a:t>链接</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4.3</a:t>
            </a:r>
            <a:r>
              <a:rPr lang="zh-CN" altLang="en-US" sz="2400">
                <a:solidFill>
                  <a:schemeClr val="tx1"/>
                </a:solidFill>
                <a:latin typeface="华光魏体_CNKI" panose="02000500000000000000" charset="-122"/>
                <a:ea typeface="华光魏体_CNKI" panose="02000500000000000000" charset="-122"/>
              </a:rPr>
              <a:t>连续分配存储管理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4.4</a:t>
            </a:r>
            <a:r>
              <a:rPr lang="zh-CN" altLang="en-US" sz="2400">
                <a:solidFill>
                  <a:schemeClr val="tx1"/>
                </a:solidFill>
                <a:latin typeface="华光魏体_CNKI" panose="02000500000000000000" charset="-122"/>
                <a:ea typeface="华光魏体_CNKI" panose="02000500000000000000" charset="-122"/>
              </a:rPr>
              <a:t>对换（</a:t>
            </a:r>
            <a:r>
              <a:rPr lang="en-US" altLang="zh-CN" sz="2400">
                <a:solidFill>
                  <a:schemeClr val="tx1"/>
                </a:solidFill>
                <a:latin typeface="华光魏体_CNKI" panose="02000500000000000000" charset="-122"/>
                <a:ea typeface="华光魏体_CNKI" panose="02000500000000000000" charset="-122"/>
              </a:rPr>
              <a:t>Swapping</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4.5</a:t>
            </a:r>
            <a:r>
              <a:rPr lang="zh-CN" altLang="en-US" sz="2400">
                <a:solidFill>
                  <a:schemeClr val="tx1"/>
                </a:solidFill>
                <a:latin typeface="华光魏体_CNKI" panose="02000500000000000000" charset="-122"/>
                <a:ea typeface="华光魏体_CNKI" panose="02000500000000000000" charset="-122"/>
              </a:rPr>
              <a:t>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4.6</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22" name="芯片的制作过程_20221022_01462634">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733040" y="1717040"/>
            <a:ext cx="6910705" cy="4778375"/>
          </a:xfrm>
          <a:prstGeom prst="rect">
            <a:avLst/>
          </a:prstGeom>
        </p:spPr>
      </p:pic>
      <p:sp>
        <p:nvSpPr>
          <p:cNvPr id="24" name="文本框 23"/>
          <p:cNvSpPr txBox="1"/>
          <p:nvPr/>
        </p:nvSpPr>
        <p:spPr>
          <a:xfrm>
            <a:off x="1862455" y="2931160"/>
            <a:ext cx="429260" cy="3138170"/>
          </a:xfrm>
          <a:prstGeom prst="rect">
            <a:avLst/>
          </a:prstGeom>
          <a:noFill/>
        </p:spPr>
        <p:txBody>
          <a:bodyPr wrap="square" rtlCol="0">
            <a:spAutoFit/>
          </a:bodyPr>
          <a:p>
            <a:r>
              <a:rPr lang="zh-CN" altLang="en-US"/>
              <a:t>芯片的制造过程</a:t>
            </a:r>
            <a:r>
              <a:rPr lang="en-US" altLang="zh-CN"/>
              <a:t>(</a:t>
            </a:r>
            <a:r>
              <a:rPr lang="zh-CN" altLang="en-US"/>
              <a:t>简化</a:t>
            </a:r>
            <a:endParaRPr lang="zh-CN" altLang="en-US"/>
          </a:p>
          <a:p>
            <a:r>
              <a:rPr lang="en-US" altLang="zh-CN"/>
              <a:t>)</a:t>
            </a:r>
            <a:endParaRPr lang="en-US" altLang="zh-CN"/>
          </a:p>
        </p:txBody>
      </p:sp>
    </p:spTree>
    <p:custDataLst>
      <p:tags r:id="rId5"/>
    </p:custDataLst>
  </p:cSld>
  <p:clrMapOvr>
    <a:masterClrMapping/>
  </p:clrMapOvr>
  <p:timing>
    <p:tnLst>
      <p:par>
        <p:cTn id="1" dur="indefinite" restart="never" nodeType="tmRoot">
          <p:childTnLst>
            <p:video fullScrn="0">
              <p:cMediaNode>
                <p:cTn id="2" fill="hold" display="1">
                  <p:stCondLst>
                    <p:cond delay="indefinite"/>
                  </p:stCondLst>
                </p:cTn>
                <p:tgtEl>
                  <p:spTgt spid="22"/>
                </p:tgtEl>
              </p:cMediaNode>
            </p:video>
            <p:seq concurrent="1" nextAc="seek">
              <p:cTn id="3" restart="whenNotActive" fill="hold" evtFilter="cancelBubble" nodeType="interactiveSeq">
                <p:stCondLst>
                  <p:cond evt="onClick" delay="0">
                    <p:tgtEl>
                      <p:spTgt spid="2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4" name="文本框 23"/>
          <p:cNvSpPr txBox="1"/>
          <p:nvPr/>
        </p:nvSpPr>
        <p:spPr>
          <a:xfrm>
            <a:off x="1862455" y="2931160"/>
            <a:ext cx="429260" cy="2584450"/>
          </a:xfrm>
          <a:prstGeom prst="rect">
            <a:avLst/>
          </a:prstGeom>
          <a:noFill/>
        </p:spPr>
        <p:txBody>
          <a:bodyPr wrap="square" rtlCol="0">
            <a:spAutoFit/>
          </a:bodyPr>
          <a:p>
            <a:r>
              <a:rPr lang="zh-CN" altLang="en-US">
                <a:sym typeface="+mn-ea"/>
              </a:rPr>
              <a:t>光刻机为什么难造</a:t>
            </a:r>
            <a:endParaRPr lang="zh-CN" altLang="en-US">
              <a:sym typeface="+mn-ea"/>
            </a:endParaRPr>
          </a:p>
          <a:p>
            <a:r>
              <a:rPr lang="zh-CN" altLang="en-US">
                <a:sym typeface="+mn-ea"/>
              </a:rPr>
              <a:t>？</a:t>
            </a:r>
            <a:endParaRPr lang="zh-CN" altLang="en-US"/>
          </a:p>
        </p:txBody>
      </p:sp>
      <p:pic>
        <p:nvPicPr>
          <p:cNvPr id="26" name="光刻机为什么难造？_20221022_01485614">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195320" y="1758315"/>
            <a:ext cx="6667500" cy="4867275"/>
          </a:xfrm>
          <a:prstGeom prst="rect">
            <a:avLst/>
          </a:prstGeom>
        </p:spPr>
      </p:pic>
    </p:spTree>
    <p:custDataLst>
      <p:tags r:id="rId5"/>
    </p:custDataLst>
  </p:cSld>
  <p:clrMapOvr>
    <a:masterClrMapping/>
  </p:clrMapOvr>
  <p:timing>
    <p:tnLst>
      <p:par>
        <p:cTn id="1" dur="indefinite" restart="never" nodeType="tmRoot">
          <p:childTnLst>
            <p:video fullScrn="0">
              <p:cMediaNode>
                <p:cTn id="2" fill="hold" display="1">
                  <p:stCondLst>
                    <p:cond delay="indefinite"/>
                  </p:stCondLst>
                </p:cTn>
                <p:tgtEl>
                  <p:spTgt spid="26"/>
                </p:tgtEl>
              </p:cMediaNode>
            </p:video>
            <p:seq concurrent="1" nextAc="seek">
              <p:cTn id="3" restart="whenNotActive" fill="hold" evtFilter="cancelBubble" nodeType="interactiveSeq">
                <p:stCondLst>
                  <p:cond evt="onClick" delay="0">
                    <p:tgtEl>
                      <p:spTgt spid="2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4.1</a:t>
            </a:r>
            <a:r>
              <a:rPr lang="zh-CN" altLang="en-US" sz="2400">
                <a:solidFill>
                  <a:schemeClr val="tx1"/>
                </a:solidFill>
                <a:latin typeface="华光魏体_CNKI" panose="02000500000000000000" charset="-122"/>
                <a:ea typeface="华光魏体_CNKI" panose="02000500000000000000" charset="-122"/>
              </a:rPr>
              <a:t>存储器的层次</a:t>
            </a:r>
            <a:r>
              <a:rPr lang="zh-CN" altLang="en-US" sz="2400">
                <a:solidFill>
                  <a:schemeClr val="tx1"/>
                </a:solidFill>
                <a:latin typeface="华光魏体_CNKI" panose="02000500000000000000" charset="-122"/>
                <a:ea typeface="华光魏体_CNKI" panose="02000500000000000000" charset="-122"/>
              </a:rPr>
              <a:t>结构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4.2</a:t>
            </a:r>
            <a:r>
              <a:rPr lang="zh-CN" altLang="en-US" sz="2400">
                <a:solidFill>
                  <a:srgbClr val="FF0000"/>
                </a:solidFill>
                <a:latin typeface="华光魏体_CNKI" panose="02000500000000000000" charset="-122"/>
                <a:ea typeface="华光魏体_CNKI" panose="02000500000000000000" charset="-122"/>
              </a:rPr>
              <a:t>程序的装入和链接</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4.3</a:t>
            </a:r>
            <a:r>
              <a:rPr lang="zh-CN" altLang="en-US" sz="2400">
                <a:solidFill>
                  <a:schemeClr val="tx1"/>
                </a:solidFill>
                <a:latin typeface="华光魏体_CNKI" panose="02000500000000000000" charset="-122"/>
                <a:ea typeface="华光魏体_CNKI" panose="02000500000000000000" charset="-122"/>
              </a:rPr>
              <a:t>连续分配存储管理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4.4</a:t>
            </a:r>
            <a:r>
              <a:rPr lang="zh-CN" altLang="en-US" sz="2400">
                <a:solidFill>
                  <a:schemeClr val="tx1"/>
                </a:solidFill>
                <a:latin typeface="华光魏体_CNKI" panose="02000500000000000000" charset="-122"/>
                <a:ea typeface="华光魏体_CNKI" panose="02000500000000000000" charset="-122"/>
              </a:rPr>
              <a:t>对换（</a:t>
            </a:r>
            <a:r>
              <a:rPr lang="en-US" altLang="zh-CN" sz="2400">
                <a:solidFill>
                  <a:schemeClr val="tx1"/>
                </a:solidFill>
                <a:latin typeface="华光魏体_CNKI" panose="02000500000000000000" charset="-122"/>
                <a:ea typeface="华光魏体_CNKI" panose="02000500000000000000" charset="-122"/>
              </a:rPr>
              <a:t>Swapping</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4.5</a:t>
            </a:r>
            <a:r>
              <a:rPr lang="zh-CN" altLang="en-US" sz="2400">
                <a:solidFill>
                  <a:schemeClr val="tx1"/>
                </a:solidFill>
                <a:latin typeface="华光魏体_CNKI" panose="02000500000000000000" charset="-122"/>
                <a:ea typeface="华光魏体_CNKI" panose="02000500000000000000" charset="-122"/>
              </a:rPr>
              <a:t>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4.6</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3122930"/>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8020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310630" y="228346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存储器的种类和使用方式</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310630" y="33502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连续分配存储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7" name="文本框 16"/>
          <p:cNvSpPr txBox="1"/>
          <p:nvPr/>
        </p:nvSpPr>
        <p:spPr>
          <a:xfrm>
            <a:off x="6310630" y="44170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离散分配存储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786120" y="24885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786120" y="35299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786120" y="460184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1" name="文本框 10"/>
          <p:cNvSpPr txBox="1"/>
          <p:nvPr/>
        </p:nvSpPr>
        <p:spPr>
          <a:xfrm>
            <a:off x="1310640" y="1984375"/>
            <a:ext cx="921258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用户编写的源程序想要在系统中运行，必须经过以下步骤：</a:t>
            </a:r>
            <a:endParaRPr lang="zh-CN" altLang="en-US" sz="2400">
              <a:latin typeface="华光魏体_CNKI" panose="02000500000000000000" charset="-122"/>
              <a:ea typeface="华光魏体_CNKI" panose="02000500000000000000" charset="-122"/>
            </a:endParaRPr>
          </a:p>
        </p:txBody>
      </p:sp>
      <p:sp>
        <p:nvSpPr>
          <p:cNvPr id="12" name="文本框 11"/>
          <p:cNvSpPr txBox="1"/>
          <p:nvPr/>
        </p:nvSpPr>
        <p:spPr>
          <a:xfrm>
            <a:off x="351790" y="2651125"/>
            <a:ext cx="359346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Step1.</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编译</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由编译程序（</a:t>
            </a:r>
            <a:r>
              <a:rPr lang="en-US" altLang="zh-CN" sz="2400">
                <a:latin typeface="华光魏体_CNKI" panose="02000500000000000000" charset="-122"/>
                <a:ea typeface="华光魏体_CNKI" panose="02000500000000000000" charset="-122"/>
                <a:cs typeface="华光魏体_CNKI" panose="02000500000000000000" charset="-122"/>
              </a:rPr>
              <a:t>Complier</a:t>
            </a:r>
            <a:r>
              <a:rPr lang="zh-CN" altLang="en-US" sz="2400">
                <a:latin typeface="华光魏体_CNKI" panose="02000500000000000000" charset="-122"/>
                <a:ea typeface="华光魏体_CNKI" panose="02000500000000000000" charset="-122"/>
                <a:cs typeface="华光魏体_CNKI" panose="02000500000000000000" charset="-122"/>
              </a:rPr>
              <a:t>）对用户源程序进行编译，形成若干个目标模块（</a:t>
            </a:r>
            <a:r>
              <a:rPr lang="en-US" altLang="zh-CN" sz="2400">
                <a:latin typeface="华光魏体_CNKI" panose="02000500000000000000" charset="-122"/>
                <a:ea typeface="华光魏体_CNKI" panose="02000500000000000000" charset="-122"/>
                <a:cs typeface="华光魏体_CNKI" panose="02000500000000000000" charset="-122"/>
              </a:rPr>
              <a:t>.obj</a:t>
            </a:r>
            <a:r>
              <a:rPr lang="zh-CN" altLang="en-US" sz="2400">
                <a:latin typeface="华光魏体_CNKI" panose="02000500000000000000" charset="-122"/>
                <a:ea typeface="华光魏体_CNKI" panose="02000500000000000000" charset="-122"/>
                <a:cs typeface="华光魏体_CNKI" panose="02000500000000000000" charset="-122"/>
              </a:rPr>
              <a:t>）</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6" name="文本框 15"/>
          <p:cNvSpPr txBox="1"/>
          <p:nvPr/>
        </p:nvSpPr>
        <p:spPr>
          <a:xfrm>
            <a:off x="4574540" y="2651125"/>
            <a:ext cx="455104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Step2.</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链接</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由链接程序（</a:t>
            </a:r>
            <a:r>
              <a:rPr lang="en-US" altLang="zh-CN" sz="2400">
                <a:latin typeface="华光魏体_CNKI" panose="02000500000000000000" charset="-122"/>
                <a:ea typeface="华光魏体_CNKI" panose="02000500000000000000" charset="-122"/>
                <a:cs typeface="华光魏体_CNKI" panose="02000500000000000000" charset="-122"/>
              </a:rPr>
              <a:t>Linker</a:t>
            </a:r>
            <a:r>
              <a:rPr lang="zh-CN" altLang="en-US" sz="2400">
                <a:latin typeface="华光魏体_CNKI" panose="02000500000000000000" charset="-122"/>
                <a:ea typeface="华光魏体_CNKI" panose="02000500000000000000" charset="-122"/>
                <a:cs typeface="华光魏体_CNKI" panose="02000500000000000000" charset="-122"/>
              </a:rPr>
              <a:t>）将编译后的一组目标模块以及其所需要的库函数链接在一起形成完整的装入模块（如果静态链接</a:t>
            </a:r>
            <a:r>
              <a:rPr lang="en-US" altLang="zh-CN" sz="2400">
                <a:latin typeface="华光魏体_CNKI" panose="02000500000000000000" charset="-122"/>
                <a:ea typeface="华光魏体_CNKI" panose="02000500000000000000" charset="-122"/>
                <a:cs typeface="华光魏体_CNKI" panose="02000500000000000000" charset="-122"/>
              </a:rPr>
              <a:t>.exe</a:t>
            </a:r>
            <a:r>
              <a:rPr lang="zh-CN" altLang="en-US" sz="2400">
                <a:latin typeface="华光魏体_CNKI" panose="02000500000000000000" charset="-122"/>
                <a:ea typeface="华光魏体_CNKI" panose="02000500000000000000" charset="-122"/>
                <a:cs typeface="华光魏体_CNKI" panose="02000500000000000000" charset="-122"/>
              </a:rPr>
              <a:t>）</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9565640" y="2651125"/>
            <a:ext cx="222948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Step3.</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装入</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由装入程序（</a:t>
            </a:r>
            <a:r>
              <a:rPr lang="en-US" altLang="zh-CN" sz="2400">
                <a:latin typeface="华光魏体_CNKI" panose="02000500000000000000" charset="-122"/>
                <a:ea typeface="华光魏体_CNKI" panose="02000500000000000000" charset="-122"/>
                <a:cs typeface="华光魏体_CNKI" panose="02000500000000000000" charset="-122"/>
              </a:rPr>
              <a:t>Loader</a:t>
            </a:r>
            <a:r>
              <a:rPr lang="zh-CN" altLang="en-US" sz="2400">
                <a:latin typeface="华光魏体_CNKI" panose="02000500000000000000" charset="-122"/>
                <a:ea typeface="华光魏体_CNKI" panose="02000500000000000000" charset="-122"/>
                <a:cs typeface="华光魏体_CNKI" panose="02000500000000000000" charset="-122"/>
              </a:rPr>
              <a:t>）将装入模块装入</a:t>
            </a:r>
            <a:r>
              <a:rPr lang="zh-CN" altLang="en-US" sz="2400">
                <a:latin typeface="华光魏体_CNKI" panose="02000500000000000000" charset="-122"/>
                <a:ea typeface="华光魏体_CNKI" panose="02000500000000000000" charset="-122"/>
                <a:cs typeface="华光魏体_CNKI" panose="02000500000000000000" charset="-122"/>
              </a:rPr>
              <a:t>内存</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cxnSp>
        <p:nvCxnSpPr>
          <p:cNvPr id="19" name="直接箭头连接符 18"/>
          <p:cNvCxnSpPr>
            <a:stCxn id="12" idx="3"/>
            <a:endCxn id="16" idx="1"/>
          </p:cNvCxnSpPr>
          <p:nvPr/>
        </p:nvCxnSpPr>
        <p:spPr>
          <a:xfrm>
            <a:off x="3945255" y="3620135"/>
            <a:ext cx="629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9125585" y="3609975"/>
            <a:ext cx="440055" cy="101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1" name="文本框 10"/>
          <p:cNvSpPr txBox="1"/>
          <p:nvPr/>
        </p:nvSpPr>
        <p:spPr>
          <a:xfrm>
            <a:off x="1310640" y="1984375"/>
            <a:ext cx="921258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用户编写的源程序想要在系统中运行，必须经过以下步骤：</a:t>
            </a:r>
            <a:endParaRPr lang="zh-CN" altLang="en-US" sz="2400">
              <a:latin typeface="华光魏体_CNKI" panose="02000500000000000000" charset="-122"/>
              <a:ea typeface="华光魏体_CNKI" panose="02000500000000000000" charset="-122"/>
            </a:endParaRPr>
          </a:p>
        </p:txBody>
      </p:sp>
      <p:sp>
        <p:nvSpPr>
          <p:cNvPr id="12" name="文本框 11"/>
          <p:cNvSpPr txBox="1"/>
          <p:nvPr/>
        </p:nvSpPr>
        <p:spPr>
          <a:xfrm>
            <a:off x="351790" y="2651125"/>
            <a:ext cx="359346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Step1.</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编译</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由编译程序（</a:t>
            </a:r>
            <a:r>
              <a:rPr lang="en-US" altLang="zh-CN" sz="2400">
                <a:latin typeface="华光魏体_CNKI" panose="02000500000000000000" charset="-122"/>
                <a:ea typeface="华光魏体_CNKI" panose="02000500000000000000" charset="-122"/>
                <a:cs typeface="华光魏体_CNKI" panose="02000500000000000000" charset="-122"/>
              </a:rPr>
              <a:t>Complier</a:t>
            </a:r>
            <a:r>
              <a:rPr lang="zh-CN" altLang="en-US" sz="2400">
                <a:latin typeface="华光魏体_CNKI" panose="02000500000000000000" charset="-122"/>
                <a:ea typeface="华光魏体_CNKI" panose="02000500000000000000" charset="-122"/>
                <a:cs typeface="华光魏体_CNKI" panose="02000500000000000000" charset="-122"/>
              </a:rPr>
              <a:t>）对用户源程序进行编译，形成若干个目标模块（</a:t>
            </a:r>
            <a:r>
              <a:rPr lang="en-US" altLang="zh-CN" sz="2400">
                <a:latin typeface="华光魏体_CNKI" panose="02000500000000000000" charset="-122"/>
                <a:ea typeface="华光魏体_CNKI" panose="02000500000000000000" charset="-122"/>
                <a:cs typeface="华光魏体_CNKI" panose="02000500000000000000" charset="-122"/>
              </a:rPr>
              <a:t>.obj</a:t>
            </a:r>
            <a:r>
              <a:rPr lang="zh-CN" altLang="en-US" sz="2400">
                <a:latin typeface="华光魏体_CNKI" panose="02000500000000000000" charset="-122"/>
                <a:ea typeface="华光魏体_CNKI" panose="02000500000000000000" charset="-122"/>
                <a:cs typeface="华光魏体_CNKI" panose="02000500000000000000" charset="-122"/>
              </a:rPr>
              <a:t>）</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6" name="文本框 15"/>
          <p:cNvSpPr txBox="1"/>
          <p:nvPr/>
        </p:nvSpPr>
        <p:spPr>
          <a:xfrm>
            <a:off x="4574540" y="2651125"/>
            <a:ext cx="455104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Step2.</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链接</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由链接程序（</a:t>
            </a:r>
            <a:r>
              <a:rPr lang="en-US" altLang="zh-CN" sz="2400">
                <a:latin typeface="华光魏体_CNKI" panose="02000500000000000000" charset="-122"/>
                <a:ea typeface="华光魏体_CNKI" panose="02000500000000000000" charset="-122"/>
                <a:cs typeface="华光魏体_CNKI" panose="02000500000000000000" charset="-122"/>
              </a:rPr>
              <a:t>Linker</a:t>
            </a:r>
            <a:r>
              <a:rPr lang="zh-CN" altLang="en-US" sz="2400">
                <a:latin typeface="华光魏体_CNKI" panose="02000500000000000000" charset="-122"/>
                <a:ea typeface="华光魏体_CNKI" panose="02000500000000000000" charset="-122"/>
                <a:cs typeface="华光魏体_CNKI" panose="02000500000000000000" charset="-122"/>
              </a:rPr>
              <a:t>）将编译后的一组目标模块以及其所需要的库函数链接在一起形成完整的装入模块（如果静态链接</a:t>
            </a:r>
            <a:r>
              <a:rPr lang="en-US" altLang="zh-CN" sz="2400">
                <a:latin typeface="华光魏体_CNKI" panose="02000500000000000000" charset="-122"/>
                <a:ea typeface="华光魏体_CNKI" panose="02000500000000000000" charset="-122"/>
                <a:cs typeface="华光魏体_CNKI" panose="02000500000000000000" charset="-122"/>
              </a:rPr>
              <a:t>.exe</a:t>
            </a:r>
            <a:r>
              <a:rPr lang="zh-CN" altLang="en-US" sz="2400">
                <a:latin typeface="华光魏体_CNKI" panose="02000500000000000000" charset="-122"/>
                <a:ea typeface="华光魏体_CNKI" panose="02000500000000000000" charset="-122"/>
                <a:cs typeface="华光魏体_CNKI" panose="02000500000000000000" charset="-122"/>
              </a:rPr>
              <a:t>）</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9565640" y="2651125"/>
            <a:ext cx="222948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Step3.</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装入</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由装入程序（</a:t>
            </a:r>
            <a:r>
              <a:rPr lang="en-US" altLang="zh-CN" sz="2400">
                <a:latin typeface="华光魏体_CNKI" panose="02000500000000000000" charset="-122"/>
                <a:ea typeface="华光魏体_CNKI" panose="02000500000000000000" charset="-122"/>
                <a:cs typeface="华光魏体_CNKI" panose="02000500000000000000" charset="-122"/>
              </a:rPr>
              <a:t>Loader</a:t>
            </a:r>
            <a:r>
              <a:rPr lang="zh-CN" altLang="en-US" sz="2400">
                <a:latin typeface="华光魏体_CNKI" panose="02000500000000000000" charset="-122"/>
                <a:ea typeface="华光魏体_CNKI" panose="02000500000000000000" charset="-122"/>
                <a:cs typeface="华光魏体_CNKI" panose="02000500000000000000" charset="-122"/>
              </a:rPr>
              <a:t>）将装入模块装入</a:t>
            </a:r>
            <a:r>
              <a:rPr lang="zh-CN" altLang="en-US" sz="2400">
                <a:latin typeface="华光魏体_CNKI" panose="02000500000000000000" charset="-122"/>
                <a:ea typeface="华光魏体_CNKI" panose="02000500000000000000" charset="-122"/>
                <a:cs typeface="华光魏体_CNKI" panose="02000500000000000000" charset="-122"/>
              </a:rPr>
              <a:t>内存</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cxnSp>
        <p:nvCxnSpPr>
          <p:cNvPr id="19" name="直接箭头连接符 18"/>
          <p:cNvCxnSpPr>
            <a:stCxn id="12" idx="3"/>
            <a:endCxn id="16" idx="1"/>
          </p:cNvCxnSpPr>
          <p:nvPr/>
        </p:nvCxnSpPr>
        <p:spPr>
          <a:xfrm>
            <a:off x="3945255" y="3620135"/>
            <a:ext cx="629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9125585" y="3609975"/>
            <a:ext cx="440055" cy="101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832100" y="4606925"/>
            <a:ext cx="3253740" cy="2392680"/>
            <a:chOff x="8540" y="7165"/>
            <a:chExt cx="5124" cy="3768"/>
          </a:xfrm>
        </p:grpSpPr>
        <p:sp>
          <p:nvSpPr>
            <p:cNvPr id="2" name="矩形 1"/>
            <p:cNvSpPr/>
            <p:nvPr/>
          </p:nvSpPr>
          <p:spPr>
            <a:xfrm>
              <a:off x="10014" y="7343"/>
              <a:ext cx="3650" cy="912"/>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0014" y="825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Load 2500</a:t>
              </a:r>
              <a:endParaRPr lang="en-US" altLang="zh-CN" b="1">
                <a:solidFill>
                  <a:schemeClr val="tx1"/>
                </a:solidFill>
                <a:latin typeface="Times New Roman" panose="02020603050405020304" charset="0"/>
                <a:cs typeface="Times New Roman" panose="02020603050405020304" charset="0"/>
              </a:endParaRPr>
            </a:p>
          </p:txBody>
        </p:sp>
        <p:sp>
          <p:nvSpPr>
            <p:cNvPr id="10" name="矩形 9"/>
            <p:cNvSpPr/>
            <p:nvPr/>
          </p:nvSpPr>
          <p:spPr>
            <a:xfrm>
              <a:off x="10014" y="893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10013" y="961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365</a:t>
              </a:r>
              <a:endParaRPr lang="en-US" altLang="zh-CN" b="1">
                <a:solidFill>
                  <a:schemeClr val="tx1"/>
                </a:solidFill>
                <a:latin typeface="Times New Roman" panose="02020603050405020304" charset="0"/>
                <a:cs typeface="Times New Roman" panose="02020603050405020304" charset="0"/>
              </a:endParaRPr>
            </a:p>
          </p:txBody>
        </p:sp>
        <p:sp>
          <p:nvSpPr>
            <p:cNvPr id="21" name="矩形 20"/>
            <p:cNvSpPr/>
            <p:nvPr/>
          </p:nvSpPr>
          <p:spPr>
            <a:xfrm>
              <a:off x="10013" y="10295"/>
              <a:ext cx="3650" cy="40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8954" y="7165"/>
              <a:ext cx="58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0</a:t>
              </a:r>
              <a:endParaRPr lang="en-US" altLang="zh-CN">
                <a:latin typeface="Times New Roman" panose="02020603050405020304" charset="0"/>
                <a:cs typeface="Times New Roman" panose="02020603050405020304" charset="0"/>
              </a:endParaRPr>
            </a:p>
          </p:txBody>
        </p:sp>
        <p:sp>
          <p:nvSpPr>
            <p:cNvPr id="25" name="文本框 24"/>
            <p:cNvSpPr txBox="1"/>
            <p:nvPr/>
          </p:nvSpPr>
          <p:spPr>
            <a:xfrm>
              <a:off x="8550" y="807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1000</a:t>
              </a:r>
              <a:endParaRPr lang="en-US" altLang="zh-CN">
                <a:latin typeface="Times New Roman" panose="02020603050405020304" charset="0"/>
                <a:cs typeface="Times New Roman" panose="02020603050405020304" charset="0"/>
              </a:endParaRPr>
            </a:p>
          </p:txBody>
        </p:sp>
        <p:sp>
          <p:nvSpPr>
            <p:cNvPr id="27" name="文本框 26"/>
            <p:cNvSpPr txBox="1"/>
            <p:nvPr/>
          </p:nvSpPr>
          <p:spPr>
            <a:xfrm>
              <a:off x="8550" y="938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2500</a:t>
              </a:r>
              <a:endParaRPr lang="en-US" altLang="zh-CN">
                <a:latin typeface="Times New Roman" panose="02020603050405020304" charset="0"/>
                <a:cs typeface="Times New Roman" panose="02020603050405020304" charset="0"/>
              </a:endParaRPr>
            </a:p>
          </p:txBody>
        </p:sp>
        <p:sp>
          <p:nvSpPr>
            <p:cNvPr id="28" name="文本框 27"/>
            <p:cNvSpPr txBox="1"/>
            <p:nvPr/>
          </p:nvSpPr>
          <p:spPr>
            <a:xfrm>
              <a:off x="8540" y="1028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5000</a:t>
              </a:r>
              <a:endParaRPr lang="en-US" altLang="zh-CN">
                <a:latin typeface="Times New Roman" panose="02020603050405020304" charset="0"/>
                <a:cs typeface="Times New Roman" panose="02020603050405020304" charset="0"/>
              </a:endParaRPr>
            </a:p>
          </p:txBody>
        </p:sp>
      </p:grpSp>
      <p:sp>
        <p:nvSpPr>
          <p:cNvPr id="31" name="文本框 30"/>
          <p:cNvSpPr txBox="1"/>
          <p:nvPr/>
        </p:nvSpPr>
        <p:spPr>
          <a:xfrm>
            <a:off x="6498590" y="5375910"/>
            <a:ext cx="1993900" cy="645160"/>
          </a:xfrm>
          <a:prstGeom prst="rect">
            <a:avLst/>
          </a:prstGeom>
          <a:solidFill>
            <a:schemeClr val="accent2">
              <a:lumMod val="60000"/>
              <a:lumOff val="40000"/>
            </a:schemeClr>
          </a:solidFill>
        </p:spPr>
        <p:txBody>
          <a:bodyPr wrap="square" rtlCol="0">
            <a:spAutoFit/>
          </a:bodyPr>
          <a:p>
            <a:pPr algn="ctr"/>
            <a:r>
              <a:rPr lang="zh-CN" altLang="en-US">
                <a:latin typeface="华光魏体_CNKI" panose="02000500000000000000" charset="-122"/>
                <a:ea typeface="华光魏体_CNKI" panose="02000500000000000000" charset="-122"/>
                <a:cs typeface="华光魏体_CNKI" panose="02000500000000000000" charset="-122"/>
              </a:rPr>
              <a:t>如果装入内存的起始地址为</a:t>
            </a:r>
            <a:r>
              <a:rPr lang="en-US" altLang="zh-CN">
                <a:latin typeface="华光魏体_CNKI" panose="02000500000000000000" charset="-122"/>
                <a:ea typeface="华光魏体_CNKI" panose="02000500000000000000" charset="-122"/>
                <a:cs typeface="华光魏体_CNKI" panose="02000500000000000000" charset="-122"/>
              </a:rPr>
              <a:t>10000</a:t>
            </a:r>
            <a:endParaRPr lang="en-US" altLang="zh-CN">
              <a:latin typeface="华光魏体_CNKI" panose="02000500000000000000" charset="-122"/>
              <a:ea typeface="华光魏体_CNKI" panose="02000500000000000000" charset="-122"/>
              <a:cs typeface="华光魏体_CNKI" panose="02000500000000000000" charset="-122"/>
            </a:endParaRPr>
          </a:p>
        </p:txBody>
      </p:sp>
      <p:grpSp>
        <p:nvGrpSpPr>
          <p:cNvPr id="32" name="组合 31"/>
          <p:cNvGrpSpPr/>
          <p:nvPr/>
        </p:nvGrpSpPr>
        <p:grpSpPr>
          <a:xfrm>
            <a:off x="8575675" y="4606925"/>
            <a:ext cx="3256915" cy="2392680"/>
            <a:chOff x="8535" y="7165"/>
            <a:chExt cx="5129" cy="3768"/>
          </a:xfrm>
        </p:grpSpPr>
        <p:sp>
          <p:nvSpPr>
            <p:cNvPr id="33" name="矩形 32"/>
            <p:cNvSpPr/>
            <p:nvPr/>
          </p:nvSpPr>
          <p:spPr>
            <a:xfrm>
              <a:off x="10014" y="7343"/>
              <a:ext cx="3650" cy="912"/>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10014" y="825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Load </a:t>
              </a:r>
              <a:r>
                <a:rPr lang="en-US" altLang="zh-CN" b="1">
                  <a:solidFill>
                    <a:srgbClr val="FF0000"/>
                  </a:solidFill>
                  <a:latin typeface="Times New Roman" panose="02020603050405020304" charset="0"/>
                  <a:cs typeface="Times New Roman" panose="02020603050405020304" charset="0"/>
                </a:rPr>
                <a:t>12500</a:t>
              </a:r>
              <a:endParaRPr lang="en-US" altLang="zh-CN" b="1">
                <a:solidFill>
                  <a:srgbClr val="FF0000"/>
                </a:solidFill>
                <a:latin typeface="Times New Roman" panose="02020603050405020304" charset="0"/>
                <a:cs typeface="Times New Roman" panose="02020603050405020304" charset="0"/>
              </a:endParaRPr>
            </a:p>
          </p:txBody>
        </p:sp>
        <p:sp>
          <p:nvSpPr>
            <p:cNvPr id="35" name="矩形 34"/>
            <p:cNvSpPr/>
            <p:nvPr/>
          </p:nvSpPr>
          <p:spPr>
            <a:xfrm>
              <a:off x="10014" y="893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10013" y="961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365</a:t>
              </a:r>
              <a:endParaRPr lang="en-US" altLang="zh-CN" b="1">
                <a:solidFill>
                  <a:schemeClr val="tx1"/>
                </a:solidFill>
                <a:latin typeface="Times New Roman" panose="02020603050405020304" charset="0"/>
                <a:cs typeface="Times New Roman" panose="02020603050405020304" charset="0"/>
              </a:endParaRPr>
            </a:p>
          </p:txBody>
        </p:sp>
        <p:sp>
          <p:nvSpPr>
            <p:cNvPr id="38" name="矩形 37"/>
            <p:cNvSpPr/>
            <p:nvPr/>
          </p:nvSpPr>
          <p:spPr>
            <a:xfrm>
              <a:off x="10013" y="10295"/>
              <a:ext cx="3650" cy="40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8535" y="7165"/>
              <a:ext cx="1278"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10000</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550" y="807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11000</a:t>
              </a:r>
              <a:endParaRPr lang="en-US" altLang="zh-CN">
                <a:latin typeface="Times New Roman" panose="02020603050405020304" charset="0"/>
                <a:cs typeface="Times New Roman" panose="02020603050405020304" charset="0"/>
              </a:endParaRPr>
            </a:p>
          </p:txBody>
        </p:sp>
        <p:sp>
          <p:nvSpPr>
            <p:cNvPr id="41" name="文本框 40"/>
            <p:cNvSpPr txBox="1"/>
            <p:nvPr/>
          </p:nvSpPr>
          <p:spPr>
            <a:xfrm>
              <a:off x="8550" y="938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12500</a:t>
              </a:r>
              <a:endParaRPr lang="en-US" altLang="zh-CN">
                <a:latin typeface="Times New Roman" panose="02020603050405020304" charset="0"/>
                <a:cs typeface="Times New Roman" panose="02020603050405020304" charset="0"/>
              </a:endParaRPr>
            </a:p>
          </p:txBody>
        </p:sp>
        <p:sp>
          <p:nvSpPr>
            <p:cNvPr id="42" name="文本框 41"/>
            <p:cNvSpPr txBox="1"/>
            <p:nvPr/>
          </p:nvSpPr>
          <p:spPr>
            <a:xfrm>
              <a:off x="8540" y="1028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15000</a:t>
              </a:r>
              <a:endParaRPr lang="en-US" altLang="zh-CN">
                <a:latin typeface="Times New Roman" panose="02020603050405020304" charset="0"/>
                <a:cs typeface="Times New Roman" panose="02020603050405020304" charset="0"/>
              </a:endParaRPr>
            </a:p>
          </p:txBody>
        </p:sp>
      </p:grpSp>
      <p:sp>
        <p:nvSpPr>
          <p:cNvPr id="44" name="矩形 43"/>
          <p:cNvSpPr/>
          <p:nvPr/>
        </p:nvSpPr>
        <p:spPr>
          <a:xfrm>
            <a:off x="351790" y="4613910"/>
            <a:ext cx="11677650" cy="2273300"/>
          </a:xfrm>
          <a:prstGeom prst="rect">
            <a:avLst/>
          </a:prstGeom>
          <a:noFill/>
          <a:ln w="158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圆角矩形 44"/>
          <p:cNvSpPr/>
          <p:nvPr/>
        </p:nvSpPr>
        <p:spPr>
          <a:xfrm>
            <a:off x="9450705" y="2435860"/>
            <a:ext cx="2501900" cy="22225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549275" y="4838700"/>
            <a:ext cx="2094230" cy="460375"/>
          </a:xfrm>
          <a:prstGeom prst="rect">
            <a:avLst/>
          </a:prstGeom>
          <a:solidFill>
            <a:schemeClr val="accent2">
              <a:lumMod val="60000"/>
              <a:lumOff val="40000"/>
            </a:schemeClr>
          </a:solidFill>
        </p:spPr>
        <p:txBody>
          <a:bodyPr wrap="square" rtlCol="0">
            <a:spAutoFit/>
          </a:bodyPr>
          <a:p>
            <a:r>
              <a:rPr lang="zh-CN" altLang="en-US" sz="2400">
                <a:latin typeface="华光魏体_CNKI" panose="02000500000000000000" charset="-122"/>
                <a:ea typeface="华光魏体_CNKI" panose="02000500000000000000" charset="-122"/>
              </a:rPr>
              <a:t>什么是装入？</a:t>
            </a:r>
            <a:endParaRPr lang="zh-CN" altLang="en-US" sz="2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1" name="文本框 10"/>
          <p:cNvSpPr txBox="1"/>
          <p:nvPr/>
        </p:nvSpPr>
        <p:spPr>
          <a:xfrm>
            <a:off x="1310640" y="1984375"/>
            <a:ext cx="921258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用户编写的源程序想要在系统中运行，必须经过以下步骤：</a:t>
            </a:r>
            <a:endParaRPr lang="zh-CN" altLang="en-US" sz="2400">
              <a:latin typeface="华光魏体_CNKI" panose="02000500000000000000" charset="-122"/>
              <a:ea typeface="华光魏体_CNKI" panose="02000500000000000000" charset="-122"/>
            </a:endParaRPr>
          </a:p>
        </p:txBody>
      </p:sp>
      <p:sp>
        <p:nvSpPr>
          <p:cNvPr id="12" name="文本框 11"/>
          <p:cNvSpPr txBox="1"/>
          <p:nvPr/>
        </p:nvSpPr>
        <p:spPr>
          <a:xfrm>
            <a:off x="351790" y="2651125"/>
            <a:ext cx="359346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Step1.</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编译</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由编译程序（</a:t>
            </a:r>
            <a:r>
              <a:rPr lang="en-US" altLang="zh-CN" sz="2400">
                <a:latin typeface="华光魏体_CNKI" panose="02000500000000000000" charset="-122"/>
                <a:ea typeface="华光魏体_CNKI" panose="02000500000000000000" charset="-122"/>
                <a:cs typeface="华光魏体_CNKI" panose="02000500000000000000" charset="-122"/>
              </a:rPr>
              <a:t>Complier</a:t>
            </a:r>
            <a:r>
              <a:rPr lang="zh-CN" altLang="en-US" sz="2400">
                <a:latin typeface="华光魏体_CNKI" panose="02000500000000000000" charset="-122"/>
                <a:ea typeface="华光魏体_CNKI" panose="02000500000000000000" charset="-122"/>
                <a:cs typeface="华光魏体_CNKI" panose="02000500000000000000" charset="-122"/>
              </a:rPr>
              <a:t>）对用户源程序进行编译，形成若干个目标模块（</a:t>
            </a:r>
            <a:r>
              <a:rPr lang="en-US" altLang="zh-CN" sz="2400">
                <a:latin typeface="华光魏体_CNKI" panose="02000500000000000000" charset="-122"/>
                <a:ea typeface="华光魏体_CNKI" panose="02000500000000000000" charset="-122"/>
                <a:cs typeface="华光魏体_CNKI" panose="02000500000000000000" charset="-122"/>
              </a:rPr>
              <a:t>.obj</a:t>
            </a:r>
            <a:r>
              <a:rPr lang="zh-CN" altLang="en-US" sz="2400">
                <a:latin typeface="华光魏体_CNKI" panose="02000500000000000000" charset="-122"/>
                <a:ea typeface="华光魏体_CNKI" panose="02000500000000000000" charset="-122"/>
                <a:cs typeface="华光魏体_CNKI" panose="02000500000000000000" charset="-122"/>
              </a:rPr>
              <a:t>）</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6" name="文本框 15"/>
          <p:cNvSpPr txBox="1"/>
          <p:nvPr/>
        </p:nvSpPr>
        <p:spPr>
          <a:xfrm>
            <a:off x="4574540" y="2651125"/>
            <a:ext cx="455104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Step2.</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链接</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由链接程序（</a:t>
            </a:r>
            <a:r>
              <a:rPr lang="en-US" altLang="zh-CN" sz="2400">
                <a:latin typeface="华光魏体_CNKI" panose="02000500000000000000" charset="-122"/>
                <a:ea typeface="华光魏体_CNKI" panose="02000500000000000000" charset="-122"/>
                <a:cs typeface="华光魏体_CNKI" panose="02000500000000000000" charset="-122"/>
              </a:rPr>
              <a:t>Linker</a:t>
            </a:r>
            <a:r>
              <a:rPr lang="zh-CN" altLang="en-US" sz="2400">
                <a:latin typeface="华光魏体_CNKI" panose="02000500000000000000" charset="-122"/>
                <a:ea typeface="华光魏体_CNKI" panose="02000500000000000000" charset="-122"/>
                <a:cs typeface="华光魏体_CNKI" panose="02000500000000000000" charset="-122"/>
              </a:rPr>
              <a:t>）将编译后的一组目标模块以及其所需要的库函数链接在一起形成完整的装入模块（如果静态链接</a:t>
            </a:r>
            <a:r>
              <a:rPr lang="en-US" altLang="zh-CN" sz="2400">
                <a:latin typeface="华光魏体_CNKI" panose="02000500000000000000" charset="-122"/>
                <a:ea typeface="华光魏体_CNKI" panose="02000500000000000000" charset="-122"/>
                <a:cs typeface="华光魏体_CNKI" panose="02000500000000000000" charset="-122"/>
              </a:rPr>
              <a:t>.exe</a:t>
            </a:r>
            <a:r>
              <a:rPr lang="zh-CN" altLang="en-US" sz="2400">
                <a:latin typeface="华光魏体_CNKI" panose="02000500000000000000" charset="-122"/>
                <a:ea typeface="华光魏体_CNKI" panose="02000500000000000000" charset="-122"/>
                <a:cs typeface="华光魏体_CNKI" panose="02000500000000000000" charset="-122"/>
              </a:rPr>
              <a:t>）</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9565640" y="2651125"/>
            <a:ext cx="222948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Step3.</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装入</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由装入程序（</a:t>
            </a:r>
            <a:r>
              <a:rPr lang="en-US" altLang="zh-CN" sz="2400">
                <a:latin typeface="华光魏体_CNKI" panose="02000500000000000000" charset="-122"/>
                <a:ea typeface="华光魏体_CNKI" panose="02000500000000000000" charset="-122"/>
                <a:cs typeface="华光魏体_CNKI" panose="02000500000000000000" charset="-122"/>
              </a:rPr>
              <a:t>Loader</a:t>
            </a:r>
            <a:r>
              <a:rPr lang="zh-CN" altLang="en-US" sz="2400">
                <a:latin typeface="华光魏体_CNKI" panose="02000500000000000000" charset="-122"/>
                <a:ea typeface="华光魏体_CNKI" panose="02000500000000000000" charset="-122"/>
                <a:cs typeface="华光魏体_CNKI" panose="02000500000000000000" charset="-122"/>
              </a:rPr>
              <a:t>）将装入模块装入</a:t>
            </a:r>
            <a:r>
              <a:rPr lang="zh-CN" altLang="en-US" sz="2400">
                <a:latin typeface="华光魏体_CNKI" panose="02000500000000000000" charset="-122"/>
                <a:ea typeface="华光魏体_CNKI" panose="02000500000000000000" charset="-122"/>
                <a:cs typeface="华光魏体_CNKI" panose="02000500000000000000" charset="-122"/>
              </a:rPr>
              <a:t>内存</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cxnSp>
        <p:nvCxnSpPr>
          <p:cNvPr id="19" name="直接箭头连接符 18"/>
          <p:cNvCxnSpPr>
            <a:stCxn id="12" idx="3"/>
            <a:endCxn id="16" idx="1"/>
          </p:cNvCxnSpPr>
          <p:nvPr/>
        </p:nvCxnSpPr>
        <p:spPr>
          <a:xfrm>
            <a:off x="3945255" y="3620135"/>
            <a:ext cx="629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9125585" y="3609975"/>
            <a:ext cx="440055" cy="101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832100" y="4606925"/>
            <a:ext cx="3253740" cy="2392680"/>
            <a:chOff x="8540" y="7165"/>
            <a:chExt cx="5124" cy="3768"/>
          </a:xfrm>
        </p:grpSpPr>
        <p:sp>
          <p:nvSpPr>
            <p:cNvPr id="2" name="矩形 1"/>
            <p:cNvSpPr/>
            <p:nvPr/>
          </p:nvSpPr>
          <p:spPr>
            <a:xfrm>
              <a:off x="10014" y="7343"/>
              <a:ext cx="3650" cy="912"/>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0014" y="825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Load 2500</a:t>
              </a:r>
              <a:endParaRPr lang="en-US" altLang="zh-CN" b="1">
                <a:solidFill>
                  <a:schemeClr val="tx1"/>
                </a:solidFill>
                <a:latin typeface="Times New Roman" panose="02020603050405020304" charset="0"/>
                <a:cs typeface="Times New Roman" panose="02020603050405020304" charset="0"/>
              </a:endParaRPr>
            </a:p>
          </p:txBody>
        </p:sp>
        <p:sp>
          <p:nvSpPr>
            <p:cNvPr id="10" name="矩形 9"/>
            <p:cNvSpPr/>
            <p:nvPr/>
          </p:nvSpPr>
          <p:spPr>
            <a:xfrm>
              <a:off x="10014" y="893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10013" y="961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365</a:t>
              </a:r>
              <a:endParaRPr lang="en-US" altLang="zh-CN" b="1">
                <a:solidFill>
                  <a:schemeClr val="tx1"/>
                </a:solidFill>
                <a:latin typeface="Times New Roman" panose="02020603050405020304" charset="0"/>
                <a:cs typeface="Times New Roman" panose="02020603050405020304" charset="0"/>
              </a:endParaRPr>
            </a:p>
          </p:txBody>
        </p:sp>
        <p:sp>
          <p:nvSpPr>
            <p:cNvPr id="21" name="矩形 20"/>
            <p:cNvSpPr/>
            <p:nvPr/>
          </p:nvSpPr>
          <p:spPr>
            <a:xfrm>
              <a:off x="10013" y="10295"/>
              <a:ext cx="3650" cy="40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8954" y="7165"/>
              <a:ext cx="58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0</a:t>
              </a:r>
              <a:endParaRPr lang="en-US" altLang="zh-CN">
                <a:latin typeface="Times New Roman" panose="02020603050405020304" charset="0"/>
                <a:cs typeface="Times New Roman" panose="02020603050405020304" charset="0"/>
              </a:endParaRPr>
            </a:p>
          </p:txBody>
        </p:sp>
        <p:sp>
          <p:nvSpPr>
            <p:cNvPr id="25" name="文本框 24"/>
            <p:cNvSpPr txBox="1"/>
            <p:nvPr/>
          </p:nvSpPr>
          <p:spPr>
            <a:xfrm>
              <a:off x="8550" y="807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1000</a:t>
              </a:r>
              <a:endParaRPr lang="en-US" altLang="zh-CN">
                <a:latin typeface="Times New Roman" panose="02020603050405020304" charset="0"/>
                <a:cs typeface="Times New Roman" panose="02020603050405020304" charset="0"/>
              </a:endParaRPr>
            </a:p>
          </p:txBody>
        </p:sp>
        <p:sp>
          <p:nvSpPr>
            <p:cNvPr id="27" name="文本框 26"/>
            <p:cNvSpPr txBox="1"/>
            <p:nvPr/>
          </p:nvSpPr>
          <p:spPr>
            <a:xfrm>
              <a:off x="8550" y="938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2500</a:t>
              </a:r>
              <a:endParaRPr lang="en-US" altLang="zh-CN">
                <a:latin typeface="Times New Roman" panose="02020603050405020304" charset="0"/>
                <a:cs typeface="Times New Roman" panose="02020603050405020304" charset="0"/>
              </a:endParaRPr>
            </a:p>
          </p:txBody>
        </p:sp>
        <p:sp>
          <p:nvSpPr>
            <p:cNvPr id="28" name="文本框 27"/>
            <p:cNvSpPr txBox="1"/>
            <p:nvPr/>
          </p:nvSpPr>
          <p:spPr>
            <a:xfrm>
              <a:off x="8540" y="1028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5000</a:t>
              </a:r>
              <a:endParaRPr lang="en-US" altLang="zh-CN">
                <a:latin typeface="Times New Roman" panose="02020603050405020304" charset="0"/>
                <a:cs typeface="Times New Roman" panose="02020603050405020304" charset="0"/>
              </a:endParaRPr>
            </a:p>
          </p:txBody>
        </p:sp>
      </p:grpSp>
      <p:sp>
        <p:nvSpPr>
          <p:cNvPr id="31" name="文本框 30"/>
          <p:cNvSpPr txBox="1"/>
          <p:nvPr/>
        </p:nvSpPr>
        <p:spPr>
          <a:xfrm>
            <a:off x="6498590" y="5375910"/>
            <a:ext cx="1993900" cy="645160"/>
          </a:xfrm>
          <a:prstGeom prst="rect">
            <a:avLst/>
          </a:prstGeom>
          <a:solidFill>
            <a:schemeClr val="accent2">
              <a:lumMod val="60000"/>
              <a:lumOff val="40000"/>
            </a:schemeClr>
          </a:solidFill>
        </p:spPr>
        <p:txBody>
          <a:bodyPr wrap="square" rtlCol="0">
            <a:spAutoFit/>
          </a:bodyPr>
          <a:p>
            <a:pPr algn="ctr"/>
            <a:r>
              <a:rPr lang="zh-CN" altLang="en-US">
                <a:latin typeface="华光魏体_CNKI" panose="02000500000000000000" charset="-122"/>
                <a:ea typeface="华光魏体_CNKI" panose="02000500000000000000" charset="-122"/>
                <a:cs typeface="华光魏体_CNKI" panose="02000500000000000000" charset="-122"/>
              </a:rPr>
              <a:t>如果装入内存的起始地址为</a:t>
            </a:r>
            <a:r>
              <a:rPr lang="en-US" altLang="zh-CN">
                <a:latin typeface="华光魏体_CNKI" panose="02000500000000000000" charset="-122"/>
                <a:ea typeface="华光魏体_CNKI" panose="02000500000000000000" charset="-122"/>
                <a:cs typeface="华光魏体_CNKI" panose="02000500000000000000" charset="-122"/>
              </a:rPr>
              <a:t>10000</a:t>
            </a:r>
            <a:endParaRPr lang="en-US" altLang="zh-CN">
              <a:latin typeface="华光魏体_CNKI" panose="02000500000000000000" charset="-122"/>
              <a:ea typeface="华光魏体_CNKI" panose="02000500000000000000" charset="-122"/>
              <a:cs typeface="华光魏体_CNKI" panose="02000500000000000000" charset="-122"/>
            </a:endParaRPr>
          </a:p>
        </p:txBody>
      </p:sp>
      <p:grpSp>
        <p:nvGrpSpPr>
          <p:cNvPr id="32" name="组合 31"/>
          <p:cNvGrpSpPr/>
          <p:nvPr/>
        </p:nvGrpSpPr>
        <p:grpSpPr>
          <a:xfrm>
            <a:off x="8575675" y="4606925"/>
            <a:ext cx="3256915" cy="2392680"/>
            <a:chOff x="8535" y="7165"/>
            <a:chExt cx="5129" cy="3768"/>
          </a:xfrm>
        </p:grpSpPr>
        <p:sp>
          <p:nvSpPr>
            <p:cNvPr id="33" name="矩形 32"/>
            <p:cNvSpPr/>
            <p:nvPr/>
          </p:nvSpPr>
          <p:spPr>
            <a:xfrm>
              <a:off x="10014" y="7343"/>
              <a:ext cx="3650" cy="912"/>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10014" y="825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Load </a:t>
              </a:r>
              <a:r>
                <a:rPr lang="en-US" altLang="zh-CN" b="1">
                  <a:solidFill>
                    <a:srgbClr val="FF0000"/>
                  </a:solidFill>
                  <a:latin typeface="Times New Roman" panose="02020603050405020304" charset="0"/>
                  <a:cs typeface="Times New Roman" panose="02020603050405020304" charset="0"/>
                </a:rPr>
                <a:t>12500</a:t>
              </a:r>
              <a:endParaRPr lang="en-US" altLang="zh-CN" b="1">
                <a:solidFill>
                  <a:srgbClr val="FF0000"/>
                </a:solidFill>
                <a:latin typeface="Times New Roman" panose="02020603050405020304" charset="0"/>
                <a:cs typeface="Times New Roman" panose="02020603050405020304" charset="0"/>
              </a:endParaRPr>
            </a:p>
          </p:txBody>
        </p:sp>
        <p:sp>
          <p:nvSpPr>
            <p:cNvPr id="35" name="矩形 34"/>
            <p:cNvSpPr/>
            <p:nvPr/>
          </p:nvSpPr>
          <p:spPr>
            <a:xfrm>
              <a:off x="10014" y="893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10013" y="9615"/>
              <a:ext cx="3650" cy="68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365</a:t>
              </a:r>
              <a:endParaRPr lang="en-US" altLang="zh-CN" b="1">
                <a:solidFill>
                  <a:schemeClr val="tx1"/>
                </a:solidFill>
                <a:latin typeface="Times New Roman" panose="02020603050405020304" charset="0"/>
                <a:cs typeface="Times New Roman" panose="02020603050405020304" charset="0"/>
              </a:endParaRPr>
            </a:p>
          </p:txBody>
        </p:sp>
        <p:sp>
          <p:nvSpPr>
            <p:cNvPr id="38" name="矩形 37"/>
            <p:cNvSpPr/>
            <p:nvPr/>
          </p:nvSpPr>
          <p:spPr>
            <a:xfrm>
              <a:off x="10013" y="10295"/>
              <a:ext cx="3650" cy="40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8535" y="7165"/>
              <a:ext cx="1278"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10000</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550" y="807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11000</a:t>
              </a:r>
              <a:endParaRPr lang="en-US" altLang="zh-CN">
                <a:latin typeface="Times New Roman" panose="02020603050405020304" charset="0"/>
                <a:cs typeface="Times New Roman" panose="02020603050405020304" charset="0"/>
              </a:endParaRPr>
            </a:p>
          </p:txBody>
        </p:sp>
        <p:sp>
          <p:nvSpPr>
            <p:cNvPr id="41" name="文本框 40"/>
            <p:cNvSpPr txBox="1"/>
            <p:nvPr/>
          </p:nvSpPr>
          <p:spPr>
            <a:xfrm>
              <a:off x="8550" y="938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12500</a:t>
              </a:r>
              <a:endParaRPr lang="en-US" altLang="zh-CN">
                <a:latin typeface="Times New Roman" panose="02020603050405020304" charset="0"/>
                <a:cs typeface="Times New Roman" panose="02020603050405020304" charset="0"/>
              </a:endParaRPr>
            </a:p>
          </p:txBody>
        </p:sp>
        <p:sp>
          <p:nvSpPr>
            <p:cNvPr id="42" name="文本框 41"/>
            <p:cNvSpPr txBox="1"/>
            <p:nvPr/>
          </p:nvSpPr>
          <p:spPr>
            <a:xfrm>
              <a:off x="8540" y="10284"/>
              <a:ext cx="2099" cy="649"/>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15000</a:t>
              </a:r>
              <a:endParaRPr lang="en-US" altLang="zh-CN">
                <a:latin typeface="Times New Roman" panose="02020603050405020304" charset="0"/>
                <a:cs typeface="Times New Roman" panose="02020603050405020304" charset="0"/>
              </a:endParaRPr>
            </a:p>
          </p:txBody>
        </p:sp>
      </p:grpSp>
      <p:sp>
        <p:nvSpPr>
          <p:cNvPr id="43" name="文本框 42"/>
          <p:cNvSpPr txBox="1"/>
          <p:nvPr/>
        </p:nvSpPr>
        <p:spPr>
          <a:xfrm>
            <a:off x="549275" y="4838700"/>
            <a:ext cx="2094230" cy="460375"/>
          </a:xfrm>
          <a:prstGeom prst="rect">
            <a:avLst/>
          </a:prstGeom>
          <a:solidFill>
            <a:schemeClr val="accent2">
              <a:lumMod val="60000"/>
              <a:lumOff val="40000"/>
            </a:schemeClr>
          </a:solidFill>
        </p:spPr>
        <p:txBody>
          <a:bodyPr wrap="square" rtlCol="0">
            <a:spAutoFit/>
          </a:bodyPr>
          <a:p>
            <a:r>
              <a:rPr lang="zh-CN" altLang="en-US" sz="2400">
                <a:latin typeface="华光魏体_CNKI" panose="02000500000000000000" charset="-122"/>
                <a:ea typeface="华光魏体_CNKI" panose="02000500000000000000" charset="-122"/>
              </a:rPr>
              <a:t>什么是装入？</a:t>
            </a:r>
            <a:endParaRPr lang="zh-CN" altLang="en-US" sz="2400">
              <a:latin typeface="华光魏体_CNKI" panose="02000500000000000000" charset="-122"/>
              <a:ea typeface="华光魏体_CNKI" panose="02000500000000000000" charset="-122"/>
            </a:endParaRPr>
          </a:p>
        </p:txBody>
      </p:sp>
      <p:sp>
        <p:nvSpPr>
          <p:cNvPr id="44" name="矩形 43"/>
          <p:cNvSpPr/>
          <p:nvPr/>
        </p:nvSpPr>
        <p:spPr>
          <a:xfrm>
            <a:off x="351790" y="4613910"/>
            <a:ext cx="11677650" cy="2273300"/>
          </a:xfrm>
          <a:prstGeom prst="rect">
            <a:avLst/>
          </a:prstGeom>
          <a:noFill/>
          <a:ln w="158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圆角矩形 44"/>
          <p:cNvSpPr/>
          <p:nvPr/>
        </p:nvSpPr>
        <p:spPr>
          <a:xfrm>
            <a:off x="9450705" y="2435860"/>
            <a:ext cx="2501900" cy="22225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548640" y="5463540"/>
            <a:ext cx="2094230" cy="1347470"/>
          </a:xfrm>
          <a:prstGeom prst="rect">
            <a:avLst/>
          </a:prstGeom>
          <a:solidFill>
            <a:schemeClr val="accent4">
              <a:lumMod val="60000"/>
              <a:lumOff val="40000"/>
            </a:schemeClr>
          </a:solidFill>
        </p:spPr>
        <p:txBody>
          <a:bodyPr wrap="square" rtlCol="0">
            <a:noAutofit/>
          </a:bodyPr>
          <a:p>
            <a:pPr algn="ctr"/>
            <a:r>
              <a:rPr lang="zh-CN" altLang="en-US" sz="2400">
                <a:solidFill>
                  <a:schemeClr val="tx1"/>
                </a:solidFill>
                <a:latin typeface="华光魏体_CNKI" panose="02000500000000000000" charset="-122"/>
                <a:ea typeface="华光魏体_CNKI" panose="02000500000000000000" charset="-122"/>
              </a:rPr>
              <a:t>装入的本质是</a:t>
            </a:r>
            <a:r>
              <a:rPr lang="zh-CN" altLang="en-US" sz="2400">
                <a:solidFill>
                  <a:srgbClr val="FF0000"/>
                </a:solidFill>
                <a:latin typeface="华光魏体_CNKI" panose="02000500000000000000" charset="-122"/>
                <a:ea typeface="华光魏体_CNKI" panose="02000500000000000000" charset="-122"/>
              </a:rPr>
              <a:t>将逻辑地址改为物理地址！</a:t>
            </a:r>
            <a:endParaRPr lang="zh-CN" altLang="en-US" sz="2400">
              <a:solidFill>
                <a:srgbClr val="FF0000"/>
              </a:solidFill>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7" name="文本框 16"/>
          <p:cNvSpPr txBox="1"/>
          <p:nvPr/>
        </p:nvSpPr>
        <p:spPr>
          <a:xfrm>
            <a:off x="210185" y="3724275"/>
            <a:ext cx="11932920" cy="3046095"/>
          </a:xfrm>
          <a:prstGeom prst="rect">
            <a:avLst/>
          </a:prstGeom>
          <a:noFill/>
        </p:spPr>
        <p:txBody>
          <a:bodyPr wrap="square" rtlCol="0">
            <a:spAutoFit/>
          </a:bodyPr>
          <a:p>
            <a:pPr marL="342900" indent="-342900">
              <a:buFont typeface="Wingdings" panose="05000000000000000000" charset="0"/>
              <a:buChar char="p"/>
            </a:pPr>
            <a:r>
              <a:rPr lang="zh-CN" altLang="en-US" sz="2400">
                <a:latin typeface="华光魏体_CNKI" panose="02000500000000000000" charset="-122"/>
                <a:ea typeface="华光魏体_CNKI" panose="02000500000000000000" charset="-122"/>
              </a:rPr>
              <a:t>程序装入的方式有三种：</a:t>
            </a:r>
            <a:endParaRPr lang="zh-CN" altLang="en-US" sz="2400">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Ø"/>
            </a:pPr>
            <a:r>
              <a:rPr lang="zh-CN" altLang="en-US" sz="2400">
                <a:latin typeface="华光魏体_CNKI" panose="02000500000000000000" charset="-122"/>
                <a:ea typeface="华光魏体_CNKI" panose="02000500000000000000" charset="-122"/>
              </a:rPr>
              <a:t>绝对装入方式；</a:t>
            </a:r>
            <a:r>
              <a:rPr lang="zh-CN" altLang="en-US" sz="2000">
                <a:solidFill>
                  <a:srgbClr val="0070C0"/>
                </a:solidFill>
                <a:latin typeface="华光魏体_CNKI" panose="02000500000000000000" charset="-122"/>
                <a:ea typeface="华光魏体_CNKI" panose="02000500000000000000" charset="-122"/>
              </a:rPr>
              <a:t>程序员明确知道装入内存中的物理地址，整个程序都用绝对地址编码；</a:t>
            </a:r>
            <a:endParaRPr lang="zh-CN" altLang="en-US" sz="2400">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Ø"/>
            </a:pPr>
            <a:r>
              <a:rPr lang="zh-CN" altLang="en-US" sz="2400">
                <a:latin typeface="华光魏体_CNKI" panose="02000500000000000000" charset="-122"/>
                <a:ea typeface="华光魏体_CNKI" panose="02000500000000000000" charset="-122"/>
              </a:rPr>
              <a:t>可重定位装入方式；</a:t>
            </a:r>
            <a:r>
              <a:rPr lang="zh-CN" altLang="en-US" sz="2000">
                <a:solidFill>
                  <a:srgbClr val="0070C0"/>
                </a:solidFill>
                <a:latin typeface="华光魏体_CNKI" panose="02000500000000000000" charset="-122"/>
                <a:ea typeface="华光魏体_CNKI" panose="02000500000000000000" charset="-122"/>
              </a:rPr>
              <a:t>程序从零开始编码，装入内存时将逻辑地址改为物理地址，所以一旦装入，就不可以在内存中移动；</a:t>
            </a:r>
            <a:endParaRPr lang="zh-CN" altLang="en-US" sz="2000">
              <a:solidFill>
                <a:srgbClr val="0070C0"/>
              </a:solidFill>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Ø"/>
            </a:pPr>
            <a:r>
              <a:rPr lang="zh-CN" altLang="en-US" sz="2400">
                <a:latin typeface="华光魏体_CNKI" panose="02000500000000000000" charset="-122"/>
                <a:ea typeface="华光魏体_CNKI" panose="02000500000000000000" charset="-122"/>
              </a:rPr>
              <a:t>动态运行时的装入方式；</a:t>
            </a:r>
            <a:r>
              <a:rPr lang="zh-CN" altLang="en-US" sz="2000">
                <a:solidFill>
                  <a:srgbClr val="0070C0"/>
                </a:solidFill>
                <a:latin typeface="华光魏体_CNKI" panose="02000500000000000000" charset="-122"/>
                <a:ea typeface="华光魏体_CNKI" panose="02000500000000000000" charset="-122"/>
              </a:rPr>
              <a:t>装入内存时并不改变地址，运行时才将逻辑地址改成物理地址；但是因为运行的时候每次都需要计算，因此需要一个重定位寄存器来保障执行速度；</a:t>
            </a:r>
            <a:endParaRPr lang="zh-CN" altLang="en-US" sz="2000">
              <a:solidFill>
                <a:srgbClr val="0070C0"/>
              </a:solidFill>
              <a:latin typeface="华光魏体_CNKI" panose="02000500000000000000" charset="-122"/>
              <a:ea typeface="华光魏体_CNKI" panose="02000500000000000000" charset="-122"/>
            </a:endParaRPr>
          </a:p>
        </p:txBody>
      </p:sp>
      <p:pic>
        <p:nvPicPr>
          <p:cNvPr id="19" name="图片 18"/>
          <p:cNvPicPr>
            <a:picLocks noChangeAspect="1"/>
          </p:cNvPicPr>
          <p:nvPr/>
        </p:nvPicPr>
        <p:blipFill>
          <a:blip r:embed="rId1"/>
          <a:stretch>
            <a:fillRect/>
          </a:stretch>
        </p:blipFill>
        <p:spPr>
          <a:xfrm>
            <a:off x="1385570" y="1660525"/>
            <a:ext cx="10068560" cy="2061210"/>
          </a:xfrm>
          <a:prstGeom prst="rect">
            <a:avLst/>
          </a:prstGeom>
        </p:spPr>
      </p:pic>
    </p:spTree>
    <p:custDataLst>
      <p:tags r:id="rId2"/>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1" name="文本框 10"/>
          <p:cNvSpPr txBox="1"/>
          <p:nvPr/>
        </p:nvSpPr>
        <p:spPr>
          <a:xfrm>
            <a:off x="1310640" y="1616075"/>
            <a:ext cx="921258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用户编写的源程序想要在系统中运行，必须经过以下步骤：</a:t>
            </a:r>
            <a:endParaRPr lang="zh-CN" altLang="en-US" sz="2400">
              <a:latin typeface="华光魏体_CNKI" panose="02000500000000000000" charset="-122"/>
              <a:ea typeface="华光魏体_CNKI" panose="02000500000000000000" charset="-122"/>
            </a:endParaRPr>
          </a:p>
        </p:txBody>
      </p:sp>
      <p:sp>
        <p:nvSpPr>
          <p:cNvPr id="12" name="文本框 11"/>
          <p:cNvSpPr txBox="1"/>
          <p:nvPr/>
        </p:nvSpPr>
        <p:spPr>
          <a:xfrm>
            <a:off x="351790" y="2282825"/>
            <a:ext cx="359346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Step1.</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编译</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由编译程序（</a:t>
            </a:r>
            <a:r>
              <a:rPr lang="en-US" altLang="zh-CN" sz="2400">
                <a:latin typeface="华光魏体_CNKI" panose="02000500000000000000" charset="-122"/>
                <a:ea typeface="华光魏体_CNKI" panose="02000500000000000000" charset="-122"/>
                <a:cs typeface="华光魏体_CNKI" panose="02000500000000000000" charset="-122"/>
              </a:rPr>
              <a:t>Complier</a:t>
            </a:r>
            <a:r>
              <a:rPr lang="zh-CN" altLang="en-US" sz="2400">
                <a:latin typeface="华光魏体_CNKI" panose="02000500000000000000" charset="-122"/>
                <a:ea typeface="华光魏体_CNKI" panose="02000500000000000000" charset="-122"/>
                <a:cs typeface="华光魏体_CNKI" panose="02000500000000000000" charset="-122"/>
              </a:rPr>
              <a:t>）对用户源程序进行编译，形成若干个目标模块（</a:t>
            </a:r>
            <a:r>
              <a:rPr lang="en-US" altLang="zh-CN" sz="2400">
                <a:latin typeface="华光魏体_CNKI" panose="02000500000000000000" charset="-122"/>
                <a:ea typeface="华光魏体_CNKI" panose="02000500000000000000" charset="-122"/>
                <a:cs typeface="华光魏体_CNKI" panose="02000500000000000000" charset="-122"/>
              </a:rPr>
              <a:t>.obj</a:t>
            </a:r>
            <a:r>
              <a:rPr lang="zh-CN" altLang="en-US" sz="2400">
                <a:latin typeface="华光魏体_CNKI" panose="02000500000000000000" charset="-122"/>
                <a:ea typeface="华光魏体_CNKI" panose="02000500000000000000" charset="-122"/>
                <a:cs typeface="华光魏体_CNKI" panose="02000500000000000000" charset="-122"/>
              </a:rPr>
              <a:t>）</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6" name="文本框 15"/>
          <p:cNvSpPr txBox="1"/>
          <p:nvPr/>
        </p:nvSpPr>
        <p:spPr>
          <a:xfrm>
            <a:off x="4574540" y="2282825"/>
            <a:ext cx="455104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Step2.</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链接</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由链接程序（</a:t>
            </a:r>
            <a:r>
              <a:rPr lang="en-US" altLang="zh-CN" sz="2400">
                <a:latin typeface="华光魏体_CNKI" panose="02000500000000000000" charset="-122"/>
                <a:ea typeface="华光魏体_CNKI" panose="02000500000000000000" charset="-122"/>
                <a:cs typeface="华光魏体_CNKI" panose="02000500000000000000" charset="-122"/>
              </a:rPr>
              <a:t>Linker</a:t>
            </a:r>
            <a:r>
              <a:rPr lang="zh-CN" altLang="en-US" sz="2400">
                <a:latin typeface="华光魏体_CNKI" panose="02000500000000000000" charset="-122"/>
                <a:ea typeface="华光魏体_CNKI" panose="02000500000000000000" charset="-122"/>
                <a:cs typeface="华光魏体_CNKI" panose="02000500000000000000" charset="-122"/>
              </a:rPr>
              <a:t>）将编译后的一组目标模块以及其所需要的库函数链接在一起形成完整的装入模块（如果静态链接</a:t>
            </a:r>
            <a:r>
              <a:rPr lang="en-US" altLang="zh-CN" sz="2400">
                <a:latin typeface="华光魏体_CNKI" panose="02000500000000000000" charset="-122"/>
                <a:ea typeface="华光魏体_CNKI" panose="02000500000000000000" charset="-122"/>
                <a:cs typeface="华光魏体_CNKI" panose="02000500000000000000" charset="-122"/>
              </a:rPr>
              <a:t>.exe</a:t>
            </a:r>
            <a:r>
              <a:rPr lang="zh-CN" altLang="en-US" sz="2400">
                <a:latin typeface="华光魏体_CNKI" panose="02000500000000000000" charset="-122"/>
                <a:ea typeface="华光魏体_CNKI" panose="02000500000000000000" charset="-122"/>
                <a:cs typeface="华光魏体_CNKI" panose="02000500000000000000" charset="-122"/>
              </a:rPr>
              <a:t>）</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sp>
        <p:nvSpPr>
          <p:cNvPr id="17" name="文本框 16"/>
          <p:cNvSpPr txBox="1"/>
          <p:nvPr/>
        </p:nvSpPr>
        <p:spPr>
          <a:xfrm>
            <a:off x="9565640" y="2282825"/>
            <a:ext cx="2229485" cy="1938020"/>
          </a:xfrm>
          <a:prstGeom prst="rect">
            <a:avLst/>
          </a:prstGeom>
          <a:solidFill>
            <a:schemeClr val="accent4">
              <a:lumMod val="60000"/>
              <a:lumOff val="40000"/>
            </a:schemeClr>
          </a:solidFill>
        </p:spPr>
        <p:txBody>
          <a:bodyPr wrap="square" rtlCol="0">
            <a:spAutoFit/>
          </a:bodyPr>
          <a:p>
            <a:pPr algn="just"/>
            <a:r>
              <a:rPr lang="en-US" altLang="zh-CN" sz="2400">
                <a:solidFill>
                  <a:srgbClr val="FF0000"/>
                </a:solidFill>
                <a:latin typeface="华光魏体_CNKI" panose="02000500000000000000" charset="-122"/>
                <a:ea typeface="华光魏体_CNKI" panose="02000500000000000000" charset="-122"/>
                <a:cs typeface="华光魏体_CNKI" panose="02000500000000000000" charset="-122"/>
              </a:rPr>
              <a:t>Step3.</a:t>
            </a: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装入</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algn="just"/>
            <a:r>
              <a:rPr lang="zh-CN" altLang="en-US" sz="2400">
                <a:latin typeface="华光魏体_CNKI" panose="02000500000000000000" charset="-122"/>
                <a:ea typeface="华光魏体_CNKI" panose="02000500000000000000" charset="-122"/>
                <a:cs typeface="华光魏体_CNKI" panose="02000500000000000000" charset="-122"/>
              </a:rPr>
              <a:t>由装入程序（</a:t>
            </a:r>
            <a:r>
              <a:rPr lang="en-US" altLang="zh-CN" sz="2400">
                <a:latin typeface="华光魏体_CNKI" panose="02000500000000000000" charset="-122"/>
                <a:ea typeface="华光魏体_CNKI" panose="02000500000000000000" charset="-122"/>
                <a:cs typeface="华光魏体_CNKI" panose="02000500000000000000" charset="-122"/>
              </a:rPr>
              <a:t>Loader</a:t>
            </a:r>
            <a:r>
              <a:rPr lang="zh-CN" altLang="en-US" sz="2400">
                <a:latin typeface="华光魏体_CNKI" panose="02000500000000000000" charset="-122"/>
                <a:ea typeface="华光魏体_CNKI" panose="02000500000000000000" charset="-122"/>
                <a:cs typeface="华光魏体_CNKI" panose="02000500000000000000" charset="-122"/>
              </a:rPr>
              <a:t>）将装入模块装入</a:t>
            </a:r>
            <a:r>
              <a:rPr lang="zh-CN" altLang="en-US" sz="2400">
                <a:latin typeface="华光魏体_CNKI" panose="02000500000000000000" charset="-122"/>
                <a:ea typeface="华光魏体_CNKI" panose="02000500000000000000" charset="-122"/>
                <a:cs typeface="华光魏体_CNKI" panose="02000500000000000000" charset="-122"/>
              </a:rPr>
              <a:t>内存</a:t>
            </a:r>
            <a:r>
              <a:rPr lang="en-US" altLang="zh-CN" sz="2400">
                <a:latin typeface="华光魏体_CNKI" panose="02000500000000000000" charset="-122"/>
                <a:ea typeface="华光魏体_CNKI" panose="02000500000000000000" charset="-122"/>
                <a:cs typeface="华光魏体_CNKI" panose="02000500000000000000" charset="-122"/>
              </a:rPr>
              <a:t>;</a:t>
            </a:r>
            <a:endParaRPr lang="en-US" altLang="zh-CN" sz="2400">
              <a:latin typeface="华光魏体_CNKI" panose="02000500000000000000" charset="-122"/>
              <a:ea typeface="华光魏体_CNKI" panose="02000500000000000000" charset="-122"/>
              <a:cs typeface="华光魏体_CNKI" panose="02000500000000000000" charset="-122"/>
            </a:endParaRPr>
          </a:p>
        </p:txBody>
      </p:sp>
      <p:cxnSp>
        <p:nvCxnSpPr>
          <p:cNvPr id="19" name="直接箭头连接符 18"/>
          <p:cNvCxnSpPr>
            <a:stCxn id="12" idx="3"/>
            <a:endCxn id="16" idx="1"/>
          </p:cNvCxnSpPr>
          <p:nvPr/>
        </p:nvCxnSpPr>
        <p:spPr>
          <a:xfrm>
            <a:off x="3945255" y="3251835"/>
            <a:ext cx="62928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9125585" y="3241675"/>
            <a:ext cx="440055" cy="101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4415155" y="2150110"/>
            <a:ext cx="4920615" cy="21316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942340" y="1946275"/>
            <a:ext cx="3066415" cy="2306955"/>
          </a:xfrm>
          <a:prstGeom prst="rect">
            <a:avLst/>
          </a:prstGeom>
          <a:solidFill>
            <a:schemeClr val="accent2">
              <a:lumMod val="60000"/>
              <a:lumOff val="40000"/>
            </a:schemeClr>
          </a:solid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什么是链接？</a:t>
            </a:r>
            <a:endParaRPr lang="zh-CN" altLang="en-US" sz="2400">
              <a:latin typeface="华光魏体_CNKI" panose="02000500000000000000" charset="-122"/>
              <a:ea typeface="华光魏体_CNKI" panose="02000500000000000000" charset="-122"/>
            </a:endParaRPr>
          </a:p>
          <a:p>
            <a:pPr>
              <a:lnSpc>
                <a:spcPct val="150000"/>
              </a:lnSpc>
            </a:pPr>
            <a:r>
              <a:rPr lang="zh-CN" altLang="en-US" sz="2400">
                <a:latin typeface="华光魏体_CNKI" panose="02000500000000000000" charset="-122"/>
                <a:ea typeface="华光魏体_CNKI" panose="02000500000000000000" charset="-122"/>
              </a:rPr>
              <a:t>将一组</a:t>
            </a:r>
            <a:r>
              <a:rPr lang="zh-CN" altLang="en-US" sz="2400">
                <a:solidFill>
                  <a:srgbClr val="FF0000"/>
                </a:solidFill>
                <a:latin typeface="华光魏体_CNKI" panose="02000500000000000000" charset="-122"/>
                <a:ea typeface="华光魏体_CNKI" panose="02000500000000000000" charset="-122"/>
              </a:rPr>
              <a:t>独立编址的目标文件合成一个统一编址的目标文件。</a:t>
            </a:r>
            <a:endParaRPr lang="zh-CN" altLang="en-US" sz="2400">
              <a:latin typeface="华光魏体_CNKI" panose="02000500000000000000" charset="-122"/>
              <a:ea typeface="华光魏体_CNKI" panose="02000500000000000000" charset="-122"/>
            </a:endParaRPr>
          </a:p>
        </p:txBody>
      </p:sp>
      <p:sp>
        <p:nvSpPr>
          <p:cNvPr id="3" name="Rectangle 38"/>
          <p:cNvSpPr>
            <a:spLocks noChangeArrowheads="1"/>
          </p:cNvSpPr>
          <p:nvPr/>
        </p:nvSpPr>
        <p:spPr bwMode="auto">
          <a:xfrm>
            <a:off x="5719002" y="1946304"/>
            <a:ext cx="5943600" cy="4572000"/>
          </a:xfrm>
          <a:prstGeom prst="rect">
            <a:avLst/>
          </a:prstGeom>
          <a:solidFill>
            <a:schemeClr val="accent3">
              <a:lumMod val="20000"/>
              <a:lumOff val="80000"/>
            </a:schemeClr>
          </a:solidFill>
          <a:ln w="9525" algn="ctr">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nvGrpSpPr>
          <p:cNvPr id="10" name="Group 4"/>
          <p:cNvGrpSpPr/>
          <p:nvPr/>
        </p:nvGrpSpPr>
        <p:grpSpPr bwMode="auto">
          <a:xfrm>
            <a:off x="6295264" y="2265391"/>
            <a:ext cx="1925638" cy="4024313"/>
            <a:chOff x="1571" y="1728"/>
            <a:chExt cx="1213" cy="2535"/>
          </a:xfrm>
        </p:grpSpPr>
        <p:grpSp>
          <p:nvGrpSpPr>
            <p:cNvPr id="18" name="Group 5"/>
            <p:cNvGrpSpPr/>
            <p:nvPr/>
          </p:nvGrpSpPr>
          <p:grpSpPr bwMode="auto">
            <a:xfrm>
              <a:off x="1571" y="1728"/>
              <a:ext cx="1213" cy="903"/>
              <a:chOff x="1379" y="2285"/>
              <a:chExt cx="1069" cy="903"/>
            </a:xfrm>
          </p:grpSpPr>
          <p:sp>
            <p:nvSpPr>
              <p:cNvPr id="21" name="Rectangle 6"/>
              <p:cNvSpPr>
                <a:spLocks noChangeArrowheads="1"/>
              </p:cNvSpPr>
              <p:nvPr/>
            </p:nvSpPr>
            <p:spPr bwMode="auto">
              <a:xfrm>
                <a:off x="1680" y="2400"/>
                <a:ext cx="768" cy="720"/>
              </a:xfrm>
              <a:prstGeom prst="rect">
                <a:avLst/>
              </a:prstGeom>
              <a:solidFill>
                <a:srgbClr val="FFFF00"/>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A</a:t>
                </a:r>
                <a:endParaRPr lang="en-US" altLang="zh-CN" sz="1600" b="0">
                  <a:solidFill>
                    <a:srgbClr val="FF0000"/>
                  </a:solidFill>
                </a:endParaRPr>
              </a:p>
              <a:p>
                <a:pPr algn="l" eaLnBrk="1" hangingPunct="1">
                  <a:spcBef>
                    <a:spcPct val="50000"/>
                  </a:spcBef>
                </a:pPr>
                <a:r>
                  <a:rPr lang="en-US" altLang="zh-CN" sz="1600">
                    <a:solidFill>
                      <a:srgbClr val="0000FF"/>
                    </a:solidFill>
                  </a:rPr>
                  <a:t>CALL B;</a:t>
                </a:r>
                <a:endParaRPr lang="en-US" altLang="zh-CN" sz="1600">
                  <a:solidFill>
                    <a:srgbClr val="0000FF"/>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22" name="Text Box 7"/>
              <p:cNvSpPr txBox="1">
                <a:spLocks noChangeArrowheads="1"/>
              </p:cNvSpPr>
              <p:nvPr/>
            </p:nvSpPr>
            <p:spPr bwMode="auto">
              <a:xfrm>
                <a:off x="1536" y="2285"/>
                <a:ext cx="1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0</a:t>
                </a:r>
                <a:endParaRPr lang="en-US" altLang="zh-CN" sz="1600" b="0">
                  <a:solidFill>
                    <a:srgbClr val="0000CC"/>
                  </a:solidFill>
                  <a:ea typeface="楷体_GB2312" pitchFamily="49" charset="-122"/>
                </a:endParaRPr>
              </a:p>
            </p:txBody>
          </p:sp>
          <p:sp>
            <p:nvSpPr>
              <p:cNvPr id="23" name="Text Box 8"/>
              <p:cNvSpPr txBox="1">
                <a:spLocks noChangeArrowheads="1"/>
              </p:cNvSpPr>
              <p:nvPr/>
            </p:nvSpPr>
            <p:spPr bwMode="auto">
              <a:xfrm>
                <a:off x="1379" y="2976"/>
                <a:ext cx="2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L-1</a:t>
                </a:r>
                <a:endParaRPr lang="en-US" altLang="zh-CN" sz="1600" b="0">
                  <a:solidFill>
                    <a:srgbClr val="0000CC"/>
                  </a:solidFill>
                  <a:ea typeface="楷体_GB2312" pitchFamily="49" charset="-122"/>
                </a:endParaRPr>
              </a:p>
            </p:txBody>
          </p:sp>
        </p:grpSp>
        <p:grpSp>
          <p:nvGrpSpPr>
            <p:cNvPr id="24" name="Group 9"/>
            <p:cNvGrpSpPr/>
            <p:nvPr/>
          </p:nvGrpSpPr>
          <p:grpSpPr bwMode="auto">
            <a:xfrm>
              <a:off x="1571" y="2544"/>
              <a:ext cx="1213" cy="903"/>
              <a:chOff x="1523" y="3024"/>
              <a:chExt cx="1069" cy="903"/>
            </a:xfrm>
          </p:grpSpPr>
          <p:sp>
            <p:nvSpPr>
              <p:cNvPr id="25" name="Rectangle 10"/>
              <p:cNvSpPr>
                <a:spLocks noChangeArrowheads="1"/>
              </p:cNvSpPr>
              <p:nvPr/>
            </p:nvSpPr>
            <p:spPr bwMode="auto">
              <a:xfrm>
                <a:off x="1824" y="3139"/>
                <a:ext cx="768" cy="720"/>
              </a:xfrm>
              <a:prstGeom prst="rect">
                <a:avLst/>
              </a:prstGeom>
              <a:solidFill>
                <a:srgbClr val="00FF99"/>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B</a:t>
                </a:r>
                <a:endParaRPr lang="en-US" altLang="zh-CN" sz="1600" b="0">
                  <a:solidFill>
                    <a:srgbClr val="FF0000"/>
                  </a:solidFill>
                </a:endParaRPr>
              </a:p>
              <a:p>
                <a:pPr algn="l" eaLnBrk="1" hangingPunct="1">
                  <a:spcBef>
                    <a:spcPct val="50000"/>
                  </a:spcBef>
                </a:pPr>
                <a:r>
                  <a:rPr lang="en-US" altLang="zh-CN" sz="1600"/>
                  <a:t>CALL C;</a:t>
                </a:r>
                <a:endParaRPr lang="en-US" altLang="zh-CN" sz="1600"/>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26" name="Text Box 11"/>
              <p:cNvSpPr txBox="1">
                <a:spLocks noChangeArrowheads="1"/>
              </p:cNvSpPr>
              <p:nvPr/>
            </p:nvSpPr>
            <p:spPr bwMode="auto">
              <a:xfrm>
                <a:off x="1680" y="3024"/>
                <a:ext cx="1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0</a:t>
                </a:r>
                <a:endParaRPr lang="en-US" altLang="zh-CN" sz="1600" b="0">
                  <a:ea typeface="楷体_GB2312" pitchFamily="49" charset="-122"/>
                </a:endParaRPr>
              </a:p>
            </p:txBody>
          </p:sp>
          <p:sp>
            <p:nvSpPr>
              <p:cNvPr id="27" name="Text Box 12"/>
              <p:cNvSpPr txBox="1">
                <a:spLocks noChangeArrowheads="1"/>
              </p:cNvSpPr>
              <p:nvPr/>
            </p:nvSpPr>
            <p:spPr bwMode="auto">
              <a:xfrm>
                <a:off x="1523" y="3715"/>
                <a:ext cx="2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M-1</a:t>
                </a:r>
                <a:endParaRPr lang="en-US" altLang="zh-CN" sz="1600" b="0">
                  <a:ea typeface="楷体_GB2312" pitchFamily="49" charset="-122"/>
                </a:endParaRPr>
              </a:p>
            </p:txBody>
          </p:sp>
        </p:grpSp>
        <p:grpSp>
          <p:nvGrpSpPr>
            <p:cNvPr id="28" name="Group 13"/>
            <p:cNvGrpSpPr/>
            <p:nvPr/>
          </p:nvGrpSpPr>
          <p:grpSpPr bwMode="auto">
            <a:xfrm>
              <a:off x="1571" y="3360"/>
              <a:ext cx="1213" cy="903"/>
              <a:chOff x="1523" y="3840"/>
              <a:chExt cx="1069" cy="903"/>
            </a:xfrm>
          </p:grpSpPr>
          <p:sp>
            <p:nvSpPr>
              <p:cNvPr id="29" name="Rectangle 14"/>
              <p:cNvSpPr>
                <a:spLocks noChangeArrowheads="1"/>
              </p:cNvSpPr>
              <p:nvPr/>
            </p:nvSpPr>
            <p:spPr bwMode="auto">
              <a:xfrm>
                <a:off x="1824" y="3955"/>
                <a:ext cx="768" cy="720"/>
              </a:xfrm>
              <a:prstGeom prst="rect">
                <a:avLst/>
              </a:prstGeom>
              <a:solidFill>
                <a:srgbClr val="FFCCCC"/>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C</a:t>
                </a:r>
                <a:endParaRPr lang="en-US" altLang="zh-CN" sz="1600" b="0">
                  <a:solidFill>
                    <a:srgbClr val="FF0000"/>
                  </a:solidFill>
                </a:endParaRPr>
              </a:p>
              <a:p>
                <a:pPr algn="l" eaLnBrk="1" hangingPunct="1">
                  <a:spcBef>
                    <a:spcPct val="50000"/>
                  </a:spcBef>
                </a:pPr>
                <a:r>
                  <a:rPr lang="en-US" altLang="zh-CN" sz="1600" b="0">
                    <a:solidFill>
                      <a:srgbClr val="FF0000"/>
                    </a:solidFill>
                  </a:rPr>
                  <a:t> </a:t>
                </a:r>
                <a:endParaRPr lang="en-US" altLang="zh-CN" sz="1600" b="0">
                  <a:solidFill>
                    <a:srgbClr val="FF0000"/>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30" name="Text Box 15"/>
              <p:cNvSpPr txBox="1">
                <a:spLocks noChangeArrowheads="1"/>
              </p:cNvSpPr>
              <p:nvPr/>
            </p:nvSpPr>
            <p:spPr bwMode="auto">
              <a:xfrm>
                <a:off x="1680" y="3840"/>
                <a:ext cx="1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0</a:t>
                </a:r>
                <a:endParaRPr lang="en-US" altLang="zh-CN" sz="1600" b="0">
                  <a:solidFill>
                    <a:srgbClr val="FF0000"/>
                  </a:solidFill>
                  <a:ea typeface="楷体_GB2312" pitchFamily="49" charset="-122"/>
                </a:endParaRPr>
              </a:p>
            </p:txBody>
          </p:sp>
          <p:sp>
            <p:nvSpPr>
              <p:cNvPr id="31" name="Text Box 16"/>
              <p:cNvSpPr txBox="1">
                <a:spLocks noChangeArrowheads="1"/>
              </p:cNvSpPr>
              <p:nvPr/>
            </p:nvSpPr>
            <p:spPr bwMode="auto">
              <a:xfrm>
                <a:off x="1523" y="4531"/>
                <a:ext cx="2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N-1</a:t>
                </a:r>
                <a:endParaRPr lang="en-US" altLang="zh-CN" sz="1600" b="0">
                  <a:solidFill>
                    <a:srgbClr val="FF0000"/>
                  </a:solidFill>
                  <a:ea typeface="楷体_GB2312" pitchFamily="49" charset="-122"/>
                </a:endParaRPr>
              </a:p>
            </p:txBody>
          </p:sp>
        </p:grpSp>
      </p:grpSp>
      <p:grpSp>
        <p:nvGrpSpPr>
          <p:cNvPr id="32" name="Group 17"/>
          <p:cNvGrpSpPr/>
          <p:nvPr/>
        </p:nvGrpSpPr>
        <p:grpSpPr bwMode="auto">
          <a:xfrm>
            <a:off x="8309802" y="2327304"/>
            <a:ext cx="2786062" cy="3765550"/>
            <a:chOff x="3861" y="1728"/>
            <a:chExt cx="1755" cy="2372"/>
          </a:xfrm>
        </p:grpSpPr>
        <p:grpSp>
          <p:nvGrpSpPr>
            <p:cNvPr id="33" name="Group 18"/>
            <p:cNvGrpSpPr/>
            <p:nvPr/>
          </p:nvGrpSpPr>
          <p:grpSpPr bwMode="auto">
            <a:xfrm>
              <a:off x="4163" y="1728"/>
              <a:ext cx="1165" cy="864"/>
              <a:chOff x="4115" y="2361"/>
              <a:chExt cx="1165" cy="864"/>
            </a:xfrm>
          </p:grpSpPr>
          <p:sp>
            <p:nvSpPr>
              <p:cNvPr id="37" name="Text Box 19"/>
              <p:cNvSpPr txBox="1">
                <a:spLocks noChangeArrowheads="1"/>
              </p:cNvSpPr>
              <p:nvPr/>
            </p:nvSpPr>
            <p:spPr bwMode="auto">
              <a:xfrm>
                <a:off x="4272" y="236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0</a:t>
                </a:r>
                <a:endParaRPr lang="en-US" altLang="zh-CN" sz="1600" b="0">
                  <a:solidFill>
                    <a:srgbClr val="0000CC"/>
                  </a:solidFill>
                  <a:ea typeface="楷体_GB2312" pitchFamily="49" charset="-122"/>
                </a:endParaRPr>
              </a:p>
            </p:txBody>
          </p:sp>
          <p:sp>
            <p:nvSpPr>
              <p:cNvPr id="38" name="Text Box 20"/>
              <p:cNvSpPr txBox="1">
                <a:spLocks noChangeArrowheads="1"/>
              </p:cNvSpPr>
              <p:nvPr/>
            </p:nvSpPr>
            <p:spPr bwMode="auto">
              <a:xfrm>
                <a:off x="4115" y="3013"/>
                <a:ext cx="3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L-1</a:t>
                </a:r>
                <a:endParaRPr lang="en-US" altLang="zh-CN" sz="1600" b="0">
                  <a:solidFill>
                    <a:srgbClr val="0000CC"/>
                  </a:solidFill>
                  <a:ea typeface="楷体_GB2312" pitchFamily="49" charset="-122"/>
                </a:endParaRPr>
              </a:p>
            </p:txBody>
          </p:sp>
          <p:sp>
            <p:nvSpPr>
              <p:cNvPr id="39" name="Rectangle 21"/>
              <p:cNvSpPr>
                <a:spLocks noChangeArrowheads="1"/>
              </p:cNvSpPr>
              <p:nvPr/>
            </p:nvSpPr>
            <p:spPr bwMode="auto">
              <a:xfrm>
                <a:off x="4416" y="2476"/>
                <a:ext cx="864" cy="720"/>
              </a:xfrm>
              <a:prstGeom prst="rect">
                <a:avLst/>
              </a:prstGeom>
              <a:solidFill>
                <a:srgbClr val="FFFF00"/>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A</a:t>
                </a:r>
                <a:endParaRPr lang="en-US" altLang="zh-CN" sz="1600" b="0">
                  <a:solidFill>
                    <a:srgbClr val="FF0000"/>
                  </a:solidFill>
                </a:endParaRPr>
              </a:p>
              <a:p>
                <a:pPr algn="l" eaLnBrk="1" hangingPunct="1">
                  <a:spcBef>
                    <a:spcPct val="50000"/>
                  </a:spcBef>
                </a:pPr>
                <a:r>
                  <a:rPr lang="en-US" altLang="zh-CN" sz="1600">
                    <a:solidFill>
                      <a:srgbClr val="0000CC"/>
                    </a:solidFill>
                  </a:rPr>
                  <a:t>JSR “L”</a:t>
                </a:r>
                <a:endParaRPr lang="en-US" altLang="zh-CN" sz="1600">
                  <a:solidFill>
                    <a:srgbClr val="0000CC"/>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grpSp>
        <p:grpSp>
          <p:nvGrpSpPr>
            <p:cNvPr id="34" name="Group 22"/>
            <p:cNvGrpSpPr/>
            <p:nvPr/>
          </p:nvGrpSpPr>
          <p:grpSpPr bwMode="auto">
            <a:xfrm>
              <a:off x="4032" y="2496"/>
              <a:ext cx="1296" cy="816"/>
              <a:chOff x="3984" y="3129"/>
              <a:chExt cx="1296" cy="816"/>
            </a:xfrm>
          </p:grpSpPr>
          <p:sp>
            <p:nvSpPr>
              <p:cNvPr id="35" name="Text Box 23"/>
              <p:cNvSpPr txBox="1">
                <a:spLocks noChangeArrowheads="1"/>
              </p:cNvSpPr>
              <p:nvPr/>
            </p:nvSpPr>
            <p:spPr bwMode="auto">
              <a:xfrm>
                <a:off x="4224" y="312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L</a:t>
                </a:r>
                <a:endParaRPr lang="en-US" altLang="zh-CN" sz="1600" b="0">
                  <a:ea typeface="楷体_GB2312" pitchFamily="49" charset="-122"/>
                </a:endParaRPr>
              </a:p>
            </p:txBody>
          </p:sp>
          <p:sp>
            <p:nvSpPr>
              <p:cNvPr id="40" name="Text Box 24"/>
              <p:cNvSpPr txBox="1">
                <a:spLocks noChangeArrowheads="1"/>
              </p:cNvSpPr>
              <p:nvPr/>
            </p:nvSpPr>
            <p:spPr bwMode="auto">
              <a:xfrm>
                <a:off x="3984" y="3733"/>
                <a:ext cx="4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L+M-1</a:t>
                </a:r>
                <a:endParaRPr lang="en-US" altLang="zh-CN" sz="1600" b="0">
                  <a:ea typeface="楷体_GB2312" pitchFamily="49" charset="-122"/>
                </a:endParaRPr>
              </a:p>
            </p:txBody>
          </p:sp>
          <p:sp>
            <p:nvSpPr>
              <p:cNvPr id="41" name="Rectangle 25"/>
              <p:cNvSpPr>
                <a:spLocks noChangeArrowheads="1"/>
              </p:cNvSpPr>
              <p:nvPr/>
            </p:nvSpPr>
            <p:spPr bwMode="auto">
              <a:xfrm>
                <a:off x="4416" y="3177"/>
                <a:ext cx="864" cy="720"/>
              </a:xfrm>
              <a:prstGeom prst="rect">
                <a:avLst/>
              </a:prstGeom>
              <a:solidFill>
                <a:srgbClr val="00FF99"/>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B</a:t>
                </a:r>
                <a:endParaRPr lang="en-US" altLang="zh-CN" sz="1600" b="0">
                  <a:solidFill>
                    <a:srgbClr val="FF0000"/>
                  </a:solidFill>
                </a:endParaRPr>
              </a:p>
              <a:p>
                <a:pPr algn="l" eaLnBrk="1" hangingPunct="1">
                  <a:spcBef>
                    <a:spcPct val="50000"/>
                  </a:spcBef>
                </a:pPr>
                <a:r>
                  <a:rPr lang="en-US" altLang="zh-CN" sz="1600"/>
                  <a:t>JSR “L+M”;</a:t>
                </a:r>
                <a:endParaRPr lang="en-US" altLang="zh-CN" sz="1600"/>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grpSp>
        <p:grpSp>
          <p:nvGrpSpPr>
            <p:cNvPr id="42" name="Group 26"/>
            <p:cNvGrpSpPr/>
            <p:nvPr/>
          </p:nvGrpSpPr>
          <p:grpSpPr bwMode="auto">
            <a:xfrm>
              <a:off x="3861" y="3216"/>
              <a:ext cx="1467" cy="884"/>
              <a:chOff x="3813" y="3849"/>
              <a:chExt cx="1467" cy="884"/>
            </a:xfrm>
          </p:grpSpPr>
          <p:sp>
            <p:nvSpPr>
              <p:cNvPr id="43" name="Rectangle 27"/>
              <p:cNvSpPr>
                <a:spLocks noChangeArrowheads="1"/>
              </p:cNvSpPr>
              <p:nvPr/>
            </p:nvSpPr>
            <p:spPr bwMode="auto">
              <a:xfrm>
                <a:off x="4416" y="3897"/>
                <a:ext cx="864" cy="720"/>
              </a:xfrm>
              <a:prstGeom prst="rect">
                <a:avLst/>
              </a:prstGeom>
              <a:solidFill>
                <a:srgbClr val="FFCCCC"/>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C</a:t>
                </a:r>
                <a:endParaRPr lang="en-US" altLang="zh-CN" sz="1600" b="0">
                  <a:solidFill>
                    <a:srgbClr val="FF0000"/>
                  </a:solidFill>
                </a:endParaRPr>
              </a:p>
              <a:p>
                <a:pPr algn="l" eaLnBrk="1" hangingPunct="1">
                  <a:spcBef>
                    <a:spcPct val="50000"/>
                  </a:spcBef>
                </a:pPr>
                <a:r>
                  <a:rPr lang="en-US" altLang="zh-CN" sz="1600" b="0">
                    <a:solidFill>
                      <a:srgbClr val="FF0000"/>
                    </a:solidFill>
                  </a:rPr>
                  <a:t> </a:t>
                </a:r>
                <a:endParaRPr lang="en-US" altLang="zh-CN" sz="1600" b="0">
                  <a:solidFill>
                    <a:srgbClr val="FF0000"/>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44" name="Text Box 28"/>
              <p:cNvSpPr txBox="1">
                <a:spLocks noChangeArrowheads="1"/>
              </p:cNvSpPr>
              <p:nvPr/>
            </p:nvSpPr>
            <p:spPr bwMode="auto">
              <a:xfrm>
                <a:off x="4080" y="3849"/>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L+M</a:t>
                </a:r>
                <a:endParaRPr lang="en-US" altLang="zh-CN" sz="1600" b="0">
                  <a:solidFill>
                    <a:srgbClr val="FF0000"/>
                  </a:solidFill>
                  <a:ea typeface="楷体_GB2312" pitchFamily="49" charset="-122"/>
                </a:endParaRPr>
              </a:p>
            </p:txBody>
          </p:sp>
          <p:sp>
            <p:nvSpPr>
              <p:cNvPr id="46" name="Text Box 29"/>
              <p:cNvSpPr txBox="1">
                <a:spLocks noChangeArrowheads="1"/>
              </p:cNvSpPr>
              <p:nvPr/>
            </p:nvSpPr>
            <p:spPr bwMode="auto">
              <a:xfrm>
                <a:off x="3813" y="4521"/>
                <a:ext cx="6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L+M+N-1</a:t>
                </a:r>
                <a:endParaRPr lang="en-US" altLang="zh-CN" sz="1600" b="0">
                  <a:solidFill>
                    <a:srgbClr val="FF0000"/>
                  </a:solidFill>
                  <a:ea typeface="楷体_GB2312" pitchFamily="49" charset="-122"/>
                </a:endParaRPr>
              </a:p>
            </p:txBody>
          </p:sp>
        </p:grpSp>
        <p:grpSp>
          <p:nvGrpSpPr>
            <p:cNvPr id="47" name="Group 30"/>
            <p:cNvGrpSpPr/>
            <p:nvPr/>
          </p:nvGrpSpPr>
          <p:grpSpPr bwMode="auto">
            <a:xfrm>
              <a:off x="5088" y="2208"/>
              <a:ext cx="528" cy="384"/>
              <a:chOff x="5040" y="2688"/>
              <a:chExt cx="384" cy="384"/>
            </a:xfrm>
          </p:grpSpPr>
          <p:sp>
            <p:nvSpPr>
              <p:cNvPr id="48" name="Line 31"/>
              <p:cNvSpPr>
                <a:spLocks noChangeShapeType="1"/>
              </p:cNvSpPr>
              <p:nvPr/>
            </p:nvSpPr>
            <p:spPr bwMode="auto">
              <a:xfrm>
                <a:off x="5040" y="2688"/>
                <a:ext cx="384"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32"/>
              <p:cNvSpPr>
                <a:spLocks noChangeShapeType="1"/>
              </p:cNvSpPr>
              <p:nvPr/>
            </p:nvSpPr>
            <p:spPr bwMode="auto">
              <a:xfrm>
                <a:off x="5424" y="2688"/>
                <a:ext cx="0" cy="384"/>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33"/>
              <p:cNvSpPr>
                <a:spLocks noChangeShapeType="1"/>
              </p:cNvSpPr>
              <p:nvPr/>
            </p:nvSpPr>
            <p:spPr bwMode="auto">
              <a:xfrm flipH="1">
                <a:off x="5040" y="3072"/>
                <a:ext cx="384"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1" name="Group 34"/>
            <p:cNvGrpSpPr/>
            <p:nvPr/>
          </p:nvGrpSpPr>
          <p:grpSpPr bwMode="auto">
            <a:xfrm>
              <a:off x="5088" y="2880"/>
              <a:ext cx="528" cy="480"/>
              <a:chOff x="5040" y="3360"/>
              <a:chExt cx="528" cy="480"/>
            </a:xfrm>
          </p:grpSpPr>
          <p:sp>
            <p:nvSpPr>
              <p:cNvPr id="52" name="Line 35"/>
              <p:cNvSpPr>
                <a:spLocks noChangeShapeType="1"/>
              </p:cNvSpPr>
              <p:nvPr/>
            </p:nvSpPr>
            <p:spPr bwMode="auto">
              <a:xfrm>
                <a:off x="5184" y="3360"/>
                <a:ext cx="384"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36"/>
              <p:cNvSpPr>
                <a:spLocks noChangeShapeType="1"/>
              </p:cNvSpPr>
              <p:nvPr/>
            </p:nvSpPr>
            <p:spPr bwMode="auto">
              <a:xfrm>
                <a:off x="5568" y="3360"/>
                <a:ext cx="0" cy="48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37"/>
              <p:cNvSpPr>
                <a:spLocks noChangeShapeType="1"/>
              </p:cNvSpPr>
              <p:nvPr/>
            </p:nvSpPr>
            <p:spPr bwMode="auto">
              <a:xfrm flipH="1">
                <a:off x="5040" y="3840"/>
                <a:ext cx="52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942340" y="1946275"/>
            <a:ext cx="3066415" cy="2306955"/>
          </a:xfrm>
          <a:prstGeom prst="rect">
            <a:avLst/>
          </a:prstGeom>
          <a:solidFill>
            <a:schemeClr val="accent2">
              <a:lumMod val="60000"/>
              <a:lumOff val="40000"/>
            </a:schemeClr>
          </a:solid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什么是链接？</a:t>
            </a:r>
            <a:endParaRPr lang="zh-CN" altLang="en-US" sz="2400">
              <a:latin typeface="华光魏体_CNKI" panose="02000500000000000000" charset="-122"/>
              <a:ea typeface="华光魏体_CNKI" panose="02000500000000000000" charset="-122"/>
            </a:endParaRPr>
          </a:p>
          <a:p>
            <a:pPr>
              <a:lnSpc>
                <a:spcPct val="150000"/>
              </a:lnSpc>
            </a:pPr>
            <a:r>
              <a:rPr lang="zh-CN" altLang="en-US" sz="2400">
                <a:latin typeface="华光魏体_CNKI" panose="02000500000000000000" charset="-122"/>
                <a:ea typeface="华光魏体_CNKI" panose="02000500000000000000" charset="-122"/>
              </a:rPr>
              <a:t>将一组</a:t>
            </a:r>
            <a:r>
              <a:rPr lang="zh-CN" altLang="en-US" sz="2400">
                <a:solidFill>
                  <a:srgbClr val="FF0000"/>
                </a:solidFill>
                <a:latin typeface="华光魏体_CNKI" panose="02000500000000000000" charset="-122"/>
                <a:ea typeface="华光魏体_CNKI" panose="02000500000000000000" charset="-122"/>
              </a:rPr>
              <a:t>独立编址的目标文件合成一个统一编址的目标文件。</a:t>
            </a:r>
            <a:endParaRPr lang="zh-CN" altLang="en-US" sz="2400">
              <a:latin typeface="华光魏体_CNKI" panose="02000500000000000000" charset="-122"/>
              <a:ea typeface="华光魏体_CNKI" panose="02000500000000000000" charset="-122"/>
            </a:endParaRPr>
          </a:p>
        </p:txBody>
      </p:sp>
      <p:sp>
        <p:nvSpPr>
          <p:cNvPr id="3" name="Rectangle 38"/>
          <p:cNvSpPr>
            <a:spLocks noChangeArrowheads="1"/>
          </p:cNvSpPr>
          <p:nvPr/>
        </p:nvSpPr>
        <p:spPr bwMode="auto">
          <a:xfrm>
            <a:off x="5719002" y="1946304"/>
            <a:ext cx="5943600" cy="4572000"/>
          </a:xfrm>
          <a:prstGeom prst="rect">
            <a:avLst/>
          </a:prstGeom>
          <a:solidFill>
            <a:schemeClr val="accent3">
              <a:lumMod val="20000"/>
              <a:lumOff val="80000"/>
            </a:schemeClr>
          </a:solidFill>
          <a:ln w="9525" algn="ctr">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nvGrpSpPr>
          <p:cNvPr id="10" name="Group 4"/>
          <p:cNvGrpSpPr/>
          <p:nvPr/>
        </p:nvGrpSpPr>
        <p:grpSpPr bwMode="auto">
          <a:xfrm>
            <a:off x="6295264" y="2265391"/>
            <a:ext cx="1925638" cy="4024313"/>
            <a:chOff x="1571" y="1728"/>
            <a:chExt cx="1213" cy="2535"/>
          </a:xfrm>
        </p:grpSpPr>
        <p:grpSp>
          <p:nvGrpSpPr>
            <p:cNvPr id="18" name="Group 5"/>
            <p:cNvGrpSpPr/>
            <p:nvPr/>
          </p:nvGrpSpPr>
          <p:grpSpPr bwMode="auto">
            <a:xfrm>
              <a:off x="1571" y="1728"/>
              <a:ext cx="1213" cy="903"/>
              <a:chOff x="1379" y="2285"/>
              <a:chExt cx="1069" cy="903"/>
            </a:xfrm>
          </p:grpSpPr>
          <p:sp>
            <p:nvSpPr>
              <p:cNvPr id="21" name="Rectangle 6"/>
              <p:cNvSpPr>
                <a:spLocks noChangeArrowheads="1"/>
              </p:cNvSpPr>
              <p:nvPr/>
            </p:nvSpPr>
            <p:spPr bwMode="auto">
              <a:xfrm>
                <a:off x="1680" y="2400"/>
                <a:ext cx="768" cy="720"/>
              </a:xfrm>
              <a:prstGeom prst="rect">
                <a:avLst/>
              </a:prstGeom>
              <a:solidFill>
                <a:srgbClr val="FFFF00"/>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A</a:t>
                </a:r>
                <a:endParaRPr lang="en-US" altLang="zh-CN" sz="1600" b="0">
                  <a:solidFill>
                    <a:srgbClr val="FF0000"/>
                  </a:solidFill>
                </a:endParaRPr>
              </a:p>
              <a:p>
                <a:pPr algn="l" eaLnBrk="1" hangingPunct="1">
                  <a:spcBef>
                    <a:spcPct val="50000"/>
                  </a:spcBef>
                </a:pPr>
                <a:r>
                  <a:rPr lang="en-US" altLang="zh-CN" sz="1600">
                    <a:solidFill>
                      <a:srgbClr val="0000FF"/>
                    </a:solidFill>
                  </a:rPr>
                  <a:t>CALL B;</a:t>
                </a:r>
                <a:endParaRPr lang="en-US" altLang="zh-CN" sz="1600">
                  <a:solidFill>
                    <a:srgbClr val="0000FF"/>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22" name="Text Box 7"/>
              <p:cNvSpPr txBox="1">
                <a:spLocks noChangeArrowheads="1"/>
              </p:cNvSpPr>
              <p:nvPr/>
            </p:nvSpPr>
            <p:spPr bwMode="auto">
              <a:xfrm>
                <a:off x="1536" y="2285"/>
                <a:ext cx="1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0</a:t>
                </a:r>
                <a:endParaRPr lang="en-US" altLang="zh-CN" sz="1600" b="0">
                  <a:solidFill>
                    <a:srgbClr val="0000CC"/>
                  </a:solidFill>
                  <a:ea typeface="楷体_GB2312" pitchFamily="49" charset="-122"/>
                </a:endParaRPr>
              </a:p>
            </p:txBody>
          </p:sp>
          <p:sp>
            <p:nvSpPr>
              <p:cNvPr id="23" name="Text Box 8"/>
              <p:cNvSpPr txBox="1">
                <a:spLocks noChangeArrowheads="1"/>
              </p:cNvSpPr>
              <p:nvPr/>
            </p:nvSpPr>
            <p:spPr bwMode="auto">
              <a:xfrm>
                <a:off x="1379" y="2976"/>
                <a:ext cx="2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L-1</a:t>
                </a:r>
                <a:endParaRPr lang="en-US" altLang="zh-CN" sz="1600" b="0">
                  <a:solidFill>
                    <a:srgbClr val="0000CC"/>
                  </a:solidFill>
                  <a:ea typeface="楷体_GB2312" pitchFamily="49" charset="-122"/>
                </a:endParaRPr>
              </a:p>
            </p:txBody>
          </p:sp>
        </p:grpSp>
        <p:grpSp>
          <p:nvGrpSpPr>
            <p:cNvPr id="24" name="Group 9"/>
            <p:cNvGrpSpPr/>
            <p:nvPr/>
          </p:nvGrpSpPr>
          <p:grpSpPr bwMode="auto">
            <a:xfrm>
              <a:off x="1571" y="2544"/>
              <a:ext cx="1213" cy="903"/>
              <a:chOff x="1523" y="3024"/>
              <a:chExt cx="1069" cy="903"/>
            </a:xfrm>
          </p:grpSpPr>
          <p:sp>
            <p:nvSpPr>
              <p:cNvPr id="25" name="Rectangle 10"/>
              <p:cNvSpPr>
                <a:spLocks noChangeArrowheads="1"/>
              </p:cNvSpPr>
              <p:nvPr/>
            </p:nvSpPr>
            <p:spPr bwMode="auto">
              <a:xfrm>
                <a:off x="1824" y="3139"/>
                <a:ext cx="768" cy="720"/>
              </a:xfrm>
              <a:prstGeom prst="rect">
                <a:avLst/>
              </a:prstGeom>
              <a:solidFill>
                <a:srgbClr val="00FF99"/>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B</a:t>
                </a:r>
                <a:endParaRPr lang="en-US" altLang="zh-CN" sz="1600" b="0">
                  <a:solidFill>
                    <a:srgbClr val="FF0000"/>
                  </a:solidFill>
                </a:endParaRPr>
              </a:p>
              <a:p>
                <a:pPr algn="l" eaLnBrk="1" hangingPunct="1">
                  <a:spcBef>
                    <a:spcPct val="50000"/>
                  </a:spcBef>
                </a:pPr>
                <a:r>
                  <a:rPr lang="en-US" altLang="zh-CN" sz="1600"/>
                  <a:t>CALL C;</a:t>
                </a:r>
                <a:endParaRPr lang="en-US" altLang="zh-CN" sz="1600"/>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26" name="Text Box 11"/>
              <p:cNvSpPr txBox="1">
                <a:spLocks noChangeArrowheads="1"/>
              </p:cNvSpPr>
              <p:nvPr/>
            </p:nvSpPr>
            <p:spPr bwMode="auto">
              <a:xfrm>
                <a:off x="1680" y="3024"/>
                <a:ext cx="1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0</a:t>
                </a:r>
                <a:endParaRPr lang="en-US" altLang="zh-CN" sz="1600" b="0">
                  <a:ea typeface="楷体_GB2312" pitchFamily="49" charset="-122"/>
                </a:endParaRPr>
              </a:p>
            </p:txBody>
          </p:sp>
          <p:sp>
            <p:nvSpPr>
              <p:cNvPr id="27" name="Text Box 12"/>
              <p:cNvSpPr txBox="1">
                <a:spLocks noChangeArrowheads="1"/>
              </p:cNvSpPr>
              <p:nvPr/>
            </p:nvSpPr>
            <p:spPr bwMode="auto">
              <a:xfrm>
                <a:off x="1523" y="3715"/>
                <a:ext cx="2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M-1</a:t>
                </a:r>
                <a:endParaRPr lang="en-US" altLang="zh-CN" sz="1600" b="0">
                  <a:ea typeface="楷体_GB2312" pitchFamily="49" charset="-122"/>
                </a:endParaRPr>
              </a:p>
            </p:txBody>
          </p:sp>
        </p:grpSp>
        <p:grpSp>
          <p:nvGrpSpPr>
            <p:cNvPr id="28" name="Group 13"/>
            <p:cNvGrpSpPr/>
            <p:nvPr/>
          </p:nvGrpSpPr>
          <p:grpSpPr bwMode="auto">
            <a:xfrm>
              <a:off x="1571" y="3360"/>
              <a:ext cx="1213" cy="903"/>
              <a:chOff x="1523" y="3840"/>
              <a:chExt cx="1069" cy="903"/>
            </a:xfrm>
          </p:grpSpPr>
          <p:sp>
            <p:nvSpPr>
              <p:cNvPr id="29" name="Rectangle 14"/>
              <p:cNvSpPr>
                <a:spLocks noChangeArrowheads="1"/>
              </p:cNvSpPr>
              <p:nvPr/>
            </p:nvSpPr>
            <p:spPr bwMode="auto">
              <a:xfrm>
                <a:off x="1824" y="3955"/>
                <a:ext cx="768" cy="720"/>
              </a:xfrm>
              <a:prstGeom prst="rect">
                <a:avLst/>
              </a:prstGeom>
              <a:solidFill>
                <a:srgbClr val="FFCCCC"/>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C</a:t>
                </a:r>
                <a:endParaRPr lang="en-US" altLang="zh-CN" sz="1600" b="0">
                  <a:solidFill>
                    <a:srgbClr val="FF0000"/>
                  </a:solidFill>
                </a:endParaRPr>
              </a:p>
              <a:p>
                <a:pPr algn="l" eaLnBrk="1" hangingPunct="1">
                  <a:spcBef>
                    <a:spcPct val="50000"/>
                  </a:spcBef>
                </a:pPr>
                <a:r>
                  <a:rPr lang="en-US" altLang="zh-CN" sz="1600" b="0">
                    <a:solidFill>
                      <a:srgbClr val="FF0000"/>
                    </a:solidFill>
                  </a:rPr>
                  <a:t> </a:t>
                </a:r>
                <a:endParaRPr lang="en-US" altLang="zh-CN" sz="1600" b="0">
                  <a:solidFill>
                    <a:srgbClr val="FF0000"/>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30" name="Text Box 15"/>
              <p:cNvSpPr txBox="1">
                <a:spLocks noChangeArrowheads="1"/>
              </p:cNvSpPr>
              <p:nvPr/>
            </p:nvSpPr>
            <p:spPr bwMode="auto">
              <a:xfrm>
                <a:off x="1680" y="3840"/>
                <a:ext cx="1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0</a:t>
                </a:r>
                <a:endParaRPr lang="en-US" altLang="zh-CN" sz="1600" b="0">
                  <a:solidFill>
                    <a:srgbClr val="FF0000"/>
                  </a:solidFill>
                  <a:ea typeface="楷体_GB2312" pitchFamily="49" charset="-122"/>
                </a:endParaRPr>
              </a:p>
            </p:txBody>
          </p:sp>
          <p:sp>
            <p:nvSpPr>
              <p:cNvPr id="31" name="Text Box 16"/>
              <p:cNvSpPr txBox="1">
                <a:spLocks noChangeArrowheads="1"/>
              </p:cNvSpPr>
              <p:nvPr/>
            </p:nvSpPr>
            <p:spPr bwMode="auto">
              <a:xfrm>
                <a:off x="1523" y="4531"/>
                <a:ext cx="2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N-1</a:t>
                </a:r>
                <a:endParaRPr lang="en-US" altLang="zh-CN" sz="1600" b="0">
                  <a:solidFill>
                    <a:srgbClr val="FF0000"/>
                  </a:solidFill>
                  <a:ea typeface="楷体_GB2312" pitchFamily="49" charset="-122"/>
                </a:endParaRPr>
              </a:p>
            </p:txBody>
          </p:sp>
        </p:grpSp>
      </p:grpSp>
      <p:grpSp>
        <p:nvGrpSpPr>
          <p:cNvPr id="32" name="Group 17"/>
          <p:cNvGrpSpPr/>
          <p:nvPr/>
        </p:nvGrpSpPr>
        <p:grpSpPr bwMode="auto">
          <a:xfrm>
            <a:off x="8309802" y="2327304"/>
            <a:ext cx="2786062" cy="3765550"/>
            <a:chOff x="3861" y="1728"/>
            <a:chExt cx="1755" cy="2372"/>
          </a:xfrm>
        </p:grpSpPr>
        <p:grpSp>
          <p:nvGrpSpPr>
            <p:cNvPr id="33" name="Group 18"/>
            <p:cNvGrpSpPr/>
            <p:nvPr/>
          </p:nvGrpSpPr>
          <p:grpSpPr bwMode="auto">
            <a:xfrm>
              <a:off x="4163" y="1728"/>
              <a:ext cx="1165" cy="864"/>
              <a:chOff x="4115" y="2361"/>
              <a:chExt cx="1165" cy="864"/>
            </a:xfrm>
          </p:grpSpPr>
          <p:sp>
            <p:nvSpPr>
              <p:cNvPr id="37" name="Text Box 19"/>
              <p:cNvSpPr txBox="1">
                <a:spLocks noChangeArrowheads="1"/>
              </p:cNvSpPr>
              <p:nvPr/>
            </p:nvSpPr>
            <p:spPr bwMode="auto">
              <a:xfrm>
                <a:off x="4272" y="236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0</a:t>
                </a:r>
                <a:endParaRPr lang="en-US" altLang="zh-CN" sz="1600" b="0">
                  <a:solidFill>
                    <a:srgbClr val="0000CC"/>
                  </a:solidFill>
                  <a:ea typeface="楷体_GB2312" pitchFamily="49" charset="-122"/>
                </a:endParaRPr>
              </a:p>
            </p:txBody>
          </p:sp>
          <p:sp>
            <p:nvSpPr>
              <p:cNvPr id="38" name="Text Box 20"/>
              <p:cNvSpPr txBox="1">
                <a:spLocks noChangeArrowheads="1"/>
              </p:cNvSpPr>
              <p:nvPr/>
            </p:nvSpPr>
            <p:spPr bwMode="auto">
              <a:xfrm>
                <a:off x="4115" y="3013"/>
                <a:ext cx="3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L-1</a:t>
                </a:r>
                <a:endParaRPr lang="en-US" altLang="zh-CN" sz="1600" b="0">
                  <a:solidFill>
                    <a:srgbClr val="0000CC"/>
                  </a:solidFill>
                  <a:ea typeface="楷体_GB2312" pitchFamily="49" charset="-122"/>
                </a:endParaRPr>
              </a:p>
            </p:txBody>
          </p:sp>
          <p:sp>
            <p:nvSpPr>
              <p:cNvPr id="39" name="Rectangle 21"/>
              <p:cNvSpPr>
                <a:spLocks noChangeArrowheads="1"/>
              </p:cNvSpPr>
              <p:nvPr/>
            </p:nvSpPr>
            <p:spPr bwMode="auto">
              <a:xfrm>
                <a:off x="4416" y="2476"/>
                <a:ext cx="864" cy="720"/>
              </a:xfrm>
              <a:prstGeom prst="rect">
                <a:avLst/>
              </a:prstGeom>
              <a:solidFill>
                <a:srgbClr val="FFFF00"/>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A</a:t>
                </a:r>
                <a:endParaRPr lang="en-US" altLang="zh-CN" sz="1600" b="0">
                  <a:solidFill>
                    <a:srgbClr val="FF0000"/>
                  </a:solidFill>
                </a:endParaRPr>
              </a:p>
              <a:p>
                <a:pPr algn="l" eaLnBrk="1" hangingPunct="1">
                  <a:spcBef>
                    <a:spcPct val="50000"/>
                  </a:spcBef>
                </a:pPr>
                <a:r>
                  <a:rPr lang="en-US" altLang="zh-CN" sz="1600">
                    <a:solidFill>
                      <a:srgbClr val="0000CC"/>
                    </a:solidFill>
                  </a:rPr>
                  <a:t>JSR “L”</a:t>
                </a:r>
                <a:endParaRPr lang="en-US" altLang="zh-CN" sz="1600">
                  <a:solidFill>
                    <a:srgbClr val="0000CC"/>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grpSp>
        <p:grpSp>
          <p:nvGrpSpPr>
            <p:cNvPr id="34" name="Group 22"/>
            <p:cNvGrpSpPr/>
            <p:nvPr/>
          </p:nvGrpSpPr>
          <p:grpSpPr bwMode="auto">
            <a:xfrm>
              <a:off x="4032" y="2496"/>
              <a:ext cx="1296" cy="816"/>
              <a:chOff x="3984" y="3129"/>
              <a:chExt cx="1296" cy="816"/>
            </a:xfrm>
          </p:grpSpPr>
          <p:sp>
            <p:nvSpPr>
              <p:cNvPr id="35" name="Text Box 23"/>
              <p:cNvSpPr txBox="1">
                <a:spLocks noChangeArrowheads="1"/>
              </p:cNvSpPr>
              <p:nvPr/>
            </p:nvSpPr>
            <p:spPr bwMode="auto">
              <a:xfrm>
                <a:off x="4224" y="312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L</a:t>
                </a:r>
                <a:endParaRPr lang="en-US" altLang="zh-CN" sz="1600" b="0">
                  <a:ea typeface="楷体_GB2312" pitchFamily="49" charset="-122"/>
                </a:endParaRPr>
              </a:p>
            </p:txBody>
          </p:sp>
          <p:sp>
            <p:nvSpPr>
              <p:cNvPr id="40" name="Text Box 24"/>
              <p:cNvSpPr txBox="1">
                <a:spLocks noChangeArrowheads="1"/>
              </p:cNvSpPr>
              <p:nvPr/>
            </p:nvSpPr>
            <p:spPr bwMode="auto">
              <a:xfrm>
                <a:off x="3984" y="3733"/>
                <a:ext cx="4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L+M-1</a:t>
                </a:r>
                <a:endParaRPr lang="en-US" altLang="zh-CN" sz="1600" b="0">
                  <a:ea typeface="楷体_GB2312" pitchFamily="49" charset="-122"/>
                </a:endParaRPr>
              </a:p>
            </p:txBody>
          </p:sp>
          <p:sp>
            <p:nvSpPr>
              <p:cNvPr id="41" name="Rectangle 25"/>
              <p:cNvSpPr>
                <a:spLocks noChangeArrowheads="1"/>
              </p:cNvSpPr>
              <p:nvPr/>
            </p:nvSpPr>
            <p:spPr bwMode="auto">
              <a:xfrm>
                <a:off x="4416" y="3177"/>
                <a:ext cx="864" cy="720"/>
              </a:xfrm>
              <a:prstGeom prst="rect">
                <a:avLst/>
              </a:prstGeom>
              <a:solidFill>
                <a:srgbClr val="00FF99"/>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B</a:t>
                </a:r>
                <a:endParaRPr lang="en-US" altLang="zh-CN" sz="1600" b="0">
                  <a:solidFill>
                    <a:srgbClr val="FF0000"/>
                  </a:solidFill>
                </a:endParaRPr>
              </a:p>
              <a:p>
                <a:pPr algn="l" eaLnBrk="1" hangingPunct="1">
                  <a:spcBef>
                    <a:spcPct val="50000"/>
                  </a:spcBef>
                </a:pPr>
                <a:r>
                  <a:rPr lang="en-US" altLang="zh-CN" sz="1600"/>
                  <a:t>JSR “L+M”;</a:t>
                </a:r>
                <a:endParaRPr lang="en-US" altLang="zh-CN" sz="1600"/>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grpSp>
        <p:grpSp>
          <p:nvGrpSpPr>
            <p:cNvPr id="42" name="Group 26"/>
            <p:cNvGrpSpPr/>
            <p:nvPr/>
          </p:nvGrpSpPr>
          <p:grpSpPr bwMode="auto">
            <a:xfrm>
              <a:off x="3861" y="3216"/>
              <a:ext cx="1467" cy="884"/>
              <a:chOff x="3813" y="3849"/>
              <a:chExt cx="1467" cy="884"/>
            </a:xfrm>
          </p:grpSpPr>
          <p:sp>
            <p:nvSpPr>
              <p:cNvPr id="43" name="Rectangle 27"/>
              <p:cNvSpPr>
                <a:spLocks noChangeArrowheads="1"/>
              </p:cNvSpPr>
              <p:nvPr/>
            </p:nvSpPr>
            <p:spPr bwMode="auto">
              <a:xfrm>
                <a:off x="4416" y="3897"/>
                <a:ext cx="864" cy="720"/>
              </a:xfrm>
              <a:prstGeom prst="rect">
                <a:avLst/>
              </a:prstGeom>
              <a:solidFill>
                <a:srgbClr val="FFCCCC"/>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C</a:t>
                </a:r>
                <a:endParaRPr lang="en-US" altLang="zh-CN" sz="1600" b="0">
                  <a:solidFill>
                    <a:srgbClr val="FF0000"/>
                  </a:solidFill>
                </a:endParaRPr>
              </a:p>
              <a:p>
                <a:pPr algn="l" eaLnBrk="1" hangingPunct="1">
                  <a:spcBef>
                    <a:spcPct val="50000"/>
                  </a:spcBef>
                </a:pPr>
                <a:r>
                  <a:rPr lang="en-US" altLang="zh-CN" sz="1600" b="0">
                    <a:solidFill>
                      <a:srgbClr val="FF0000"/>
                    </a:solidFill>
                  </a:rPr>
                  <a:t> </a:t>
                </a:r>
                <a:endParaRPr lang="en-US" altLang="zh-CN" sz="1600" b="0">
                  <a:solidFill>
                    <a:srgbClr val="FF0000"/>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44" name="Text Box 28"/>
              <p:cNvSpPr txBox="1">
                <a:spLocks noChangeArrowheads="1"/>
              </p:cNvSpPr>
              <p:nvPr/>
            </p:nvSpPr>
            <p:spPr bwMode="auto">
              <a:xfrm>
                <a:off x="4080" y="3849"/>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L+M</a:t>
                </a:r>
                <a:endParaRPr lang="en-US" altLang="zh-CN" sz="1600" b="0">
                  <a:solidFill>
                    <a:srgbClr val="FF0000"/>
                  </a:solidFill>
                  <a:ea typeface="楷体_GB2312" pitchFamily="49" charset="-122"/>
                </a:endParaRPr>
              </a:p>
            </p:txBody>
          </p:sp>
          <p:sp>
            <p:nvSpPr>
              <p:cNvPr id="46" name="Text Box 29"/>
              <p:cNvSpPr txBox="1">
                <a:spLocks noChangeArrowheads="1"/>
              </p:cNvSpPr>
              <p:nvPr/>
            </p:nvSpPr>
            <p:spPr bwMode="auto">
              <a:xfrm>
                <a:off x="3813" y="4521"/>
                <a:ext cx="6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L+M+N-1</a:t>
                </a:r>
                <a:endParaRPr lang="en-US" altLang="zh-CN" sz="1600" b="0">
                  <a:solidFill>
                    <a:srgbClr val="FF0000"/>
                  </a:solidFill>
                  <a:ea typeface="楷体_GB2312" pitchFamily="49" charset="-122"/>
                </a:endParaRPr>
              </a:p>
            </p:txBody>
          </p:sp>
        </p:grpSp>
        <p:grpSp>
          <p:nvGrpSpPr>
            <p:cNvPr id="47" name="Group 30"/>
            <p:cNvGrpSpPr/>
            <p:nvPr/>
          </p:nvGrpSpPr>
          <p:grpSpPr bwMode="auto">
            <a:xfrm>
              <a:off x="5088" y="2208"/>
              <a:ext cx="528" cy="384"/>
              <a:chOff x="5040" y="2688"/>
              <a:chExt cx="384" cy="384"/>
            </a:xfrm>
          </p:grpSpPr>
          <p:sp>
            <p:nvSpPr>
              <p:cNvPr id="48" name="Line 31"/>
              <p:cNvSpPr>
                <a:spLocks noChangeShapeType="1"/>
              </p:cNvSpPr>
              <p:nvPr/>
            </p:nvSpPr>
            <p:spPr bwMode="auto">
              <a:xfrm>
                <a:off x="5040" y="2688"/>
                <a:ext cx="384"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32"/>
              <p:cNvSpPr>
                <a:spLocks noChangeShapeType="1"/>
              </p:cNvSpPr>
              <p:nvPr/>
            </p:nvSpPr>
            <p:spPr bwMode="auto">
              <a:xfrm>
                <a:off x="5424" y="2688"/>
                <a:ext cx="0" cy="384"/>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33"/>
              <p:cNvSpPr>
                <a:spLocks noChangeShapeType="1"/>
              </p:cNvSpPr>
              <p:nvPr/>
            </p:nvSpPr>
            <p:spPr bwMode="auto">
              <a:xfrm flipH="1">
                <a:off x="5040" y="3072"/>
                <a:ext cx="384"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1" name="Group 34"/>
            <p:cNvGrpSpPr/>
            <p:nvPr/>
          </p:nvGrpSpPr>
          <p:grpSpPr bwMode="auto">
            <a:xfrm>
              <a:off x="5088" y="2880"/>
              <a:ext cx="528" cy="480"/>
              <a:chOff x="5040" y="3360"/>
              <a:chExt cx="528" cy="480"/>
            </a:xfrm>
          </p:grpSpPr>
          <p:sp>
            <p:nvSpPr>
              <p:cNvPr id="52" name="Line 35"/>
              <p:cNvSpPr>
                <a:spLocks noChangeShapeType="1"/>
              </p:cNvSpPr>
              <p:nvPr/>
            </p:nvSpPr>
            <p:spPr bwMode="auto">
              <a:xfrm>
                <a:off x="5184" y="3360"/>
                <a:ext cx="384"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36"/>
              <p:cNvSpPr>
                <a:spLocks noChangeShapeType="1"/>
              </p:cNvSpPr>
              <p:nvPr/>
            </p:nvSpPr>
            <p:spPr bwMode="auto">
              <a:xfrm>
                <a:off x="5568" y="3360"/>
                <a:ext cx="0" cy="48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37"/>
              <p:cNvSpPr>
                <a:spLocks noChangeShapeType="1"/>
              </p:cNvSpPr>
              <p:nvPr/>
            </p:nvSpPr>
            <p:spPr bwMode="auto">
              <a:xfrm flipH="1">
                <a:off x="5040" y="3840"/>
                <a:ext cx="52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1" name="文本框 10"/>
          <p:cNvSpPr txBox="1"/>
          <p:nvPr/>
        </p:nvSpPr>
        <p:spPr>
          <a:xfrm>
            <a:off x="739140" y="4457065"/>
            <a:ext cx="3473450" cy="2306955"/>
          </a:xfrm>
          <a:prstGeom prst="rect">
            <a:avLst/>
          </a:prstGeom>
          <a:solidFill>
            <a:schemeClr val="accent4">
              <a:lumMod val="60000"/>
              <a:lumOff val="40000"/>
            </a:schemeClr>
          </a:solid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三种链接的方式：</a:t>
            </a:r>
            <a:endParaRPr lang="zh-CN" altLang="en-US" sz="2400">
              <a:latin typeface="华光魏体_CNKI" panose="02000500000000000000" charset="-122"/>
              <a:ea typeface="华光魏体_CNKI" panose="02000500000000000000" charset="-122"/>
            </a:endParaRPr>
          </a:p>
          <a:p>
            <a:pPr marL="457200" indent="-457200">
              <a:lnSpc>
                <a:spcPct val="150000"/>
              </a:lnSpc>
              <a:buFont typeface="+mj-ea"/>
              <a:buAutoNum type="circleNumDbPlain"/>
            </a:pPr>
            <a:r>
              <a:rPr lang="zh-CN" altLang="en-US" sz="2400">
                <a:latin typeface="华光魏体_CNKI" panose="02000500000000000000" charset="-122"/>
                <a:ea typeface="华光魏体_CNKI" panose="02000500000000000000" charset="-122"/>
              </a:rPr>
              <a:t>静态链接方式；</a:t>
            </a:r>
            <a:endParaRPr lang="zh-CN" altLang="en-US" sz="2400">
              <a:latin typeface="华光魏体_CNKI" panose="02000500000000000000" charset="-122"/>
              <a:ea typeface="华光魏体_CNKI" panose="02000500000000000000" charset="-122"/>
            </a:endParaRPr>
          </a:p>
          <a:p>
            <a:pPr marL="457200" indent="-457200">
              <a:lnSpc>
                <a:spcPct val="150000"/>
              </a:lnSpc>
              <a:buFont typeface="+mj-ea"/>
              <a:buAutoNum type="circleNumDbPlain"/>
            </a:pPr>
            <a:r>
              <a:rPr lang="zh-CN" altLang="en-US" sz="2400">
                <a:latin typeface="华光魏体_CNKI" panose="02000500000000000000" charset="-122"/>
                <a:ea typeface="华光魏体_CNKI" panose="02000500000000000000" charset="-122"/>
              </a:rPr>
              <a:t>装入时动态链接方式；</a:t>
            </a:r>
            <a:endParaRPr lang="zh-CN" altLang="en-US" sz="2400">
              <a:latin typeface="华光魏体_CNKI" panose="02000500000000000000" charset="-122"/>
              <a:ea typeface="华光魏体_CNKI" panose="02000500000000000000" charset="-122"/>
            </a:endParaRPr>
          </a:p>
          <a:p>
            <a:pPr marL="457200" indent="-457200">
              <a:lnSpc>
                <a:spcPct val="150000"/>
              </a:lnSpc>
              <a:buFont typeface="+mj-ea"/>
              <a:buAutoNum type="circleNumDbPlain"/>
            </a:pPr>
            <a:r>
              <a:rPr lang="zh-CN" altLang="en-US" sz="2400">
                <a:latin typeface="华光魏体_CNKI" panose="02000500000000000000" charset="-122"/>
                <a:ea typeface="华光魏体_CNKI" panose="02000500000000000000" charset="-122"/>
              </a:rPr>
              <a:t>运行时动态链接方式；</a:t>
            </a:r>
            <a:endParaRPr lang="zh-CN" altLang="en-US" sz="2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4.1</a:t>
            </a:r>
            <a:r>
              <a:rPr lang="zh-CN" altLang="en-US" sz="2400">
                <a:solidFill>
                  <a:schemeClr val="tx1"/>
                </a:solidFill>
                <a:latin typeface="华光魏体_CNKI" panose="02000500000000000000" charset="-122"/>
                <a:ea typeface="华光魏体_CNKI" panose="02000500000000000000" charset="-122"/>
              </a:rPr>
              <a:t>存储器的层次</a:t>
            </a:r>
            <a:r>
              <a:rPr lang="zh-CN" altLang="en-US" sz="2400">
                <a:solidFill>
                  <a:schemeClr val="tx1"/>
                </a:solidFill>
                <a:latin typeface="华光魏体_CNKI" panose="02000500000000000000" charset="-122"/>
                <a:ea typeface="华光魏体_CNKI" panose="02000500000000000000" charset="-122"/>
              </a:rPr>
              <a:t>结构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4.2</a:t>
            </a:r>
            <a:r>
              <a:rPr lang="zh-CN" altLang="en-US" sz="2400">
                <a:solidFill>
                  <a:schemeClr val="tx1"/>
                </a:solidFill>
                <a:latin typeface="华光魏体_CNKI" panose="02000500000000000000" charset="-122"/>
                <a:ea typeface="华光魏体_CNKI" panose="02000500000000000000" charset="-122"/>
              </a:rPr>
              <a:t>程序的装入和</a:t>
            </a:r>
            <a:r>
              <a:rPr lang="zh-CN" altLang="en-US" sz="2400">
                <a:solidFill>
                  <a:schemeClr val="tx1"/>
                </a:solidFill>
                <a:latin typeface="华光魏体_CNKI" panose="02000500000000000000" charset="-122"/>
                <a:ea typeface="华光魏体_CNKI" panose="02000500000000000000" charset="-122"/>
              </a:rPr>
              <a:t>链接</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4.3</a:t>
            </a:r>
            <a:r>
              <a:rPr lang="zh-CN" altLang="en-US" sz="2400">
                <a:solidFill>
                  <a:schemeClr val="tx1"/>
                </a:solidFill>
                <a:latin typeface="华光魏体_CNKI" panose="02000500000000000000" charset="-122"/>
                <a:ea typeface="华光魏体_CNKI" panose="02000500000000000000" charset="-122"/>
              </a:rPr>
              <a:t>连续分配存储管理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4.4</a:t>
            </a:r>
            <a:r>
              <a:rPr lang="zh-CN" altLang="en-US" sz="2400">
                <a:solidFill>
                  <a:schemeClr val="tx1"/>
                </a:solidFill>
                <a:latin typeface="华光魏体_CNKI" panose="02000500000000000000" charset="-122"/>
                <a:ea typeface="华光魏体_CNKI" panose="02000500000000000000" charset="-122"/>
              </a:rPr>
              <a:t>对换（</a:t>
            </a:r>
            <a:r>
              <a:rPr lang="en-US" altLang="zh-CN" sz="2400">
                <a:solidFill>
                  <a:schemeClr val="tx1"/>
                </a:solidFill>
                <a:latin typeface="华光魏体_CNKI" panose="02000500000000000000" charset="-122"/>
                <a:ea typeface="华光魏体_CNKI" panose="02000500000000000000" charset="-122"/>
              </a:rPr>
              <a:t>Swapping</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4.5</a:t>
            </a:r>
            <a:r>
              <a:rPr lang="zh-CN" altLang="en-US" sz="2400">
                <a:solidFill>
                  <a:schemeClr val="tx1"/>
                </a:solidFill>
                <a:latin typeface="华光魏体_CNKI" panose="02000500000000000000" charset="-122"/>
                <a:ea typeface="华光魏体_CNKI" panose="02000500000000000000" charset="-122"/>
              </a:rPr>
              <a:t>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4.6</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3122930"/>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8020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310630" y="228346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存储器的种类和使用方式</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310630" y="33502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连续分配存储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7" name="文本框 16"/>
          <p:cNvSpPr txBox="1"/>
          <p:nvPr/>
        </p:nvSpPr>
        <p:spPr>
          <a:xfrm>
            <a:off x="6310630" y="44170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离散分配存储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786120" y="24885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786120" y="35299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786120" y="460184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3" name="Rectangle 38"/>
          <p:cNvSpPr>
            <a:spLocks noChangeArrowheads="1"/>
          </p:cNvSpPr>
          <p:nvPr/>
        </p:nvSpPr>
        <p:spPr bwMode="auto">
          <a:xfrm>
            <a:off x="5719002" y="1946304"/>
            <a:ext cx="5943600" cy="4572000"/>
          </a:xfrm>
          <a:prstGeom prst="rect">
            <a:avLst/>
          </a:prstGeom>
          <a:solidFill>
            <a:schemeClr val="accent3">
              <a:lumMod val="20000"/>
              <a:lumOff val="80000"/>
            </a:schemeClr>
          </a:solidFill>
          <a:ln w="9525" algn="ctr">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nvGrpSpPr>
          <p:cNvPr id="10" name="Group 4"/>
          <p:cNvGrpSpPr/>
          <p:nvPr/>
        </p:nvGrpSpPr>
        <p:grpSpPr bwMode="auto">
          <a:xfrm>
            <a:off x="6295264" y="2265391"/>
            <a:ext cx="1925638" cy="4024313"/>
            <a:chOff x="1571" y="1728"/>
            <a:chExt cx="1213" cy="2535"/>
          </a:xfrm>
        </p:grpSpPr>
        <p:grpSp>
          <p:nvGrpSpPr>
            <p:cNvPr id="18" name="Group 5"/>
            <p:cNvGrpSpPr/>
            <p:nvPr/>
          </p:nvGrpSpPr>
          <p:grpSpPr bwMode="auto">
            <a:xfrm>
              <a:off x="1571" y="1728"/>
              <a:ext cx="1213" cy="903"/>
              <a:chOff x="1379" y="2285"/>
              <a:chExt cx="1069" cy="903"/>
            </a:xfrm>
          </p:grpSpPr>
          <p:sp>
            <p:nvSpPr>
              <p:cNvPr id="21" name="Rectangle 6"/>
              <p:cNvSpPr>
                <a:spLocks noChangeArrowheads="1"/>
              </p:cNvSpPr>
              <p:nvPr/>
            </p:nvSpPr>
            <p:spPr bwMode="auto">
              <a:xfrm>
                <a:off x="1680" y="2400"/>
                <a:ext cx="768" cy="720"/>
              </a:xfrm>
              <a:prstGeom prst="rect">
                <a:avLst/>
              </a:prstGeom>
              <a:solidFill>
                <a:srgbClr val="FFFF00"/>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A</a:t>
                </a:r>
                <a:endParaRPr lang="en-US" altLang="zh-CN" sz="1600" b="0">
                  <a:solidFill>
                    <a:srgbClr val="FF0000"/>
                  </a:solidFill>
                </a:endParaRPr>
              </a:p>
              <a:p>
                <a:pPr algn="l" eaLnBrk="1" hangingPunct="1">
                  <a:spcBef>
                    <a:spcPct val="50000"/>
                  </a:spcBef>
                </a:pPr>
                <a:r>
                  <a:rPr lang="en-US" altLang="zh-CN" sz="1600">
                    <a:solidFill>
                      <a:srgbClr val="0000FF"/>
                    </a:solidFill>
                  </a:rPr>
                  <a:t>CALL B;</a:t>
                </a:r>
                <a:endParaRPr lang="en-US" altLang="zh-CN" sz="1600">
                  <a:solidFill>
                    <a:srgbClr val="0000FF"/>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22" name="Text Box 7"/>
              <p:cNvSpPr txBox="1">
                <a:spLocks noChangeArrowheads="1"/>
              </p:cNvSpPr>
              <p:nvPr/>
            </p:nvSpPr>
            <p:spPr bwMode="auto">
              <a:xfrm>
                <a:off x="1536" y="2285"/>
                <a:ext cx="1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0</a:t>
                </a:r>
                <a:endParaRPr lang="en-US" altLang="zh-CN" sz="1600" b="0">
                  <a:solidFill>
                    <a:srgbClr val="0000CC"/>
                  </a:solidFill>
                  <a:ea typeface="楷体_GB2312" pitchFamily="49" charset="-122"/>
                </a:endParaRPr>
              </a:p>
            </p:txBody>
          </p:sp>
          <p:sp>
            <p:nvSpPr>
              <p:cNvPr id="23" name="Text Box 8"/>
              <p:cNvSpPr txBox="1">
                <a:spLocks noChangeArrowheads="1"/>
              </p:cNvSpPr>
              <p:nvPr/>
            </p:nvSpPr>
            <p:spPr bwMode="auto">
              <a:xfrm>
                <a:off x="1379" y="2976"/>
                <a:ext cx="2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L-1</a:t>
                </a:r>
                <a:endParaRPr lang="en-US" altLang="zh-CN" sz="1600" b="0">
                  <a:solidFill>
                    <a:srgbClr val="0000CC"/>
                  </a:solidFill>
                  <a:ea typeface="楷体_GB2312" pitchFamily="49" charset="-122"/>
                </a:endParaRPr>
              </a:p>
            </p:txBody>
          </p:sp>
        </p:grpSp>
        <p:grpSp>
          <p:nvGrpSpPr>
            <p:cNvPr id="24" name="Group 9"/>
            <p:cNvGrpSpPr/>
            <p:nvPr/>
          </p:nvGrpSpPr>
          <p:grpSpPr bwMode="auto">
            <a:xfrm>
              <a:off x="1571" y="2544"/>
              <a:ext cx="1213" cy="903"/>
              <a:chOff x="1523" y="3024"/>
              <a:chExt cx="1069" cy="903"/>
            </a:xfrm>
          </p:grpSpPr>
          <p:sp>
            <p:nvSpPr>
              <p:cNvPr id="25" name="Rectangle 10"/>
              <p:cNvSpPr>
                <a:spLocks noChangeArrowheads="1"/>
              </p:cNvSpPr>
              <p:nvPr/>
            </p:nvSpPr>
            <p:spPr bwMode="auto">
              <a:xfrm>
                <a:off x="1824" y="3139"/>
                <a:ext cx="768" cy="720"/>
              </a:xfrm>
              <a:prstGeom prst="rect">
                <a:avLst/>
              </a:prstGeom>
              <a:solidFill>
                <a:srgbClr val="00FF99"/>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B</a:t>
                </a:r>
                <a:endParaRPr lang="en-US" altLang="zh-CN" sz="1600" b="0">
                  <a:solidFill>
                    <a:srgbClr val="FF0000"/>
                  </a:solidFill>
                </a:endParaRPr>
              </a:p>
              <a:p>
                <a:pPr algn="l" eaLnBrk="1" hangingPunct="1">
                  <a:spcBef>
                    <a:spcPct val="50000"/>
                  </a:spcBef>
                </a:pPr>
                <a:r>
                  <a:rPr lang="en-US" altLang="zh-CN" sz="1600"/>
                  <a:t>CALL C;</a:t>
                </a:r>
                <a:endParaRPr lang="en-US" altLang="zh-CN" sz="1600"/>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26" name="Text Box 11"/>
              <p:cNvSpPr txBox="1">
                <a:spLocks noChangeArrowheads="1"/>
              </p:cNvSpPr>
              <p:nvPr/>
            </p:nvSpPr>
            <p:spPr bwMode="auto">
              <a:xfrm>
                <a:off x="1680" y="3024"/>
                <a:ext cx="1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0</a:t>
                </a:r>
                <a:endParaRPr lang="en-US" altLang="zh-CN" sz="1600" b="0">
                  <a:ea typeface="楷体_GB2312" pitchFamily="49" charset="-122"/>
                </a:endParaRPr>
              </a:p>
            </p:txBody>
          </p:sp>
          <p:sp>
            <p:nvSpPr>
              <p:cNvPr id="27" name="Text Box 12"/>
              <p:cNvSpPr txBox="1">
                <a:spLocks noChangeArrowheads="1"/>
              </p:cNvSpPr>
              <p:nvPr/>
            </p:nvSpPr>
            <p:spPr bwMode="auto">
              <a:xfrm>
                <a:off x="1523" y="3715"/>
                <a:ext cx="2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M-1</a:t>
                </a:r>
                <a:endParaRPr lang="en-US" altLang="zh-CN" sz="1600" b="0">
                  <a:ea typeface="楷体_GB2312" pitchFamily="49" charset="-122"/>
                </a:endParaRPr>
              </a:p>
            </p:txBody>
          </p:sp>
        </p:grpSp>
        <p:grpSp>
          <p:nvGrpSpPr>
            <p:cNvPr id="28" name="Group 13"/>
            <p:cNvGrpSpPr/>
            <p:nvPr/>
          </p:nvGrpSpPr>
          <p:grpSpPr bwMode="auto">
            <a:xfrm>
              <a:off x="1571" y="3360"/>
              <a:ext cx="1213" cy="903"/>
              <a:chOff x="1523" y="3840"/>
              <a:chExt cx="1069" cy="903"/>
            </a:xfrm>
          </p:grpSpPr>
          <p:sp>
            <p:nvSpPr>
              <p:cNvPr id="29" name="Rectangle 14"/>
              <p:cNvSpPr>
                <a:spLocks noChangeArrowheads="1"/>
              </p:cNvSpPr>
              <p:nvPr/>
            </p:nvSpPr>
            <p:spPr bwMode="auto">
              <a:xfrm>
                <a:off x="1824" y="3955"/>
                <a:ext cx="768" cy="720"/>
              </a:xfrm>
              <a:prstGeom prst="rect">
                <a:avLst/>
              </a:prstGeom>
              <a:solidFill>
                <a:srgbClr val="FFCCCC"/>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C</a:t>
                </a:r>
                <a:endParaRPr lang="en-US" altLang="zh-CN" sz="1600" b="0">
                  <a:solidFill>
                    <a:srgbClr val="FF0000"/>
                  </a:solidFill>
                </a:endParaRPr>
              </a:p>
              <a:p>
                <a:pPr algn="l" eaLnBrk="1" hangingPunct="1">
                  <a:spcBef>
                    <a:spcPct val="50000"/>
                  </a:spcBef>
                </a:pPr>
                <a:r>
                  <a:rPr lang="en-US" altLang="zh-CN" sz="1600" b="0">
                    <a:solidFill>
                      <a:srgbClr val="FF0000"/>
                    </a:solidFill>
                  </a:rPr>
                  <a:t> </a:t>
                </a:r>
                <a:endParaRPr lang="en-US" altLang="zh-CN" sz="1600" b="0">
                  <a:solidFill>
                    <a:srgbClr val="FF0000"/>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30" name="Text Box 15"/>
              <p:cNvSpPr txBox="1">
                <a:spLocks noChangeArrowheads="1"/>
              </p:cNvSpPr>
              <p:nvPr/>
            </p:nvSpPr>
            <p:spPr bwMode="auto">
              <a:xfrm>
                <a:off x="1680" y="3840"/>
                <a:ext cx="1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0</a:t>
                </a:r>
                <a:endParaRPr lang="en-US" altLang="zh-CN" sz="1600" b="0">
                  <a:solidFill>
                    <a:srgbClr val="FF0000"/>
                  </a:solidFill>
                  <a:ea typeface="楷体_GB2312" pitchFamily="49" charset="-122"/>
                </a:endParaRPr>
              </a:p>
            </p:txBody>
          </p:sp>
          <p:sp>
            <p:nvSpPr>
              <p:cNvPr id="31" name="Text Box 16"/>
              <p:cNvSpPr txBox="1">
                <a:spLocks noChangeArrowheads="1"/>
              </p:cNvSpPr>
              <p:nvPr/>
            </p:nvSpPr>
            <p:spPr bwMode="auto">
              <a:xfrm>
                <a:off x="1523" y="4531"/>
                <a:ext cx="2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N-1</a:t>
                </a:r>
                <a:endParaRPr lang="en-US" altLang="zh-CN" sz="1600" b="0">
                  <a:solidFill>
                    <a:srgbClr val="FF0000"/>
                  </a:solidFill>
                  <a:ea typeface="楷体_GB2312" pitchFamily="49" charset="-122"/>
                </a:endParaRPr>
              </a:p>
            </p:txBody>
          </p:sp>
        </p:grpSp>
      </p:grpSp>
      <p:grpSp>
        <p:nvGrpSpPr>
          <p:cNvPr id="32" name="Group 17"/>
          <p:cNvGrpSpPr/>
          <p:nvPr/>
        </p:nvGrpSpPr>
        <p:grpSpPr bwMode="auto">
          <a:xfrm>
            <a:off x="8309802" y="2327304"/>
            <a:ext cx="2786062" cy="3765550"/>
            <a:chOff x="3861" y="1728"/>
            <a:chExt cx="1755" cy="2372"/>
          </a:xfrm>
        </p:grpSpPr>
        <p:grpSp>
          <p:nvGrpSpPr>
            <p:cNvPr id="33" name="Group 18"/>
            <p:cNvGrpSpPr/>
            <p:nvPr/>
          </p:nvGrpSpPr>
          <p:grpSpPr bwMode="auto">
            <a:xfrm>
              <a:off x="4163" y="1728"/>
              <a:ext cx="1165" cy="864"/>
              <a:chOff x="4115" y="2361"/>
              <a:chExt cx="1165" cy="864"/>
            </a:xfrm>
          </p:grpSpPr>
          <p:sp>
            <p:nvSpPr>
              <p:cNvPr id="37" name="Text Box 19"/>
              <p:cNvSpPr txBox="1">
                <a:spLocks noChangeArrowheads="1"/>
              </p:cNvSpPr>
              <p:nvPr/>
            </p:nvSpPr>
            <p:spPr bwMode="auto">
              <a:xfrm>
                <a:off x="4272" y="236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0</a:t>
                </a:r>
                <a:endParaRPr lang="en-US" altLang="zh-CN" sz="1600" b="0">
                  <a:solidFill>
                    <a:srgbClr val="0000CC"/>
                  </a:solidFill>
                  <a:ea typeface="楷体_GB2312" pitchFamily="49" charset="-122"/>
                </a:endParaRPr>
              </a:p>
            </p:txBody>
          </p:sp>
          <p:sp>
            <p:nvSpPr>
              <p:cNvPr id="38" name="Text Box 20"/>
              <p:cNvSpPr txBox="1">
                <a:spLocks noChangeArrowheads="1"/>
              </p:cNvSpPr>
              <p:nvPr/>
            </p:nvSpPr>
            <p:spPr bwMode="auto">
              <a:xfrm>
                <a:off x="4115" y="3013"/>
                <a:ext cx="3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0000CC"/>
                    </a:solidFill>
                    <a:ea typeface="楷体_GB2312" pitchFamily="49" charset="-122"/>
                  </a:rPr>
                  <a:t>L-1</a:t>
                </a:r>
                <a:endParaRPr lang="en-US" altLang="zh-CN" sz="1600" b="0">
                  <a:solidFill>
                    <a:srgbClr val="0000CC"/>
                  </a:solidFill>
                  <a:ea typeface="楷体_GB2312" pitchFamily="49" charset="-122"/>
                </a:endParaRPr>
              </a:p>
            </p:txBody>
          </p:sp>
          <p:sp>
            <p:nvSpPr>
              <p:cNvPr id="39" name="Rectangle 21"/>
              <p:cNvSpPr>
                <a:spLocks noChangeArrowheads="1"/>
              </p:cNvSpPr>
              <p:nvPr/>
            </p:nvSpPr>
            <p:spPr bwMode="auto">
              <a:xfrm>
                <a:off x="4416" y="2476"/>
                <a:ext cx="864" cy="720"/>
              </a:xfrm>
              <a:prstGeom prst="rect">
                <a:avLst/>
              </a:prstGeom>
              <a:solidFill>
                <a:srgbClr val="FFFF00"/>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A</a:t>
                </a:r>
                <a:endParaRPr lang="en-US" altLang="zh-CN" sz="1600" b="0">
                  <a:solidFill>
                    <a:srgbClr val="FF0000"/>
                  </a:solidFill>
                </a:endParaRPr>
              </a:p>
              <a:p>
                <a:pPr algn="l" eaLnBrk="1" hangingPunct="1">
                  <a:spcBef>
                    <a:spcPct val="50000"/>
                  </a:spcBef>
                </a:pPr>
                <a:r>
                  <a:rPr lang="en-US" altLang="zh-CN" sz="1600">
                    <a:solidFill>
                      <a:srgbClr val="0000CC"/>
                    </a:solidFill>
                  </a:rPr>
                  <a:t>JSR “L”</a:t>
                </a:r>
                <a:endParaRPr lang="en-US" altLang="zh-CN" sz="1600">
                  <a:solidFill>
                    <a:srgbClr val="0000CC"/>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grpSp>
        <p:grpSp>
          <p:nvGrpSpPr>
            <p:cNvPr id="34" name="Group 22"/>
            <p:cNvGrpSpPr/>
            <p:nvPr/>
          </p:nvGrpSpPr>
          <p:grpSpPr bwMode="auto">
            <a:xfrm>
              <a:off x="4032" y="2496"/>
              <a:ext cx="1296" cy="816"/>
              <a:chOff x="3984" y="3129"/>
              <a:chExt cx="1296" cy="816"/>
            </a:xfrm>
          </p:grpSpPr>
          <p:sp>
            <p:nvSpPr>
              <p:cNvPr id="35" name="Text Box 23"/>
              <p:cNvSpPr txBox="1">
                <a:spLocks noChangeArrowheads="1"/>
              </p:cNvSpPr>
              <p:nvPr/>
            </p:nvSpPr>
            <p:spPr bwMode="auto">
              <a:xfrm>
                <a:off x="4224" y="312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L</a:t>
                </a:r>
                <a:endParaRPr lang="en-US" altLang="zh-CN" sz="1600" b="0">
                  <a:ea typeface="楷体_GB2312" pitchFamily="49" charset="-122"/>
                </a:endParaRPr>
              </a:p>
            </p:txBody>
          </p:sp>
          <p:sp>
            <p:nvSpPr>
              <p:cNvPr id="40" name="Text Box 24"/>
              <p:cNvSpPr txBox="1">
                <a:spLocks noChangeArrowheads="1"/>
              </p:cNvSpPr>
              <p:nvPr/>
            </p:nvSpPr>
            <p:spPr bwMode="auto">
              <a:xfrm>
                <a:off x="3984" y="3733"/>
                <a:ext cx="4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ea typeface="楷体_GB2312" pitchFamily="49" charset="-122"/>
                  </a:rPr>
                  <a:t>L+M-1</a:t>
                </a:r>
                <a:endParaRPr lang="en-US" altLang="zh-CN" sz="1600" b="0">
                  <a:ea typeface="楷体_GB2312" pitchFamily="49" charset="-122"/>
                </a:endParaRPr>
              </a:p>
            </p:txBody>
          </p:sp>
          <p:sp>
            <p:nvSpPr>
              <p:cNvPr id="41" name="Rectangle 25"/>
              <p:cNvSpPr>
                <a:spLocks noChangeArrowheads="1"/>
              </p:cNvSpPr>
              <p:nvPr/>
            </p:nvSpPr>
            <p:spPr bwMode="auto">
              <a:xfrm>
                <a:off x="4416" y="3177"/>
                <a:ext cx="864" cy="720"/>
              </a:xfrm>
              <a:prstGeom prst="rect">
                <a:avLst/>
              </a:prstGeom>
              <a:solidFill>
                <a:srgbClr val="00FF99"/>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B</a:t>
                </a:r>
                <a:endParaRPr lang="en-US" altLang="zh-CN" sz="1600" b="0">
                  <a:solidFill>
                    <a:srgbClr val="FF0000"/>
                  </a:solidFill>
                </a:endParaRPr>
              </a:p>
              <a:p>
                <a:pPr algn="l" eaLnBrk="1" hangingPunct="1">
                  <a:spcBef>
                    <a:spcPct val="50000"/>
                  </a:spcBef>
                </a:pPr>
                <a:r>
                  <a:rPr lang="en-US" altLang="zh-CN" sz="1600"/>
                  <a:t>JSR “L+M”;</a:t>
                </a:r>
                <a:endParaRPr lang="en-US" altLang="zh-CN" sz="1600"/>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grpSp>
        <p:grpSp>
          <p:nvGrpSpPr>
            <p:cNvPr id="42" name="Group 26"/>
            <p:cNvGrpSpPr/>
            <p:nvPr/>
          </p:nvGrpSpPr>
          <p:grpSpPr bwMode="auto">
            <a:xfrm>
              <a:off x="3861" y="3216"/>
              <a:ext cx="1467" cy="884"/>
              <a:chOff x="3813" y="3849"/>
              <a:chExt cx="1467" cy="884"/>
            </a:xfrm>
          </p:grpSpPr>
          <p:sp>
            <p:nvSpPr>
              <p:cNvPr id="43" name="Rectangle 27"/>
              <p:cNvSpPr>
                <a:spLocks noChangeArrowheads="1"/>
              </p:cNvSpPr>
              <p:nvPr/>
            </p:nvSpPr>
            <p:spPr bwMode="auto">
              <a:xfrm>
                <a:off x="4416" y="3897"/>
                <a:ext cx="864" cy="720"/>
              </a:xfrm>
              <a:prstGeom prst="rect">
                <a:avLst/>
              </a:prstGeom>
              <a:solidFill>
                <a:srgbClr val="FFCCCC"/>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zh-CN" altLang="en-US" sz="1600" b="0">
                    <a:solidFill>
                      <a:srgbClr val="FF0000"/>
                    </a:solidFill>
                  </a:rPr>
                  <a:t>模块</a:t>
                </a:r>
                <a:r>
                  <a:rPr lang="en-US" altLang="zh-CN" sz="1600" b="0">
                    <a:solidFill>
                      <a:srgbClr val="FF0000"/>
                    </a:solidFill>
                  </a:rPr>
                  <a:t>C</a:t>
                </a:r>
                <a:endParaRPr lang="en-US" altLang="zh-CN" sz="1600" b="0">
                  <a:solidFill>
                    <a:srgbClr val="FF0000"/>
                  </a:solidFill>
                </a:endParaRPr>
              </a:p>
              <a:p>
                <a:pPr algn="l" eaLnBrk="1" hangingPunct="1">
                  <a:spcBef>
                    <a:spcPct val="50000"/>
                  </a:spcBef>
                </a:pPr>
                <a:r>
                  <a:rPr lang="en-US" altLang="zh-CN" sz="1600" b="0">
                    <a:solidFill>
                      <a:srgbClr val="FF0000"/>
                    </a:solidFill>
                  </a:rPr>
                  <a:t> </a:t>
                </a:r>
                <a:endParaRPr lang="en-US" altLang="zh-CN" sz="1600" b="0">
                  <a:solidFill>
                    <a:srgbClr val="FF0000"/>
                  </a:solidFill>
                </a:endParaRPr>
              </a:p>
              <a:p>
                <a:pPr algn="l" eaLnBrk="1" hangingPunct="1">
                  <a:spcBef>
                    <a:spcPct val="50000"/>
                  </a:spcBef>
                </a:pPr>
                <a:r>
                  <a:rPr lang="en-US" altLang="zh-CN" sz="1600" b="0">
                    <a:solidFill>
                      <a:srgbClr val="FF0000"/>
                    </a:solidFill>
                  </a:rPr>
                  <a:t>Return;</a:t>
                </a:r>
                <a:endParaRPr lang="en-US" altLang="zh-CN" sz="1600" b="0">
                  <a:solidFill>
                    <a:srgbClr val="FF0000"/>
                  </a:solidFill>
                </a:endParaRPr>
              </a:p>
            </p:txBody>
          </p:sp>
          <p:sp>
            <p:nvSpPr>
              <p:cNvPr id="44" name="Text Box 28"/>
              <p:cNvSpPr txBox="1">
                <a:spLocks noChangeArrowheads="1"/>
              </p:cNvSpPr>
              <p:nvPr/>
            </p:nvSpPr>
            <p:spPr bwMode="auto">
              <a:xfrm>
                <a:off x="4080" y="3849"/>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L+M</a:t>
                </a:r>
                <a:endParaRPr lang="en-US" altLang="zh-CN" sz="1600" b="0">
                  <a:solidFill>
                    <a:srgbClr val="FF0000"/>
                  </a:solidFill>
                  <a:ea typeface="楷体_GB2312" pitchFamily="49" charset="-122"/>
                </a:endParaRPr>
              </a:p>
            </p:txBody>
          </p:sp>
          <p:sp>
            <p:nvSpPr>
              <p:cNvPr id="46" name="Text Box 29"/>
              <p:cNvSpPr txBox="1">
                <a:spLocks noChangeArrowheads="1"/>
              </p:cNvSpPr>
              <p:nvPr/>
            </p:nvSpPr>
            <p:spPr bwMode="auto">
              <a:xfrm>
                <a:off x="3813" y="4521"/>
                <a:ext cx="6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600" b="0">
                    <a:solidFill>
                      <a:srgbClr val="FF0000"/>
                    </a:solidFill>
                    <a:ea typeface="楷体_GB2312" pitchFamily="49" charset="-122"/>
                  </a:rPr>
                  <a:t>L+M+N-1</a:t>
                </a:r>
                <a:endParaRPr lang="en-US" altLang="zh-CN" sz="1600" b="0">
                  <a:solidFill>
                    <a:srgbClr val="FF0000"/>
                  </a:solidFill>
                  <a:ea typeface="楷体_GB2312" pitchFamily="49" charset="-122"/>
                </a:endParaRPr>
              </a:p>
            </p:txBody>
          </p:sp>
        </p:grpSp>
        <p:grpSp>
          <p:nvGrpSpPr>
            <p:cNvPr id="47" name="Group 30"/>
            <p:cNvGrpSpPr/>
            <p:nvPr/>
          </p:nvGrpSpPr>
          <p:grpSpPr bwMode="auto">
            <a:xfrm>
              <a:off x="5088" y="2208"/>
              <a:ext cx="528" cy="384"/>
              <a:chOff x="5040" y="2688"/>
              <a:chExt cx="384" cy="384"/>
            </a:xfrm>
          </p:grpSpPr>
          <p:sp>
            <p:nvSpPr>
              <p:cNvPr id="48" name="Line 31"/>
              <p:cNvSpPr>
                <a:spLocks noChangeShapeType="1"/>
              </p:cNvSpPr>
              <p:nvPr/>
            </p:nvSpPr>
            <p:spPr bwMode="auto">
              <a:xfrm>
                <a:off x="5040" y="2688"/>
                <a:ext cx="384"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32"/>
              <p:cNvSpPr>
                <a:spLocks noChangeShapeType="1"/>
              </p:cNvSpPr>
              <p:nvPr/>
            </p:nvSpPr>
            <p:spPr bwMode="auto">
              <a:xfrm>
                <a:off x="5424" y="2688"/>
                <a:ext cx="0" cy="384"/>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33"/>
              <p:cNvSpPr>
                <a:spLocks noChangeShapeType="1"/>
              </p:cNvSpPr>
              <p:nvPr/>
            </p:nvSpPr>
            <p:spPr bwMode="auto">
              <a:xfrm flipH="1">
                <a:off x="5040" y="3072"/>
                <a:ext cx="384"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1" name="Group 34"/>
            <p:cNvGrpSpPr/>
            <p:nvPr/>
          </p:nvGrpSpPr>
          <p:grpSpPr bwMode="auto">
            <a:xfrm>
              <a:off x="5088" y="2880"/>
              <a:ext cx="528" cy="480"/>
              <a:chOff x="5040" y="3360"/>
              <a:chExt cx="528" cy="480"/>
            </a:xfrm>
          </p:grpSpPr>
          <p:sp>
            <p:nvSpPr>
              <p:cNvPr id="52" name="Line 35"/>
              <p:cNvSpPr>
                <a:spLocks noChangeShapeType="1"/>
              </p:cNvSpPr>
              <p:nvPr/>
            </p:nvSpPr>
            <p:spPr bwMode="auto">
              <a:xfrm>
                <a:off x="5184" y="3360"/>
                <a:ext cx="384"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36"/>
              <p:cNvSpPr>
                <a:spLocks noChangeShapeType="1"/>
              </p:cNvSpPr>
              <p:nvPr/>
            </p:nvSpPr>
            <p:spPr bwMode="auto">
              <a:xfrm>
                <a:off x="5568" y="3360"/>
                <a:ext cx="0" cy="48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37"/>
              <p:cNvSpPr>
                <a:spLocks noChangeShapeType="1"/>
              </p:cNvSpPr>
              <p:nvPr/>
            </p:nvSpPr>
            <p:spPr bwMode="auto">
              <a:xfrm flipH="1">
                <a:off x="5040" y="3840"/>
                <a:ext cx="52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1" name="文本框 10"/>
          <p:cNvSpPr txBox="1"/>
          <p:nvPr/>
        </p:nvSpPr>
        <p:spPr>
          <a:xfrm>
            <a:off x="852805" y="1927860"/>
            <a:ext cx="4640580" cy="3969385"/>
          </a:xfrm>
          <a:prstGeom prst="rect">
            <a:avLst/>
          </a:prstGeom>
          <a:solidFill>
            <a:schemeClr val="accent4">
              <a:lumMod val="60000"/>
              <a:lumOff val="40000"/>
            </a:schemeClr>
          </a:solid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三种链接的方式：</a:t>
            </a:r>
            <a:endParaRPr lang="zh-CN" altLang="en-US" sz="2400">
              <a:latin typeface="华光魏体_CNKI" panose="02000500000000000000" charset="-122"/>
              <a:ea typeface="华光魏体_CNKI" panose="02000500000000000000" charset="-122"/>
            </a:endParaRPr>
          </a:p>
          <a:p>
            <a:pPr marL="457200" indent="-457200">
              <a:lnSpc>
                <a:spcPct val="150000"/>
              </a:lnSpc>
              <a:buFont typeface="+mj-ea"/>
              <a:buAutoNum type="circleNumDbPlain"/>
            </a:pPr>
            <a:r>
              <a:rPr lang="zh-CN" altLang="en-US" sz="2400">
                <a:latin typeface="华光魏体_CNKI" panose="02000500000000000000" charset="-122"/>
                <a:ea typeface="华光魏体_CNKI" panose="02000500000000000000" charset="-122"/>
              </a:rPr>
              <a:t>静态链接方式；</a:t>
            </a:r>
            <a:endParaRPr lang="zh-CN" altLang="en-US" sz="2400">
              <a:latin typeface="华光魏体_CNKI" panose="02000500000000000000" charset="-122"/>
              <a:ea typeface="华光魏体_CNKI" panose="02000500000000000000" charset="-122"/>
            </a:endParaRPr>
          </a:p>
          <a:p>
            <a:pPr marL="342900" lvl="1" indent="-342900">
              <a:lnSpc>
                <a:spcPct val="150000"/>
              </a:lnSpc>
              <a:buFont typeface="Arial" panose="020B0604020202020204" pitchFamily="34" charset="0"/>
              <a:buChar char="•"/>
            </a:pPr>
            <a:r>
              <a:rPr kumimoji="1" lang="zh-CN" altLang="en-US" sz="2000" b="1" dirty="0">
                <a:latin typeface="华光魏体_CNKI" panose="02000500000000000000" charset="-122"/>
                <a:ea typeface="华光魏体_CNKI" panose="02000500000000000000" charset="-122"/>
                <a:sym typeface="+mn-ea"/>
              </a:rPr>
              <a:t>事先将几个目标模块链接成一个装入模块，以后不再拆开；</a:t>
            </a:r>
            <a:endParaRPr kumimoji="1" lang="zh-CN" altLang="en-US" sz="2000" b="1" dirty="0">
              <a:latin typeface="华光魏体_CNKI" panose="02000500000000000000" charset="-122"/>
              <a:ea typeface="华光魏体_CNKI" panose="02000500000000000000" charset="-122"/>
              <a:sym typeface="+mn-ea"/>
            </a:endParaRPr>
          </a:p>
          <a:p>
            <a:pPr marL="342900" lvl="1" indent="-342900">
              <a:lnSpc>
                <a:spcPct val="150000"/>
              </a:lnSpc>
              <a:buFont typeface="Arial" panose="020B0604020202020204" pitchFamily="34" charset="0"/>
              <a:buChar char="•"/>
            </a:pPr>
            <a:r>
              <a:rPr kumimoji="1" lang="zh-CN" altLang="en-US" sz="2000" b="1" dirty="0">
                <a:latin typeface="华光魏体_CNKI" panose="02000500000000000000" charset="-122"/>
                <a:ea typeface="华光魏体_CNKI" panose="02000500000000000000" charset="-122"/>
                <a:sym typeface="+mn-ea"/>
              </a:rPr>
              <a:t>需要解决两个问题：</a:t>
            </a:r>
            <a:endParaRPr kumimoji="1" lang="zh-CN" altLang="en-US" sz="2000" b="1" dirty="0">
              <a:latin typeface="华光魏体_CNKI" panose="02000500000000000000" charset="-122"/>
              <a:ea typeface="华光魏体_CNKI" panose="02000500000000000000" charset="-122"/>
              <a:sym typeface="+mn-ea"/>
            </a:endParaRPr>
          </a:p>
          <a:p>
            <a:pPr marL="800100" lvl="2" indent="-342900">
              <a:lnSpc>
                <a:spcPct val="150000"/>
              </a:lnSpc>
              <a:buFont typeface="Wingdings" panose="05000000000000000000" charset="0"/>
              <a:buChar char="ü"/>
            </a:pPr>
            <a:r>
              <a:rPr lang="zh-CN" altLang="en-US" sz="2000" b="1" dirty="0">
                <a:latin typeface="华光魏体_CNKI" panose="02000500000000000000" charset="-122"/>
                <a:ea typeface="华光魏体_CNKI" panose="02000500000000000000" charset="-122"/>
                <a:cs typeface="华光魏体_CNKI" panose="02000500000000000000" charset="-122"/>
                <a:sym typeface="+mn-ea"/>
              </a:rPr>
              <a:t>对相对地址进行修改</a:t>
            </a:r>
            <a:r>
              <a:rPr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b="1" dirty="0">
                <a:latin typeface="华光魏体_CNKI" panose="02000500000000000000" charset="-122"/>
                <a:ea typeface="华光魏体_CNKI" panose="02000500000000000000" charset="-122"/>
                <a:cs typeface="华光魏体_CNKI" panose="02000500000000000000" charset="-122"/>
                <a:sym typeface="+mn-ea"/>
              </a:rPr>
              <a:t>修改各模块内的相对地址</a:t>
            </a:r>
            <a:endParaRPr lang="zh-CN" altLang="en-US" sz="2000" b="1" dirty="0">
              <a:latin typeface="华光魏体_CNKI" panose="02000500000000000000" charset="-122"/>
              <a:ea typeface="华光魏体_CNKI" panose="02000500000000000000" charset="-122"/>
              <a:cs typeface="华光魏体_CNKI" panose="02000500000000000000" charset="-122"/>
              <a:sym typeface="+mn-ea"/>
            </a:endParaRPr>
          </a:p>
          <a:p>
            <a:pPr marL="800100" lvl="2" indent="-342900">
              <a:lnSpc>
                <a:spcPct val="150000"/>
              </a:lnSpc>
              <a:buFont typeface="Wingdings" panose="05000000000000000000" charset="0"/>
              <a:buChar char="ü"/>
            </a:pPr>
            <a:r>
              <a:rPr lang="zh-CN" altLang="en-US" sz="2000" b="1" dirty="0">
                <a:latin typeface="华光魏体_CNKI" panose="02000500000000000000" charset="-122"/>
                <a:ea typeface="华光魏体_CNKI" panose="02000500000000000000" charset="-122"/>
                <a:cs typeface="华光魏体_CNKI" panose="02000500000000000000" charset="-122"/>
                <a:sym typeface="+mn-ea"/>
              </a:rPr>
              <a:t>变换外部调用符号</a:t>
            </a:r>
            <a:r>
              <a:rPr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lang="zh-CN" altLang="en-US" sz="2000" b="1" dirty="0">
                <a:latin typeface="华光魏体_CNKI" panose="02000500000000000000" charset="-122"/>
                <a:ea typeface="华光魏体_CNKI" panose="02000500000000000000" charset="-122"/>
                <a:cs typeface="华光魏体_CNKI" panose="02000500000000000000" charset="-122"/>
                <a:sym typeface="+mn-ea"/>
              </a:rPr>
              <a:t>变成相对地址</a:t>
            </a:r>
            <a:endParaRPr lang="zh-CN" altLang="en-US" sz="2000">
              <a:latin typeface="华光魏体_CNKI" panose="02000500000000000000" charset="-122"/>
              <a:ea typeface="华光魏体_CNKI" panose="02000500000000000000" charset="-122"/>
            </a:endParaRPr>
          </a:p>
        </p:txBody>
      </p:sp>
      <p:sp>
        <p:nvSpPr>
          <p:cNvPr id="12" name="文本框 11"/>
          <p:cNvSpPr txBox="1"/>
          <p:nvPr/>
        </p:nvSpPr>
        <p:spPr>
          <a:xfrm>
            <a:off x="861695" y="5991225"/>
            <a:ext cx="4631055" cy="645160"/>
          </a:xfrm>
          <a:prstGeom prst="rect">
            <a:avLst/>
          </a:prstGeom>
          <a:solidFill>
            <a:schemeClr val="accent3">
              <a:lumMod val="60000"/>
              <a:lumOff val="40000"/>
            </a:schemeClr>
          </a:solidFill>
        </p:spPr>
        <p:txBody>
          <a:bodyPr wrap="square" rtlCol="0" anchor="t">
            <a:spAutoFit/>
          </a:bodyPr>
          <a:p>
            <a:pPr lvl="0" rtl="0">
              <a:lnSpc>
                <a:spcPct val="100000"/>
              </a:lnSpc>
              <a:spcBef>
                <a:spcPct val="0"/>
              </a:spcBef>
              <a:spcAft>
                <a:spcPct val="35000"/>
              </a:spcAft>
            </a:pPr>
            <a:r>
              <a:rPr kumimoji="1" lang="zh-CN" b="1">
                <a:solidFill>
                  <a:srgbClr val="FF0000"/>
                </a:solidFill>
                <a:latin typeface="华光魏体_CNKI" panose="02000500000000000000" charset="-122"/>
                <a:ea typeface="华光魏体_CNKI" panose="02000500000000000000" charset="-122"/>
                <a:cs typeface="华光魏体_CNKI" panose="02000500000000000000" charset="-122"/>
                <a:sym typeface="+mn-ea"/>
              </a:rPr>
              <a:t>这种先进行链接所形成的一个完整的装入模块，又称为可执行文件（</a:t>
            </a:r>
            <a:r>
              <a:rPr kumimoji="1" lang="en-US" altLang="zh-CN" b="1">
                <a:solidFill>
                  <a:srgbClr val="FF0000"/>
                </a:solidFill>
                <a:latin typeface="华光魏体_CNKI" panose="02000500000000000000" charset="-122"/>
                <a:ea typeface="华光魏体_CNKI" panose="02000500000000000000" charset="-122"/>
                <a:cs typeface="华光魏体_CNKI" panose="02000500000000000000" charset="-122"/>
                <a:sym typeface="+mn-ea"/>
              </a:rPr>
              <a:t>.exe</a:t>
            </a:r>
            <a:r>
              <a:rPr kumimoji="1" lang="zh-CN" b="1">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b="1">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1" name="文本框 10"/>
          <p:cNvSpPr txBox="1"/>
          <p:nvPr/>
        </p:nvSpPr>
        <p:spPr>
          <a:xfrm>
            <a:off x="147955" y="1950085"/>
            <a:ext cx="3116580" cy="4431030"/>
          </a:xfrm>
          <a:prstGeom prst="rect">
            <a:avLst/>
          </a:prstGeom>
          <a:solidFill>
            <a:schemeClr val="accent4">
              <a:lumMod val="60000"/>
              <a:lumOff val="40000"/>
            </a:schemeClr>
          </a:solid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三种链接的方式：</a:t>
            </a:r>
            <a:endParaRPr lang="zh-CN" altLang="en-US" sz="2400">
              <a:latin typeface="华光魏体_CNKI" panose="02000500000000000000" charset="-122"/>
              <a:ea typeface="华光魏体_CNKI" panose="02000500000000000000" charset="-122"/>
            </a:endParaRPr>
          </a:p>
          <a:p>
            <a:pPr marL="457200" indent="-457200">
              <a:lnSpc>
                <a:spcPct val="150000"/>
              </a:lnSpc>
              <a:buFont typeface="+mj-ea"/>
              <a:buAutoNum type="circleNumDbPlain"/>
            </a:pPr>
            <a:r>
              <a:rPr lang="zh-CN" altLang="en-US" sz="2400">
                <a:latin typeface="华光魏体_CNKI" panose="02000500000000000000" charset="-122"/>
                <a:ea typeface="华光魏体_CNKI" panose="02000500000000000000" charset="-122"/>
              </a:rPr>
              <a:t>静态链接方式；</a:t>
            </a:r>
            <a:endParaRPr lang="zh-CN" altLang="en-US" sz="2400">
              <a:latin typeface="华光魏体_CNKI" panose="02000500000000000000" charset="-122"/>
              <a:ea typeface="华光魏体_CNKI" panose="02000500000000000000" charset="-122"/>
            </a:endParaRPr>
          </a:p>
          <a:p>
            <a:pPr marL="342900" lvl="1" indent="-342900">
              <a:lnSpc>
                <a:spcPct val="150000"/>
              </a:lnSpc>
              <a:buFont typeface="Arial" panose="020B0604020202020204" pitchFamily="34" charset="0"/>
              <a:buChar char="•"/>
            </a:pPr>
            <a:r>
              <a:rPr lang="zh-CN" altLang="en-US" sz="2000">
                <a:solidFill>
                  <a:srgbClr val="FF0000"/>
                </a:solidFill>
                <a:latin typeface="华光魏体_CNKI" panose="02000500000000000000" charset="-122"/>
                <a:ea typeface="华光魏体_CNKI" panose="02000500000000000000" charset="-122"/>
              </a:rPr>
              <a:t>缺陷</a:t>
            </a:r>
            <a:r>
              <a:rPr lang="zh-CN" altLang="en-US" sz="2000">
                <a:latin typeface="华光魏体_CNKI" panose="02000500000000000000" charset="-122"/>
                <a:ea typeface="华光魏体_CNKI" panose="02000500000000000000" charset="-122"/>
              </a:rPr>
              <a:t>：可共享的目标文件需要进行复制，形成多个副本，无法实现单个文件的</a:t>
            </a:r>
            <a:r>
              <a:rPr lang="zh-CN" altLang="en-US" sz="2000">
                <a:latin typeface="华光魏体_CNKI" panose="02000500000000000000" charset="-122"/>
                <a:ea typeface="华光魏体_CNKI" panose="02000500000000000000" charset="-122"/>
              </a:rPr>
              <a:t>共享；</a:t>
            </a:r>
            <a:endParaRPr lang="zh-CN" altLang="en-US" sz="2000">
              <a:latin typeface="华光魏体_CNKI" panose="02000500000000000000" charset="-122"/>
              <a:ea typeface="华光魏体_CNKI" panose="02000500000000000000" charset="-122"/>
            </a:endParaRPr>
          </a:p>
          <a:p>
            <a:pPr marL="342900" lvl="1" indent="-342900">
              <a:lnSpc>
                <a:spcPct val="150000"/>
              </a:lnSpc>
              <a:buFont typeface="Arial" panose="020B0604020202020204" pitchFamily="34" charset="0"/>
              <a:buChar char="•"/>
            </a:pPr>
            <a:r>
              <a:rPr lang="zh-CN" altLang="en-US" sz="2000">
                <a:latin typeface="华光魏体_CNKI" panose="02000500000000000000" charset="-122"/>
                <a:ea typeface="华光魏体_CNKI" panose="02000500000000000000" charset="-122"/>
              </a:rPr>
              <a:t>静态链接文件是一个整体，如果需要修改，必须对整个文件进行</a:t>
            </a:r>
            <a:r>
              <a:rPr lang="zh-CN" altLang="en-US" sz="2000">
                <a:latin typeface="华光魏体_CNKI" panose="02000500000000000000" charset="-122"/>
                <a:ea typeface="华光魏体_CNKI" panose="02000500000000000000" charset="-122"/>
              </a:rPr>
              <a:t>操作；</a:t>
            </a:r>
            <a:endParaRPr lang="zh-CN" altLang="en-US" sz="20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1" name="文本框 10"/>
          <p:cNvSpPr txBox="1"/>
          <p:nvPr/>
        </p:nvSpPr>
        <p:spPr>
          <a:xfrm>
            <a:off x="147955" y="1950085"/>
            <a:ext cx="3116580" cy="4431030"/>
          </a:xfrm>
          <a:prstGeom prst="rect">
            <a:avLst/>
          </a:prstGeom>
          <a:solidFill>
            <a:schemeClr val="accent4">
              <a:lumMod val="60000"/>
              <a:lumOff val="40000"/>
            </a:schemeClr>
          </a:solid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三种链接的方式：</a:t>
            </a:r>
            <a:endParaRPr lang="zh-CN" altLang="en-US" sz="2400">
              <a:latin typeface="华光魏体_CNKI" panose="02000500000000000000" charset="-122"/>
              <a:ea typeface="华光魏体_CNKI" panose="02000500000000000000" charset="-122"/>
            </a:endParaRPr>
          </a:p>
          <a:p>
            <a:pPr marL="457200" indent="-457200">
              <a:lnSpc>
                <a:spcPct val="150000"/>
              </a:lnSpc>
              <a:buFont typeface="+mj-ea"/>
              <a:buAutoNum type="circleNumDbPlain"/>
            </a:pPr>
            <a:r>
              <a:rPr lang="zh-CN" altLang="en-US" sz="2400">
                <a:latin typeface="华光魏体_CNKI" panose="02000500000000000000" charset="-122"/>
                <a:ea typeface="华光魏体_CNKI" panose="02000500000000000000" charset="-122"/>
              </a:rPr>
              <a:t>静态链接方式；</a:t>
            </a:r>
            <a:endParaRPr lang="zh-CN" altLang="en-US" sz="2400">
              <a:latin typeface="华光魏体_CNKI" panose="02000500000000000000" charset="-122"/>
              <a:ea typeface="华光魏体_CNKI" panose="02000500000000000000" charset="-122"/>
            </a:endParaRPr>
          </a:p>
          <a:p>
            <a:pPr marL="342900" lvl="1" indent="-342900">
              <a:lnSpc>
                <a:spcPct val="150000"/>
              </a:lnSpc>
              <a:buFont typeface="Arial" panose="020B0604020202020204" pitchFamily="34" charset="0"/>
              <a:buChar char="•"/>
            </a:pPr>
            <a:r>
              <a:rPr lang="zh-CN" altLang="en-US" sz="2000">
                <a:solidFill>
                  <a:srgbClr val="FF0000"/>
                </a:solidFill>
                <a:latin typeface="华光魏体_CNKI" panose="02000500000000000000" charset="-122"/>
                <a:ea typeface="华光魏体_CNKI" panose="02000500000000000000" charset="-122"/>
              </a:rPr>
              <a:t>缺陷</a:t>
            </a:r>
            <a:r>
              <a:rPr lang="zh-CN" altLang="en-US" sz="2000">
                <a:latin typeface="华光魏体_CNKI" panose="02000500000000000000" charset="-122"/>
                <a:ea typeface="华光魏体_CNKI" panose="02000500000000000000" charset="-122"/>
              </a:rPr>
              <a:t>：可共享的目标文件需要进行复制，形成多个副本，无法实现单个文件的</a:t>
            </a:r>
            <a:r>
              <a:rPr lang="zh-CN" altLang="en-US" sz="2000">
                <a:latin typeface="华光魏体_CNKI" panose="02000500000000000000" charset="-122"/>
                <a:ea typeface="华光魏体_CNKI" panose="02000500000000000000" charset="-122"/>
              </a:rPr>
              <a:t>共享；</a:t>
            </a:r>
            <a:endParaRPr lang="zh-CN" altLang="en-US" sz="2000">
              <a:latin typeface="华光魏体_CNKI" panose="02000500000000000000" charset="-122"/>
              <a:ea typeface="华光魏体_CNKI" panose="02000500000000000000" charset="-122"/>
            </a:endParaRPr>
          </a:p>
          <a:p>
            <a:pPr marL="342900" lvl="1" indent="-342900">
              <a:lnSpc>
                <a:spcPct val="150000"/>
              </a:lnSpc>
              <a:buFont typeface="Arial" panose="020B0604020202020204" pitchFamily="34" charset="0"/>
              <a:buChar char="•"/>
            </a:pPr>
            <a:r>
              <a:rPr lang="zh-CN" altLang="en-US" sz="2000">
                <a:latin typeface="华光魏体_CNKI" panose="02000500000000000000" charset="-122"/>
                <a:ea typeface="华光魏体_CNKI" panose="02000500000000000000" charset="-122"/>
              </a:rPr>
              <a:t>静态链接文件是一个整体，如果需要修改，必须对整个文件进行</a:t>
            </a:r>
            <a:r>
              <a:rPr lang="zh-CN" altLang="en-US" sz="2000">
                <a:latin typeface="华光魏体_CNKI" panose="02000500000000000000" charset="-122"/>
                <a:ea typeface="华光魏体_CNKI" panose="02000500000000000000" charset="-122"/>
              </a:rPr>
              <a:t>操作；</a:t>
            </a:r>
            <a:endParaRPr lang="zh-CN" altLang="en-US" sz="2000">
              <a:latin typeface="华光魏体_CNKI" panose="02000500000000000000" charset="-122"/>
              <a:ea typeface="华光魏体_CNKI" panose="02000500000000000000" charset="-122"/>
            </a:endParaRPr>
          </a:p>
        </p:txBody>
      </p:sp>
      <p:sp>
        <p:nvSpPr>
          <p:cNvPr id="2" name="文本框 1"/>
          <p:cNvSpPr txBox="1"/>
          <p:nvPr/>
        </p:nvSpPr>
        <p:spPr>
          <a:xfrm>
            <a:off x="3500755" y="1950085"/>
            <a:ext cx="5008880" cy="4431030"/>
          </a:xfrm>
          <a:prstGeom prst="rect">
            <a:avLst/>
          </a:prstGeom>
          <a:solidFill>
            <a:schemeClr val="accent4">
              <a:lumMod val="60000"/>
              <a:lumOff val="40000"/>
            </a:schemeClr>
          </a:solidFill>
        </p:spPr>
        <p:txBody>
          <a:bodyPr wrap="square" rtlCol="0">
            <a:spAutoFit/>
          </a:bodyPr>
          <a:p>
            <a:pPr indent="0">
              <a:lnSpc>
                <a:spcPct val="150000"/>
              </a:lnSpc>
              <a:buFont typeface="+mj-ea"/>
              <a:buNone/>
            </a:pPr>
            <a:endParaRPr lang="zh-CN" altLang="en-US" sz="2400">
              <a:latin typeface="华光魏体_CNKI" panose="02000500000000000000" charset="-122"/>
              <a:ea typeface="华光魏体_CNKI" panose="02000500000000000000" charset="-122"/>
            </a:endParaRPr>
          </a:p>
          <a:p>
            <a:pPr indent="0">
              <a:lnSpc>
                <a:spcPct val="150000"/>
              </a:lnSpc>
              <a:buFont typeface="+mj-ea"/>
              <a:buNone/>
            </a:pPr>
            <a:r>
              <a:rPr lang="zh-CN" altLang="en-US" sz="2400">
                <a:latin typeface="华光魏体_CNKI" panose="02000500000000000000" charset="-122"/>
                <a:ea typeface="华光魏体_CNKI" panose="02000500000000000000" charset="-122"/>
              </a:rPr>
              <a:t>②</a:t>
            </a: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装入时的动态</a:t>
            </a:r>
            <a:r>
              <a:rPr lang="zh-CN" altLang="en-US" sz="2400">
                <a:latin typeface="华光魏体_CNKI" panose="02000500000000000000" charset="-122"/>
                <a:ea typeface="华光魏体_CNKI" panose="02000500000000000000" charset="-122"/>
              </a:rPr>
              <a:t>链接；</a:t>
            </a:r>
            <a:endParaRPr lang="zh-CN" altLang="en-US" sz="2400">
              <a:latin typeface="华光魏体_CNKI" panose="02000500000000000000" charset="-122"/>
              <a:ea typeface="华光魏体_CNKI" panose="02000500000000000000" charset="-122"/>
            </a:endParaRPr>
          </a:p>
          <a:p>
            <a:pPr indent="0">
              <a:lnSpc>
                <a:spcPct val="150000"/>
              </a:lnSpc>
              <a:buFont typeface="+mj-ea"/>
              <a:buNone/>
            </a:pPr>
            <a:r>
              <a:rPr lang="zh-CN" altLang="en-US" sz="2000">
                <a:latin typeface="华光魏体_CNKI" panose="02000500000000000000" charset="-122"/>
                <a:ea typeface="华光魏体_CNKI" panose="02000500000000000000" charset="-122"/>
              </a:rPr>
              <a:t>即在装入的过程中（该地址的过程中），如果发现需要链接一个新的目标文件，则发生一个外部模块调用事件，将目标模块装入内存，再去修改相应的地址和外部调用标识；</a:t>
            </a:r>
            <a:endParaRPr lang="zh-CN" altLang="en-US" sz="2000">
              <a:latin typeface="华光魏体_CNKI" panose="02000500000000000000" charset="-122"/>
              <a:ea typeface="华光魏体_CNKI" panose="02000500000000000000" charset="-122"/>
            </a:endParaRPr>
          </a:p>
          <a:p>
            <a:pPr indent="0">
              <a:lnSpc>
                <a:spcPct val="150000"/>
              </a:lnSpc>
              <a:buFont typeface="+mj-ea"/>
              <a:buNone/>
            </a:pPr>
            <a:r>
              <a:rPr lang="zh-CN" altLang="en-US" sz="2000">
                <a:solidFill>
                  <a:srgbClr val="FF0000"/>
                </a:solidFill>
                <a:latin typeface="华光魏体_CNKI" panose="02000500000000000000" charset="-122"/>
                <a:ea typeface="华光魏体_CNKI" panose="02000500000000000000" charset="-122"/>
              </a:rPr>
              <a:t>优势</a:t>
            </a:r>
            <a:r>
              <a:rPr lang="zh-CN" altLang="en-US" sz="2000">
                <a:latin typeface="华光魏体_CNKI" panose="02000500000000000000" charset="-122"/>
                <a:ea typeface="华光魏体_CNKI" panose="02000500000000000000" charset="-122"/>
              </a:rPr>
              <a:t>：目标文件都是分散的便于修改；</a:t>
            </a:r>
            <a:endParaRPr lang="zh-CN" altLang="en-US" sz="2000">
              <a:latin typeface="华光魏体_CNKI" panose="02000500000000000000" charset="-122"/>
              <a:ea typeface="华光魏体_CNKI" panose="02000500000000000000" charset="-122"/>
            </a:endParaRPr>
          </a:p>
          <a:p>
            <a:pPr indent="0">
              <a:lnSpc>
                <a:spcPct val="150000"/>
              </a:lnSpc>
              <a:buFont typeface="+mj-ea"/>
              <a:buNone/>
            </a:pPr>
            <a:r>
              <a:rPr lang="zh-CN" altLang="en-US" sz="2000">
                <a:latin typeface="华光魏体_CNKI" panose="02000500000000000000" charset="-122"/>
                <a:ea typeface="华光魏体_CNKI" panose="02000500000000000000" charset="-122"/>
              </a:rPr>
              <a:t> </a:t>
            </a:r>
            <a:r>
              <a:rPr lang="en-US" altLang="zh-CN" sz="2000">
                <a:latin typeface="华光魏体_CNKI" panose="02000500000000000000" charset="-122"/>
                <a:ea typeface="华光魏体_CNKI" panose="02000500000000000000" charset="-122"/>
              </a:rPr>
              <a:t>          </a:t>
            </a:r>
            <a:r>
              <a:rPr lang="zh-CN" altLang="en-US" sz="2000">
                <a:latin typeface="华光魏体_CNKI" panose="02000500000000000000" charset="-122"/>
                <a:ea typeface="华光魏体_CNKI" panose="02000500000000000000" charset="-122"/>
              </a:rPr>
              <a:t>可以实现对目标文件的共享；</a:t>
            </a:r>
            <a:endParaRPr lang="zh-CN" altLang="en-US" sz="2000">
              <a:latin typeface="华光魏体_CNKI" panose="02000500000000000000" charset="-122"/>
              <a:ea typeface="华光魏体_CNKI" panose="02000500000000000000" charset="-122"/>
            </a:endParaRPr>
          </a:p>
          <a:p>
            <a:pPr indent="0">
              <a:lnSpc>
                <a:spcPct val="150000"/>
              </a:lnSpc>
              <a:buFont typeface="+mj-ea"/>
              <a:buNone/>
            </a:pPr>
            <a:endParaRPr lang="zh-CN" altLang="en-US" sz="20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
          <p:cNvSpPr>
            <a:spLocks noChangeArrowheads="1"/>
          </p:cNvSpPr>
          <p:nvPr/>
        </p:nvSpPr>
        <p:spPr bwMode="auto">
          <a:xfrm>
            <a:off x="3072508" y="1238093"/>
            <a:ext cx="1600200" cy="1066800"/>
          </a:xfrm>
          <a:prstGeom prst="rect">
            <a:avLst/>
          </a:prstGeom>
          <a:solidFill>
            <a:srgbClr val="00FF99"/>
          </a:solidFill>
          <a:ln w="9525">
            <a:solidFill>
              <a:srgbClr val="0000CC"/>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40" name="Oval 3"/>
          <p:cNvSpPr>
            <a:spLocks noChangeArrowheads="1"/>
          </p:cNvSpPr>
          <p:nvPr/>
        </p:nvSpPr>
        <p:spPr bwMode="auto">
          <a:xfrm>
            <a:off x="3072508" y="1009493"/>
            <a:ext cx="1600200" cy="533400"/>
          </a:xfrm>
          <a:prstGeom prst="ellipse">
            <a:avLst/>
          </a:prstGeom>
          <a:solidFill>
            <a:srgbClr val="E7E32F"/>
          </a:solidFill>
          <a:ln w="9525">
            <a:solidFill>
              <a:srgbClr val="0000CC"/>
            </a:solidFill>
            <a:round/>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41" name="Rectangle 4"/>
          <p:cNvSpPr>
            <a:spLocks noChangeArrowheads="1"/>
          </p:cNvSpPr>
          <p:nvPr/>
        </p:nvSpPr>
        <p:spPr bwMode="auto">
          <a:xfrm>
            <a:off x="3072508" y="3066893"/>
            <a:ext cx="1600200" cy="1219200"/>
          </a:xfrm>
          <a:prstGeom prst="rect">
            <a:avLst/>
          </a:prstGeom>
          <a:solidFill>
            <a:srgbClr val="00FF99"/>
          </a:solidFill>
          <a:ln w="9525">
            <a:solidFill>
              <a:srgbClr val="0000CC"/>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42" name="Rectangle 5"/>
          <p:cNvSpPr>
            <a:spLocks noChangeArrowheads="1"/>
          </p:cNvSpPr>
          <p:nvPr/>
        </p:nvSpPr>
        <p:spPr bwMode="auto">
          <a:xfrm>
            <a:off x="3072508" y="5124293"/>
            <a:ext cx="1600200" cy="1295400"/>
          </a:xfrm>
          <a:prstGeom prst="rect">
            <a:avLst/>
          </a:prstGeom>
          <a:solidFill>
            <a:srgbClr val="00FF99"/>
          </a:solidFill>
          <a:ln w="9525">
            <a:solidFill>
              <a:srgbClr val="0000CC"/>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43" name="Oval 6"/>
          <p:cNvSpPr>
            <a:spLocks noChangeArrowheads="1"/>
          </p:cNvSpPr>
          <p:nvPr/>
        </p:nvSpPr>
        <p:spPr bwMode="auto">
          <a:xfrm>
            <a:off x="3072508" y="2762093"/>
            <a:ext cx="1600200" cy="533400"/>
          </a:xfrm>
          <a:prstGeom prst="ellipse">
            <a:avLst/>
          </a:prstGeom>
          <a:solidFill>
            <a:srgbClr val="E7E32F"/>
          </a:solidFill>
          <a:ln w="9525">
            <a:solidFill>
              <a:srgbClr val="0000CC"/>
            </a:solidFill>
            <a:round/>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44" name="Oval 7"/>
          <p:cNvSpPr>
            <a:spLocks noChangeArrowheads="1"/>
          </p:cNvSpPr>
          <p:nvPr/>
        </p:nvSpPr>
        <p:spPr bwMode="auto">
          <a:xfrm>
            <a:off x="3072508" y="4819493"/>
            <a:ext cx="1600200" cy="533400"/>
          </a:xfrm>
          <a:prstGeom prst="ellipse">
            <a:avLst/>
          </a:prstGeom>
          <a:solidFill>
            <a:srgbClr val="E7E32F"/>
          </a:solidFill>
          <a:ln w="9525">
            <a:solidFill>
              <a:srgbClr val="0000CC"/>
            </a:solidFill>
            <a:round/>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45" name="Rectangle 8"/>
          <p:cNvSpPr>
            <a:spLocks noChangeArrowheads="1"/>
          </p:cNvSpPr>
          <p:nvPr/>
        </p:nvSpPr>
        <p:spPr bwMode="auto">
          <a:xfrm>
            <a:off x="3301108" y="3600293"/>
            <a:ext cx="1143000" cy="457200"/>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sz="2000"/>
              <a:t>SEQAM</a:t>
            </a:r>
            <a:endParaRPr lang="en-US" altLang="zh-CN" sz="2000"/>
          </a:p>
        </p:txBody>
      </p:sp>
      <p:sp>
        <p:nvSpPr>
          <p:cNvPr id="46" name="Rectangle 9"/>
          <p:cNvSpPr>
            <a:spLocks noChangeArrowheads="1"/>
          </p:cNvSpPr>
          <p:nvPr/>
        </p:nvSpPr>
        <p:spPr bwMode="auto">
          <a:xfrm>
            <a:off x="3301108" y="5733893"/>
            <a:ext cx="1143000" cy="457200"/>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sz="2000"/>
              <a:t>SUB  1</a:t>
            </a:r>
            <a:endParaRPr lang="en-US" altLang="zh-CN" sz="2000"/>
          </a:p>
        </p:txBody>
      </p:sp>
      <p:sp>
        <p:nvSpPr>
          <p:cNvPr id="47" name="Rectangle 10"/>
          <p:cNvSpPr>
            <a:spLocks noChangeArrowheads="1"/>
          </p:cNvSpPr>
          <p:nvPr/>
        </p:nvSpPr>
        <p:spPr bwMode="auto">
          <a:xfrm>
            <a:off x="3301108" y="1695293"/>
            <a:ext cx="1143000" cy="457200"/>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sz="2000"/>
              <a:t>MAIN</a:t>
            </a:r>
            <a:endParaRPr lang="en-US" altLang="zh-CN" sz="2000"/>
          </a:p>
        </p:txBody>
      </p:sp>
      <p:sp>
        <p:nvSpPr>
          <p:cNvPr id="48" name="Rectangle 11"/>
          <p:cNvSpPr>
            <a:spLocks noChangeArrowheads="1"/>
          </p:cNvSpPr>
          <p:nvPr/>
        </p:nvSpPr>
        <p:spPr bwMode="auto">
          <a:xfrm>
            <a:off x="2920108" y="2304893"/>
            <a:ext cx="1828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b="0">
                <a:solidFill>
                  <a:schemeClr val="tx2"/>
                </a:solidFill>
              </a:rPr>
              <a:t>目标模块库</a:t>
            </a:r>
            <a:endParaRPr lang="zh-CN" altLang="en-US" sz="2000" b="0">
              <a:solidFill>
                <a:schemeClr val="tx2"/>
              </a:solidFill>
            </a:endParaRPr>
          </a:p>
        </p:txBody>
      </p:sp>
      <p:sp>
        <p:nvSpPr>
          <p:cNvPr id="49" name="Rectangle 12"/>
          <p:cNvSpPr>
            <a:spLocks noChangeArrowheads="1"/>
          </p:cNvSpPr>
          <p:nvPr/>
        </p:nvSpPr>
        <p:spPr bwMode="auto">
          <a:xfrm>
            <a:off x="2843908" y="399893"/>
            <a:ext cx="228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b="0">
                <a:solidFill>
                  <a:schemeClr val="tx2"/>
                </a:solidFill>
              </a:rPr>
              <a:t>当前生成的目标模块</a:t>
            </a:r>
            <a:endParaRPr lang="zh-CN" altLang="en-US" sz="2000" b="0">
              <a:solidFill>
                <a:schemeClr val="tx2"/>
              </a:solidFill>
            </a:endParaRPr>
          </a:p>
        </p:txBody>
      </p:sp>
      <p:sp>
        <p:nvSpPr>
          <p:cNvPr id="50" name="Rectangle 13"/>
          <p:cNvSpPr>
            <a:spLocks noChangeArrowheads="1"/>
          </p:cNvSpPr>
          <p:nvPr/>
        </p:nvSpPr>
        <p:spPr bwMode="auto">
          <a:xfrm>
            <a:off x="3148708" y="4362293"/>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1800" b="0">
                <a:solidFill>
                  <a:schemeClr val="tx2"/>
                </a:solidFill>
                <a:latin typeface="Arial" panose="020B0604020202020204" pitchFamily="34" charset="0"/>
              </a:rPr>
              <a:t>目标模块库</a:t>
            </a:r>
            <a:endParaRPr lang="zh-CN" altLang="en-US" sz="1800" b="0">
              <a:solidFill>
                <a:schemeClr val="tx2"/>
              </a:solidFill>
              <a:latin typeface="Arial" panose="020B0604020202020204" pitchFamily="34" charset="0"/>
            </a:endParaRPr>
          </a:p>
        </p:txBody>
      </p:sp>
      <p:sp>
        <p:nvSpPr>
          <p:cNvPr id="51" name="Rectangle 14"/>
          <p:cNvSpPr>
            <a:spLocks noChangeArrowheads="1"/>
          </p:cNvSpPr>
          <p:nvPr/>
        </p:nvSpPr>
        <p:spPr bwMode="auto">
          <a:xfrm>
            <a:off x="7187308" y="780893"/>
            <a:ext cx="3810000" cy="2286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sz="1800"/>
              <a:t>MAIN</a:t>
            </a:r>
            <a:r>
              <a:rPr lang="en-US" altLang="zh-CN" sz="1800" u="sng"/>
              <a:t>       </a:t>
            </a:r>
            <a:r>
              <a:rPr lang="en-US" altLang="zh-CN" sz="1800" u="sng">
                <a:solidFill>
                  <a:schemeClr val="accent1"/>
                </a:solidFill>
              </a:rPr>
              <a:t>                                      </a:t>
            </a:r>
            <a:endParaRPr lang="en-US" altLang="zh-CN" sz="1800" u="sng">
              <a:solidFill>
                <a:schemeClr val="accent1"/>
              </a:solidFill>
            </a:endParaRPr>
          </a:p>
          <a:p>
            <a:pPr eaLnBrk="1" hangingPunct="1"/>
            <a:r>
              <a:rPr lang="en-US" altLang="zh-CN" sz="1800">
                <a:solidFill>
                  <a:schemeClr val="accent1"/>
                </a:solidFill>
              </a:rPr>
              <a:t>…...</a:t>
            </a:r>
            <a:endParaRPr lang="en-US" altLang="zh-CN" sz="1800" u="sng">
              <a:solidFill>
                <a:schemeClr val="accent1"/>
              </a:solidFill>
            </a:endParaRPr>
          </a:p>
          <a:p>
            <a:pPr eaLnBrk="1" hangingPunct="1"/>
            <a:endParaRPr lang="en-US" altLang="zh-CN" sz="1800">
              <a:solidFill>
                <a:schemeClr val="accent1"/>
              </a:solidFill>
            </a:endParaRPr>
          </a:p>
          <a:p>
            <a:pPr eaLnBrk="1" hangingPunct="1"/>
            <a:r>
              <a:rPr lang="en-US" altLang="zh-CN" sz="1800">
                <a:solidFill>
                  <a:srgbClr val="FF0000"/>
                </a:solidFill>
              </a:rPr>
              <a:t>call       SEQAM</a:t>
            </a:r>
            <a:endParaRPr lang="en-US" altLang="zh-CN" sz="1800">
              <a:solidFill>
                <a:srgbClr val="FF0000"/>
              </a:solidFill>
            </a:endParaRPr>
          </a:p>
          <a:p>
            <a:pPr eaLnBrk="1" hangingPunct="1"/>
            <a:r>
              <a:rPr lang="en-US" altLang="zh-CN" sz="1800">
                <a:solidFill>
                  <a:schemeClr val="accent1"/>
                </a:solidFill>
              </a:rPr>
              <a:t>…...</a:t>
            </a:r>
            <a:endParaRPr lang="en-US" altLang="zh-CN" sz="1800">
              <a:solidFill>
                <a:schemeClr val="accent1"/>
              </a:solidFill>
            </a:endParaRPr>
          </a:p>
          <a:p>
            <a:pPr eaLnBrk="1" hangingPunct="1"/>
            <a:endParaRPr lang="en-US" altLang="zh-CN" sz="1800">
              <a:solidFill>
                <a:schemeClr val="accent1"/>
              </a:solidFill>
            </a:endParaRPr>
          </a:p>
          <a:p>
            <a:pPr eaLnBrk="1" hangingPunct="1"/>
            <a:r>
              <a:rPr lang="en-US" altLang="zh-CN" sz="1800">
                <a:solidFill>
                  <a:srgbClr val="FF0000"/>
                </a:solidFill>
              </a:rPr>
              <a:t>call      SUB  1</a:t>
            </a:r>
            <a:endParaRPr lang="en-US" altLang="zh-CN" sz="1800">
              <a:solidFill>
                <a:srgbClr val="FF0000"/>
              </a:solidFill>
            </a:endParaRPr>
          </a:p>
          <a:p>
            <a:pPr eaLnBrk="1" hangingPunct="1"/>
            <a:r>
              <a:rPr lang="en-US" altLang="zh-CN" sz="1800">
                <a:solidFill>
                  <a:schemeClr val="accent1"/>
                </a:solidFill>
              </a:rPr>
              <a:t>…...</a:t>
            </a:r>
            <a:r>
              <a:rPr lang="en-US" altLang="zh-CN" sz="1800" u="sng">
                <a:solidFill>
                  <a:schemeClr val="tx2"/>
                </a:solidFill>
              </a:rPr>
              <a:t> </a:t>
            </a:r>
            <a:endParaRPr lang="en-US" altLang="zh-CN" sz="1800"/>
          </a:p>
        </p:txBody>
      </p:sp>
      <p:sp>
        <p:nvSpPr>
          <p:cNvPr id="52" name="Line 15"/>
          <p:cNvSpPr>
            <a:spLocks noChangeShapeType="1"/>
          </p:cNvSpPr>
          <p:nvPr/>
        </p:nvSpPr>
        <p:spPr bwMode="auto">
          <a:xfrm>
            <a:off x="4672708" y="1847693"/>
            <a:ext cx="2514600" cy="0"/>
          </a:xfrm>
          <a:prstGeom prst="line">
            <a:avLst/>
          </a:prstGeom>
          <a:noFill/>
          <a:ln w="38100">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16"/>
          <p:cNvSpPr>
            <a:spLocks noChangeShapeType="1"/>
          </p:cNvSpPr>
          <p:nvPr/>
        </p:nvSpPr>
        <p:spPr bwMode="auto">
          <a:xfrm flipH="1">
            <a:off x="4672708" y="1771493"/>
            <a:ext cx="3505200" cy="1828800"/>
          </a:xfrm>
          <a:prstGeom prst="line">
            <a:avLst/>
          </a:prstGeom>
          <a:noFill/>
          <a:ln w="28575">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17"/>
          <p:cNvSpPr>
            <a:spLocks noChangeShapeType="1"/>
          </p:cNvSpPr>
          <p:nvPr/>
        </p:nvSpPr>
        <p:spPr bwMode="auto">
          <a:xfrm>
            <a:off x="4672708" y="3828893"/>
            <a:ext cx="2667000" cy="0"/>
          </a:xfrm>
          <a:prstGeom prst="line">
            <a:avLst/>
          </a:prstGeom>
          <a:noFill/>
          <a:ln w="38100">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18"/>
          <p:cNvSpPr>
            <a:spLocks noChangeShapeType="1"/>
          </p:cNvSpPr>
          <p:nvPr/>
        </p:nvSpPr>
        <p:spPr bwMode="auto">
          <a:xfrm flipH="1">
            <a:off x="4672708" y="2609693"/>
            <a:ext cx="3581400" cy="2819400"/>
          </a:xfrm>
          <a:prstGeom prst="line">
            <a:avLst/>
          </a:prstGeom>
          <a:noFill/>
          <a:ln w="28575">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19"/>
          <p:cNvSpPr>
            <a:spLocks noChangeShapeType="1"/>
          </p:cNvSpPr>
          <p:nvPr/>
        </p:nvSpPr>
        <p:spPr bwMode="auto">
          <a:xfrm>
            <a:off x="4672708" y="5505293"/>
            <a:ext cx="2667000" cy="0"/>
          </a:xfrm>
          <a:prstGeom prst="line">
            <a:avLst/>
          </a:prstGeom>
          <a:noFill/>
          <a:ln w="38100">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Rectangle 20"/>
          <p:cNvSpPr>
            <a:spLocks noChangeArrowheads="1"/>
          </p:cNvSpPr>
          <p:nvPr/>
        </p:nvSpPr>
        <p:spPr bwMode="auto">
          <a:xfrm>
            <a:off x="5206108" y="420989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rgbClr val="FF0000"/>
                </a:solidFill>
              </a:rPr>
              <a:t>查找</a:t>
            </a:r>
            <a:endParaRPr lang="zh-CN" altLang="en-US" sz="2000">
              <a:solidFill>
                <a:srgbClr val="FF0000"/>
              </a:solidFill>
            </a:endParaRPr>
          </a:p>
        </p:txBody>
      </p:sp>
      <p:sp>
        <p:nvSpPr>
          <p:cNvPr id="58" name="Rectangle 21"/>
          <p:cNvSpPr>
            <a:spLocks noChangeArrowheads="1"/>
          </p:cNvSpPr>
          <p:nvPr/>
        </p:nvSpPr>
        <p:spPr bwMode="auto">
          <a:xfrm>
            <a:off x="5358508" y="5048093"/>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rgbClr val="FF0000"/>
                </a:solidFill>
              </a:rPr>
              <a:t>链接</a:t>
            </a:r>
            <a:endParaRPr lang="zh-CN" altLang="en-US" sz="2000">
              <a:solidFill>
                <a:srgbClr val="FF0000"/>
              </a:solidFill>
            </a:endParaRPr>
          </a:p>
        </p:txBody>
      </p:sp>
      <p:sp>
        <p:nvSpPr>
          <p:cNvPr id="59" name="Rectangle 22"/>
          <p:cNvSpPr>
            <a:spLocks noChangeArrowheads="1"/>
          </p:cNvSpPr>
          <p:nvPr/>
        </p:nvSpPr>
        <p:spPr bwMode="auto">
          <a:xfrm>
            <a:off x="5358508" y="139049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rgbClr val="FF0000"/>
                </a:solidFill>
              </a:rPr>
              <a:t>读入</a:t>
            </a:r>
            <a:endParaRPr lang="zh-CN" altLang="en-US" sz="2000">
              <a:solidFill>
                <a:srgbClr val="FF0000"/>
              </a:solidFill>
            </a:endParaRPr>
          </a:p>
        </p:txBody>
      </p:sp>
      <p:sp>
        <p:nvSpPr>
          <p:cNvPr id="60" name="Rectangle 23"/>
          <p:cNvSpPr>
            <a:spLocks noChangeArrowheads="1"/>
          </p:cNvSpPr>
          <p:nvPr/>
        </p:nvSpPr>
        <p:spPr bwMode="auto">
          <a:xfrm>
            <a:off x="5510908" y="253349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rgbClr val="FF0000"/>
                </a:solidFill>
              </a:rPr>
              <a:t>查找</a:t>
            </a:r>
            <a:endParaRPr lang="zh-CN" altLang="en-US" sz="2000">
              <a:solidFill>
                <a:srgbClr val="FF0000"/>
              </a:solidFill>
            </a:endParaRPr>
          </a:p>
        </p:txBody>
      </p:sp>
      <p:sp>
        <p:nvSpPr>
          <p:cNvPr id="61" name="Rectangle 24"/>
          <p:cNvSpPr>
            <a:spLocks noChangeArrowheads="1"/>
          </p:cNvSpPr>
          <p:nvPr/>
        </p:nvSpPr>
        <p:spPr bwMode="auto">
          <a:xfrm>
            <a:off x="5510908" y="3447893"/>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rgbClr val="FF0000"/>
                </a:solidFill>
              </a:rPr>
              <a:t>链接</a:t>
            </a:r>
            <a:endParaRPr lang="zh-CN" altLang="en-US" sz="2000">
              <a:solidFill>
                <a:srgbClr val="FF0000"/>
              </a:solidFill>
            </a:endParaRPr>
          </a:p>
        </p:txBody>
      </p:sp>
      <p:sp>
        <p:nvSpPr>
          <p:cNvPr id="62" name="Rectangle 25"/>
          <p:cNvSpPr>
            <a:spLocks noChangeArrowheads="1"/>
          </p:cNvSpPr>
          <p:nvPr/>
        </p:nvSpPr>
        <p:spPr bwMode="auto">
          <a:xfrm>
            <a:off x="8177908" y="39989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b="0">
                <a:solidFill>
                  <a:schemeClr val="tx2"/>
                </a:solidFill>
              </a:rPr>
              <a:t>装入模块</a:t>
            </a:r>
            <a:endParaRPr lang="zh-CN" altLang="en-US" sz="2000" b="0">
              <a:solidFill>
                <a:schemeClr val="tx2"/>
              </a:solidFill>
            </a:endParaRPr>
          </a:p>
        </p:txBody>
      </p:sp>
      <p:sp>
        <p:nvSpPr>
          <p:cNvPr id="63" name="Rectangle 26"/>
          <p:cNvSpPr>
            <a:spLocks noChangeArrowheads="1"/>
          </p:cNvSpPr>
          <p:nvPr/>
        </p:nvSpPr>
        <p:spPr bwMode="auto">
          <a:xfrm>
            <a:off x="7187308" y="3066893"/>
            <a:ext cx="3810000" cy="167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sz="1800"/>
              <a:t>SEQAM</a:t>
            </a:r>
            <a:r>
              <a:rPr lang="en-US" altLang="zh-CN" sz="1800" u="sng"/>
              <a:t>                                          </a:t>
            </a:r>
            <a:endParaRPr lang="en-US" altLang="zh-CN" sz="1800"/>
          </a:p>
          <a:p>
            <a:pPr eaLnBrk="1" hangingPunct="1"/>
            <a:r>
              <a:rPr lang="en-US" altLang="zh-CN" sz="1800"/>
              <a:t>……</a:t>
            </a:r>
            <a:endParaRPr lang="en-US" altLang="zh-CN" sz="1800"/>
          </a:p>
          <a:p>
            <a:pPr eaLnBrk="1" hangingPunct="1"/>
            <a:endParaRPr lang="en-US" altLang="zh-CN" sz="1800"/>
          </a:p>
          <a:p>
            <a:pPr eaLnBrk="1" hangingPunct="1"/>
            <a:r>
              <a:rPr lang="en-US" altLang="zh-CN" sz="1800"/>
              <a:t>RETURN</a:t>
            </a:r>
            <a:endParaRPr lang="en-US" altLang="zh-CN" sz="1800"/>
          </a:p>
        </p:txBody>
      </p:sp>
      <p:sp>
        <p:nvSpPr>
          <p:cNvPr id="64" name="Rectangle 27"/>
          <p:cNvSpPr>
            <a:spLocks noChangeArrowheads="1"/>
          </p:cNvSpPr>
          <p:nvPr/>
        </p:nvSpPr>
        <p:spPr bwMode="auto">
          <a:xfrm>
            <a:off x="7187308" y="4743293"/>
            <a:ext cx="3810000" cy="167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sz="1800"/>
              <a:t>SUB  1</a:t>
            </a:r>
            <a:r>
              <a:rPr lang="en-US" altLang="zh-CN" sz="1800" u="sng"/>
              <a:t>                                           </a:t>
            </a:r>
            <a:endParaRPr lang="en-US" altLang="zh-CN" sz="1800" u="sng"/>
          </a:p>
          <a:p>
            <a:pPr eaLnBrk="1" hangingPunct="1"/>
            <a:r>
              <a:rPr lang="en-US" altLang="zh-CN" sz="1800"/>
              <a:t>……</a:t>
            </a:r>
            <a:endParaRPr lang="en-US" altLang="zh-CN" sz="1800"/>
          </a:p>
          <a:p>
            <a:pPr eaLnBrk="1" hangingPunct="1"/>
            <a:endParaRPr lang="en-US" altLang="zh-CN" sz="1800" u="sng"/>
          </a:p>
          <a:p>
            <a:pPr eaLnBrk="1" hangingPunct="1"/>
            <a:r>
              <a:rPr lang="en-US" altLang="zh-CN" sz="1800"/>
              <a:t>RETURN</a:t>
            </a:r>
            <a:endParaRPr lang="en-US" altLang="zh-CN" sz="1800"/>
          </a:p>
        </p:txBody>
      </p:sp>
      <p:sp>
        <p:nvSpPr>
          <p:cNvPr id="65" name="文本框 64"/>
          <p:cNvSpPr txBox="1"/>
          <p:nvPr/>
        </p:nvSpPr>
        <p:spPr>
          <a:xfrm>
            <a:off x="127000" y="149225"/>
            <a:ext cx="2832735" cy="460375"/>
          </a:xfrm>
          <a:prstGeom prst="rect">
            <a:avLst/>
          </a:prstGeom>
          <a:solidFill>
            <a:schemeClr val="accent4">
              <a:lumMod val="60000"/>
              <a:lumOff val="40000"/>
            </a:schemeClr>
          </a:solidFill>
        </p:spPr>
        <p:txBody>
          <a:bodyPr wrap="square" rtlCol="0" anchor="t">
            <a:spAutoFit/>
          </a:bodyPr>
          <a:p>
            <a:r>
              <a:rPr lang="zh-CN" altLang="en-US" sz="2400">
                <a:latin typeface="华光魏体_CNKI" panose="02000500000000000000" charset="-122"/>
                <a:ea typeface="华光魏体_CNKI" panose="02000500000000000000" charset="-122"/>
                <a:sym typeface="+mn-ea"/>
              </a:rPr>
              <a:t>装入时的动态链接：</a:t>
            </a:r>
            <a:endParaRPr lang="zh-CN" altLang="en-US" sz="2400">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0-#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500" fill="hold"/>
                                        <p:tgtEl>
                                          <p:spTgt spid="62"/>
                                        </p:tgtEl>
                                        <p:attrNameLst>
                                          <p:attrName>ppt_x</p:attrName>
                                        </p:attrNameLst>
                                      </p:cBhvr>
                                      <p:tavLst>
                                        <p:tav tm="0">
                                          <p:val>
                                            <p:strVal val="0-#ppt_w/2"/>
                                          </p:val>
                                        </p:tav>
                                        <p:tav tm="100000">
                                          <p:val>
                                            <p:strVal val="#ppt_x"/>
                                          </p:val>
                                        </p:tav>
                                      </p:tavLst>
                                    </p:anim>
                                    <p:anim calcmode="lin" valueType="num">
                                      <p:cBhvr additive="base">
                                        <p:cTn id="18" dur="500" fill="hold"/>
                                        <p:tgtEl>
                                          <p:spTgt spid="62"/>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0-#ppt_w/2"/>
                                          </p:val>
                                        </p:tav>
                                        <p:tav tm="100000">
                                          <p:val>
                                            <p:strVal val="#ppt_x"/>
                                          </p:val>
                                        </p:tav>
                                      </p:tavLst>
                                    </p:anim>
                                    <p:anim calcmode="lin" valueType="num">
                                      <p:cBhvr additive="base">
                                        <p:cTn id="28" dur="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0-#ppt_w/2"/>
                                          </p:val>
                                        </p:tav>
                                        <p:tav tm="100000">
                                          <p:val>
                                            <p:strVal val="#ppt_x"/>
                                          </p:val>
                                        </p:tav>
                                      </p:tavLst>
                                    </p:anim>
                                    <p:anim calcmode="lin" valueType="num">
                                      <p:cBhvr additive="base">
                                        <p:cTn id="32"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0-#ppt_w/2"/>
                                          </p:val>
                                        </p:tav>
                                        <p:tav tm="100000">
                                          <p:val>
                                            <p:strVal val="#ppt_x"/>
                                          </p:val>
                                        </p:tav>
                                      </p:tavLst>
                                    </p:anim>
                                    <p:anim calcmode="lin" valueType="num">
                                      <p:cBhvr additive="base">
                                        <p:cTn id="38" dur="500" fill="hold"/>
                                        <p:tgtEl>
                                          <p:spTgt spid="54"/>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0-#ppt_w/2"/>
                                          </p:val>
                                        </p:tav>
                                        <p:tav tm="100000">
                                          <p:val>
                                            <p:strVal val="#ppt_x"/>
                                          </p:val>
                                        </p:tav>
                                      </p:tavLst>
                                    </p:anim>
                                    <p:anim calcmode="lin" valueType="num">
                                      <p:cBhvr additive="base">
                                        <p:cTn id="42"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0-#ppt_w/2"/>
                                          </p:val>
                                        </p:tav>
                                        <p:tav tm="100000">
                                          <p:val>
                                            <p:strVal val="#ppt_x"/>
                                          </p:val>
                                        </p:tav>
                                      </p:tavLst>
                                    </p:anim>
                                    <p:anim calcmode="lin" valueType="num">
                                      <p:cBhvr additive="base">
                                        <p:cTn id="4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additive="base">
                                        <p:cTn id="53" dur="500" fill="hold"/>
                                        <p:tgtEl>
                                          <p:spTgt spid="55"/>
                                        </p:tgtEl>
                                        <p:attrNameLst>
                                          <p:attrName>ppt_x</p:attrName>
                                        </p:attrNameLst>
                                      </p:cBhvr>
                                      <p:tavLst>
                                        <p:tav tm="0">
                                          <p:val>
                                            <p:strVal val="0-#ppt_w/2"/>
                                          </p:val>
                                        </p:tav>
                                        <p:tav tm="100000">
                                          <p:val>
                                            <p:strVal val="#ppt_x"/>
                                          </p:val>
                                        </p:tav>
                                      </p:tavLst>
                                    </p:anim>
                                    <p:anim calcmode="lin" valueType="num">
                                      <p:cBhvr additive="base">
                                        <p:cTn id="54" dur="500" fill="hold"/>
                                        <p:tgtEl>
                                          <p:spTgt spid="5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additive="base">
                                        <p:cTn id="57" dur="500" fill="hold"/>
                                        <p:tgtEl>
                                          <p:spTgt spid="57"/>
                                        </p:tgtEl>
                                        <p:attrNameLst>
                                          <p:attrName>ppt_x</p:attrName>
                                        </p:attrNameLst>
                                      </p:cBhvr>
                                      <p:tavLst>
                                        <p:tav tm="0">
                                          <p:val>
                                            <p:strVal val="0-#ppt_w/2"/>
                                          </p:val>
                                        </p:tav>
                                        <p:tav tm="100000">
                                          <p:val>
                                            <p:strVal val="#ppt_x"/>
                                          </p:val>
                                        </p:tav>
                                      </p:tavLst>
                                    </p:anim>
                                    <p:anim calcmode="lin" valueType="num">
                                      <p:cBhvr additive="base">
                                        <p:cTn id="5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0-#ppt_w/2"/>
                                          </p:val>
                                        </p:tav>
                                        <p:tav tm="100000">
                                          <p:val>
                                            <p:strVal val="#ppt_x"/>
                                          </p:val>
                                        </p:tav>
                                      </p:tavLst>
                                    </p:anim>
                                    <p:anim calcmode="lin" valueType="num">
                                      <p:cBhvr additive="base">
                                        <p:cTn id="64" dur="500" fill="hold"/>
                                        <p:tgtEl>
                                          <p:spTgt spid="5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 calcmode="lin" valueType="num">
                                      <p:cBhvr additive="base">
                                        <p:cTn id="67" dur="500" fill="hold"/>
                                        <p:tgtEl>
                                          <p:spTgt spid="58"/>
                                        </p:tgtEl>
                                        <p:attrNameLst>
                                          <p:attrName>ppt_x</p:attrName>
                                        </p:attrNameLst>
                                      </p:cBhvr>
                                      <p:tavLst>
                                        <p:tav tm="0">
                                          <p:val>
                                            <p:strVal val="0-#ppt_w/2"/>
                                          </p:val>
                                        </p:tav>
                                        <p:tav tm="100000">
                                          <p:val>
                                            <p:strVal val="#ppt_x"/>
                                          </p:val>
                                        </p:tav>
                                      </p:tavLst>
                                    </p:anim>
                                    <p:anim calcmode="lin" valueType="num">
                                      <p:cBhvr additive="base">
                                        <p:cTn id="68"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additive="base">
                                        <p:cTn id="73" dur="500" fill="hold"/>
                                        <p:tgtEl>
                                          <p:spTgt spid="64"/>
                                        </p:tgtEl>
                                        <p:attrNameLst>
                                          <p:attrName>ppt_x</p:attrName>
                                        </p:attrNameLst>
                                      </p:cBhvr>
                                      <p:tavLst>
                                        <p:tav tm="0">
                                          <p:val>
                                            <p:strVal val="0-#ppt_w/2"/>
                                          </p:val>
                                        </p:tav>
                                        <p:tav tm="100000">
                                          <p:val>
                                            <p:strVal val="#ppt_x"/>
                                          </p:val>
                                        </p:tav>
                                      </p:tavLst>
                                    </p:anim>
                                    <p:anim calcmode="lin" valueType="num">
                                      <p:cBhvr additive="base">
                                        <p:cTn id="74"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autoUpdateAnimBg="0"/>
      <p:bldP spid="57" grpId="0" autoUpdateAnimBg="0"/>
      <p:bldP spid="58" grpId="0" autoUpdateAnimBg="0"/>
      <p:bldP spid="59" grpId="0" autoUpdateAnimBg="0"/>
      <p:bldP spid="60" grpId="0" autoUpdateAnimBg="0"/>
      <p:bldP spid="61" grpId="0" autoUpdateAnimBg="0"/>
      <p:bldP spid="62" grpId="0" autoUpdateAnimBg="0"/>
      <p:bldP spid="63" grpId="0" bldLvl="0" animBg="1" autoUpdateAnimBg="0"/>
      <p:bldP spid="64" grpId="0" bldLvl="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1" name="文本框 10"/>
          <p:cNvSpPr txBox="1"/>
          <p:nvPr/>
        </p:nvSpPr>
        <p:spPr>
          <a:xfrm>
            <a:off x="147955" y="1950085"/>
            <a:ext cx="3116580" cy="4431030"/>
          </a:xfrm>
          <a:prstGeom prst="rect">
            <a:avLst/>
          </a:prstGeom>
          <a:solidFill>
            <a:schemeClr val="accent4">
              <a:lumMod val="60000"/>
              <a:lumOff val="40000"/>
            </a:schemeClr>
          </a:solid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三种链接的方式：</a:t>
            </a:r>
            <a:endParaRPr lang="zh-CN" altLang="en-US" sz="2400">
              <a:latin typeface="华光魏体_CNKI" panose="02000500000000000000" charset="-122"/>
              <a:ea typeface="华光魏体_CNKI" panose="02000500000000000000" charset="-122"/>
            </a:endParaRPr>
          </a:p>
          <a:p>
            <a:pPr marL="457200" indent="-457200">
              <a:lnSpc>
                <a:spcPct val="150000"/>
              </a:lnSpc>
              <a:buFont typeface="+mj-ea"/>
              <a:buAutoNum type="circleNumDbPlain"/>
            </a:pPr>
            <a:r>
              <a:rPr lang="zh-CN" altLang="en-US" sz="2400">
                <a:latin typeface="华光魏体_CNKI" panose="02000500000000000000" charset="-122"/>
                <a:ea typeface="华光魏体_CNKI" panose="02000500000000000000" charset="-122"/>
              </a:rPr>
              <a:t>静态链接方式；</a:t>
            </a:r>
            <a:endParaRPr lang="zh-CN" altLang="en-US" sz="2400">
              <a:latin typeface="华光魏体_CNKI" panose="02000500000000000000" charset="-122"/>
              <a:ea typeface="华光魏体_CNKI" panose="02000500000000000000" charset="-122"/>
            </a:endParaRPr>
          </a:p>
          <a:p>
            <a:pPr marL="342900" lvl="1" indent="-342900">
              <a:lnSpc>
                <a:spcPct val="150000"/>
              </a:lnSpc>
              <a:buFont typeface="Arial" panose="020B0604020202020204" pitchFamily="34" charset="0"/>
              <a:buChar char="•"/>
            </a:pPr>
            <a:r>
              <a:rPr lang="zh-CN" altLang="en-US" sz="2000">
                <a:solidFill>
                  <a:srgbClr val="FF0000"/>
                </a:solidFill>
                <a:latin typeface="华光魏体_CNKI" panose="02000500000000000000" charset="-122"/>
                <a:ea typeface="华光魏体_CNKI" panose="02000500000000000000" charset="-122"/>
              </a:rPr>
              <a:t>缺陷</a:t>
            </a:r>
            <a:r>
              <a:rPr lang="zh-CN" altLang="en-US" sz="2000">
                <a:latin typeface="华光魏体_CNKI" panose="02000500000000000000" charset="-122"/>
                <a:ea typeface="华光魏体_CNKI" panose="02000500000000000000" charset="-122"/>
              </a:rPr>
              <a:t>：可共享的目标文件需要进行复制，形成多个副本，无法实现单个文件的</a:t>
            </a:r>
            <a:r>
              <a:rPr lang="zh-CN" altLang="en-US" sz="2000">
                <a:latin typeface="华光魏体_CNKI" panose="02000500000000000000" charset="-122"/>
                <a:ea typeface="华光魏体_CNKI" panose="02000500000000000000" charset="-122"/>
              </a:rPr>
              <a:t>共享；</a:t>
            </a:r>
            <a:endParaRPr lang="zh-CN" altLang="en-US" sz="2000">
              <a:latin typeface="华光魏体_CNKI" panose="02000500000000000000" charset="-122"/>
              <a:ea typeface="华光魏体_CNKI" panose="02000500000000000000" charset="-122"/>
            </a:endParaRPr>
          </a:p>
          <a:p>
            <a:pPr marL="342900" lvl="1" indent="-342900">
              <a:lnSpc>
                <a:spcPct val="150000"/>
              </a:lnSpc>
              <a:buFont typeface="Arial" panose="020B0604020202020204" pitchFamily="34" charset="0"/>
              <a:buChar char="•"/>
            </a:pPr>
            <a:r>
              <a:rPr lang="zh-CN" altLang="en-US" sz="2000">
                <a:latin typeface="华光魏体_CNKI" panose="02000500000000000000" charset="-122"/>
                <a:ea typeface="华光魏体_CNKI" panose="02000500000000000000" charset="-122"/>
              </a:rPr>
              <a:t>静态链接文件是一个整体，如果需要修改，必须对整个文件进行</a:t>
            </a:r>
            <a:r>
              <a:rPr lang="zh-CN" altLang="en-US" sz="2000">
                <a:latin typeface="华光魏体_CNKI" panose="02000500000000000000" charset="-122"/>
                <a:ea typeface="华光魏体_CNKI" panose="02000500000000000000" charset="-122"/>
              </a:rPr>
              <a:t>操作；</a:t>
            </a:r>
            <a:endParaRPr lang="zh-CN" altLang="en-US" sz="2000">
              <a:latin typeface="华光魏体_CNKI" panose="02000500000000000000" charset="-122"/>
              <a:ea typeface="华光魏体_CNKI" panose="02000500000000000000" charset="-122"/>
            </a:endParaRPr>
          </a:p>
        </p:txBody>
      </p:sp>
      <p:sp>
        <p:nvSpPr>
          <p:cNvPr id="2" name="文本框 1"/>
          <p:cNvSpPr txBox="1"/>
          <p:nvPr/>
        </p:nvSpPr>
        <p:spPr>
          <a:xfrm>
            <a:off x="3500755" y="1950085"/>
            <a:ext cx="5008880" cy="4431030"/>
          </a:xfrm>
          <a:prstGeom prst="rect">
            <a:avLst/>
          </a:prstGeom>
          <a:solidFill>
            <a:schemeClr val="accent4">
              <a:lumMod val="60000"/>
              <a:lumOff val="40000"/>
            </a:schemeClr>
          </a:solidFill>
        </p:spPr>
        <p:txBody>
          <a:bodyPr wrap="square" rtlCol="0">
            <a:spAutoFit/>
          </a:bodyPr>
          <a:p>
            <a:pPr indent="0">
              <a:lnSpc>
                <a:spcPct val="150000"/>
              </a:lnSpc>
              <a:buFont typeface="+mj-ea"/>
              <a:buNone/>
            </a:pPr>
            <a:endParaRPr lang="zh-CN" altLang="en-US" sz="2400">
              <a:latin typeface="华光魏体_CNKI" panose="02000500000000000000" charset="-122"/>
              <a:ea typeface="华光魏体_CNKI" panose="02000500000000000000" charset="-122"/>
            </a:endParaRPr>
          </a:p>
          <a:p>
            <a:pPr indent="0">
              <a:lnSpc>
                <a:spcPct val="150000"/>
              </a:lnSpc>
              <a:buFont typeface="+mj-ea"/>
              <a:buNone/>
            </a:pPr>
            <a:r>
              <a:rPr lang="zh-CN" altLang="en-US" sz="2400">
                <a:latin typeface="华光魏体_CNKI" panose="02000500000000000000" charset="-122"/>
                <a:ea typeface="华光魏体_CNKI" panose="02000500000000000000" charset="-122"/>
              </a:rPr>
              <a:t>②</a:t>
            </a: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装入时的动态</a:t>
            </a:r>
            <a:r>
              <a:rPr lang="zh-CN" altLang="en-US" sz="2400">
                <a:latin typeface="华光魏体_CNKI" panose="02000500000000000000" charset="-122"/>
                <a:ea typeface="华光魏体_CNKI" panose="02000500000000000000" charset="-122"/>
              </a:rPr>
              <a:t>链接；</a:t>
            </a:r>
            <a:endParaRPr lang="zh-CN" altLang="en-US" sz="2400">
              <a:latin typeface="华光魏体_CNKI" panose="02000500000000000000" charset="-122"/>
              <a:ea typeface="华光魏体_CNKI" panose="02000500000000000000" charset="-122"/>
            </a:endParaRPr>
          </a:p>
          <a:p>
            <a:pPr indent="0">
              <a:lnSpc>
                <a:spcPct val="150000"/>
              </a:lnSpc>
              <a:buFont typeface="+mj-ea"/>
              <a:buNone/>
            </a:pPr>
            <a:r>
              <a:rPr lang="zh-CN" altLang="en-US" sz="2000">
                <a:latin typeface="华光魏体_CNKI" panose="02000500000000000000" charset="-122"/>
                <a:ea typeface="华光魏体_CNKI" panose="02000500000000000000" charset="-122"/>
              </a:rPr>
              <a:t>即在装入的过程中（该地址的过程中），如果发现需要链接一个新的目标文件，则发生一个外部模块调用事件，将目标模块装入内存，再去修改相应的地址和外部调用标识；</a:t>
            </a:r>
            <a:endParaRPr lang="zh-CN" altLang="en-US" sz="2000">
              <a:latin typeface="华光魏体_CNKI" panose="02000500000000000000" charset="-122"/>
              <a:ea typeface="华光魏体_CNKI" panose="02000500000000000000" charset="-122"/>
            </a:endParaRPr>
          </a:p>
          <a:p>
            <a:pPr indent="0">
              <a:lnSpc>
                <a:spcPct val="150000"/>
              </a:lnSpc>
              <a:buFont typeface="+mj-ea"/>
              <a:buNone/>
            </a:pPr>
            <a:r>
              <a:rPr lang="zh-CN" altLang="en-US" sz="2000">
                <a:solidFill>
                  <a:srgbClr val="FF0000"/>
                </a:solidFill>
                <a:latin typeface="华光魏体_CNKI" panose="02000500000000000000" charset="-122"/>
                <a:ea typeface="华光魏体_CNKI" panose="02000500000000000000" charset="-122"/>
              </a:rPr>
              <a:t>优势</a:t>
            </a:r>
            <a:r>
              <a:rPr lang="zh-CN" altLang="en-US" sz="2000">
                <a:latin typeface="华光魏体_CNKI" panose="02000500000000000000" charset="-122"/>
                <a:ea typeface="华光魏体_CNKI" panose="02000500000000000000" charset="-122"/>
              </a:rPr>
              <a:t>：目标文件都是分散的便于修改；</a:t>
            </a:r>
            <a:endParaRPr lang="zh-CN" altLang="en-US" sz="2000">
              <a:latin typeface="华光魏体_CNKI" panose="02000500000000000000" charset="-122"/>
              <a:ea typeface="华光魏体_CNKI" panose="02000500000000000000" charset="-122"/>
            </a:endParaRPr>
          </a:p>
          <a:p>
            <a:pPr indent="0">
              <a:lnSpc>
                <a:spcPct val="150000"/>
              </a:lnSpc>
              <a:buFont typeface="+mj-ea"/>
              <a:buNone/>
            </a:pPr>
            <a:r>
              <a:rPr lang="zh-CN" altLang="en-US" sz="2000">
                <a:latin typeface="华光魏体_CNKI" panose="02000500000000000000" charset="-122"/>
                <a:ea typeface="华光魏体_CNKI" panose="02000500000000000000" charset="-122"/>
              </a:rPr>
              <a:t> </a:t>
            </a:r>
            <a:r>
              <a:rPr lang="en-US" altLang="zh-CN" sz="2000">
                <a:latin typeface="华光魏体_CNKI" panose="02000500000000000000" charset="-122"/>
                <a:ea typeface="华光魏体_CNKI" panose="02000500000000000000" charset="-122"/>
              </a:rPr>
              <a:t>          </a:t>
            </a:r>
            <a:r>
              <a:rPr lang="zh-CN" altLang="en-US" sz="2000">
                <a:latin typeface="华光魏体_CNKI" panose="02000500000000000000" charset="-122"/>
                <a:ea typeface="华光魏体_CNKI" panose="02000500000000000000" charset="-122"/>
              </a:rPr>
              <a:t>可以实现对目标文件的共享；</a:t>
            </a:r>
            <a:endParaRPr lang="zh-CN" altLang="en-US" sz="2000">
              <a:latin typeface="华光魏体_CNKI" panose="02000500000000000000" charset="-122"/>
              <a:ea typeface="华光魏体_CNKI" panose="02000500000000000000" charset="-122"/>
            </a:endParaRPr>
          </a:p>
          <a:p>
            <a:pPr indent="0">
              <a:lnSpc>
                <a:spcPct val="150000"/>
              </a:lnSpc>
              <a:buFont typeface="+mj-ea"/>
              <a:buNone/>
            </a:pPr>
            <a:r>
              <a:rPr lang="zh-CN" altLang="en-US" sz="2000">
                <a:solidFill>
                  <a:srgbClr val="FF0000"/>
                </a:solidFill>
                <a:latin typeface="华光魏体_CNKI" panose="02000500000000000000" charset="-122"/>
                <a:ea typeface="华光魏体_CNKI" panose="02000500000000000000" charset="-122"/>
              </a:rPr>
              <a:t>缺陷</a:t>
            </a:r>
            <a:r>
              <a:rPr lang="zh-CN" altLang="en-US" sz="2000">
                <a:latin typeface="华光魏体_CNKI" panose="02000500000000000000" charset="-122"/>
                <a:ea typeface="华光魏体_CNKI" panose="02000500000000000000" charset="-122"/>
              </a:rPr>
              <a:t>：有些代码根本用不到，例如错误处理</a:t>
            </a:r>
            <a:endParaRPr lang="zh-CN" altLang="en-US" sz="20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4.2</a:t>
            </a:r>
            <a:r>
              <a:rPr lang="zh-CN" altLang="en-US" sz="4400">
                <a:latin typeface="华光魏体_CNKI" panose="02000500000000000000" charset="-122"/>
                <a:ea typeface="华光魏体_CNKI" panose="02000500000000000000" charset="-122"/>
              </a:rPr>
              <a:t>程序的装入和</a:t>
            </a:r>
            <a:r>
              <a:rPr lang="zh-CN" altLang="en-US" sz="4400">
                <a:latin typeface="华光魏体_CNKI" panose="02000500000000000000" charset="-122"/>
                <a:ea typeface="华光魏体_CNKI" panose="02000500000000000000" charset="-122"/>
              </a:rPr>
              <a:t>链接</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1" name="文本框 10"/>
          <p:cNvSpPr txBox="1"/>
          <p:nvPr/>
        </p:nvSpPr>
        <p:spPr>
          <a:xfrm>
            <a:off x="147955" y="1950085"/>
            <a:ext cx="3116580" cy="4431030"/>
          </a:xfrm>
          <a:prstGeom prst="rect">
            <a:avLst/>
          </a:prstGeom>
          <a:solidFill>
            <a:schemeClr val="accent4">
              <a:lumMod val="60000"/>
              <a:lumOff val="40000"/>
            </a:schemeClr>
          </a:solid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rPr>
              <a:t>三种链接的方式：</a:t>
            </a:r>
            <a:endParaRPr lang="zh-CN" altLang="en-US" sz="2400">
              <a:latin typeface="华光魏体_CNKI" panose="02000500000000000000" charset="-122"/>
              <a:ea typeface="华光魏体_CNKI" panose="02000500000000000000" charset="-122"/>
            </a:endParaRPr>
          </a:p>
          <a:p>
            <a:pPr marL="457200" indent="-457200">
              <a:lnSpc>
                <a:spcPct val="150000"/>
              </a:lnSpc>
              <a:buFont typeface="+mj-ea"/>
              <a:buAutoNum type="circleNumDbPlain"/>
            </a:pPr>
            <a:r>
              <a:rPr lang="zh-CN" altLang="en-US" sz="2400">
                <a:latin typeface="华光魏体_CNKI" panose="02000500000000000000" charset="-122"/>
                <a:ea typeface="华光魏体_CNKI" panose="02000500000000000000" charset="-122"/>
              </a:rPr>
              <a:t>静态链接方式；</a:t>
            </a:r>
            <a:endParaRPr lang="zh-CN" altLang="en-US" sz="2400">
              <a:latin typeface="华光魏体_CNKI" panose="02000500000000000000" charset="-122"/>
              <a:ea typeface="华光魏体_CNKI" panose="02000500000000000000" charset="-122"/>
            </a:endParaRPr>
          </a:p>
          <a:p>
            <a:pPr marL="342900" lvl="1" indent="-342900">
              <a:lnSpc>
                <a:spcPct val="150000"/>
              </a:lnSpc>
              <a:buFont typeface="Arial" panose="020B0604020202020204" pitchFamily="34" charset="0"/>
              <a:buChar char="•"/>
            </a:pPr>
            <a:r>
              <a:rPr lang="zh-CN" altLang="en-US" sz="2000">
                <a:solidFill>
                  <a:srgbClr val="FF0000"/>
                </a:solidFill>
                <a:latin typeface="华光魏体_CNKI" panose="02000500000000000000" charset="-122"/>
                <a:ea typeface="华光魏体_CNKI" panose="02000500000000000000" charset="-122"/>
              </a:rPr>
              <a:t>缺陷</a:t>
            </a:r>
            <a:r>
              <a:rPr lang="zh-CN" altLang="en-US" sz="2000">
                <a:latin typeface="华光魏体_CNKI" panose="02000500000000000000" charset="-122"/>
                <a:ea typeface="华光魏体_CNKI" panose="02000500000000000000" charset="-122"/>
              </a:rPr>
              <a:t>：可共享的目标文件需要进行复制，形成多个副本，无法实现单个文件的</a:t>
            </a:r>
            <a:r>
              <a:rPr lang="zh-CN" altLang="en-US" sz="2000">
                <a:latin typeface="华光魏体_CNKI" panose="02000500000000000000" charset="-122"/>
                <a:ea typeface="华光魏体_CNKI" panose="02000500000000000000" charset="-122"/>
              </a:rPr>
              <a:t>共享；</a:t>
            </a:r>
            <a:endParaRPr lang="zh-CN" altLang="en-US" sz="2000">
              <a:latin typeface="华光魏体_CNKI" panose="02000500000000000000" charset="-122"/>
              <a:ea typeface="华光魏体_CNKI" panose="02000500000000000000" charset="-122"/>
            </a:endParaRPr>
          </a:p>
          <a:p>
            <a:pPr marL="342900" lvl="1" indent="-342900">
              <a:lnSpc>
                <a:spcPct val="150000"/>
              </a:lnSpc>
              <a:buFont typeface="Arial" panose="020B0604020202020204" pitchFamily="34" charset="0"/>
              <a:buChar char="•"/>
            </a:pPr>
            <a:r>
              <a:rPr lang="zh-CN" altLang="en-US" sz="2000">
                <a:latin typeface="华光魏体_CNKI" panose="02000500000000000000" charset="-122"/>
                <a:ea typeface="华光魏体_CNKI" panose="02000500000000000000" charset="-122"/>
              </a:rPr>
              <a:t>静态链接文件是一个整体，如果需要修改，必须对整个文件进行</a:t>
            </a:r>
            <a:r>
              <a:rPr lang="zh-CN" altLang="en-US" sz="2000">
                <a:latin typeface="华光魏体_CNKI" panose="02000500000000000000" charset="-122"/>
                <a:ea typeface="华光魏体_CNKI" panose="02000500000000000000" charset="-122"/>
              </a:rPr>
              <a:t>操作；</a:t>
            </a:r>
            <a:endParaRPr lang="zh-CN" altLang="en-US" sz="2000">
              <a:latin typeface="华光魏体_CNKI" panose="02000500000000000000" charset="-122"/>
              <a:ea typeface="华光魏体_CNKI" panose="02000500000000000000" charset="-122"/>
            </a:endParaRPr>
          </a:p>
        </p:txBody>
      </p:sp>
      <p:sp>
        <p:nvSpPr>
          <p:cNvPr id="2" name="文本框 1"/>
          <p:cNvSpPr txBox="1"/>
          <p:nvPr/>
        </p:nvSpPr>
        <p:spPr>
          <a:xfrm>
            <a:off x="3500755" y="1950085"/>
            <a:ext cx="5008880" cy="4431030"/>
          </a:xfrm>
          <a:prstGeom prst="rect">
            <a:avLst/>
          </a:prstGeom>
          <a:solidFill>
            <a:schemeClr val="accent4">
              <a:lumMod val="60000"/>
              <a:lumOff val="40000"/>
            </a:schemeClr>
          </a:solidFill>
        </p:spPr>
        <p:txBody>
          <a:bodyPr wrap="square" rtlCol="0">
            <a:spAutoFit/>
          </a:bodyPr>
          <a:p>
            <a:pPr indent="0">
              <a:lnSpc>
                <a:spcPct val="150000"/>
              </a:lnSpc>
              <a:buFont typeface="+mj-ea"/>
              <a:buNone/>
            </a:pPr>
            <a:endParaRPr lang="zh-CN" altLang="en-US" sz="2400">
              <a:latin typeface="华光魏体_CNKI" panose="02000500000000000000" charset="-122"/>
              <a:ea typeface="华光魏体_CNKI" panose="02000500000000000000" charset="-122"/>
            </a:endParaRPr>
          </a:p>
          <a:p>
            <a:pPr indent="0">
              <a:lnSpc>
                <a:spcPct val="150000"/>
              </a:lnSpc>
              <a:buFont typeface="+mj-ea"/>
              <a:buNone/>
            </a:pPr>
            <a:r>
              <a:rPr lang="zh-CN" altLang="en-US" sz="2400">
                <a:latin typeface="华光魏体_CNKI" panose="02000500000000000000" charset="-122"/>
                <a:ea typeface="华光魏体_CNKI" panose="02000500000000000000" charset="-122"/>
              </a:rPr>
              <a:t>②</a:t>
            </a: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装入时的动态</a:t>
            </a:r>
            <a:r>
              <a:rPr lang="zh-CN" altLang="en-US" sz="2400">
                <a:latin typeface="华光魏体_CNKI" panose="02000500000000000000" charset="-122"/>
                <a:ea typeface="华光魏体_CNKI" panose="02000500000000000000" charset="-122"/>
              </a:rPr>
              <a:t>链接；</a:t>
            </a:r>
            <a:endParaRPr lang="zh-CN" altLang="en-US" sz="2400">
              <a:latin typeface="华光魏体_CNKI" panose="02000500000000000000" charset="-122"/>
              <a:ea typeface="华光魏体_CNKI" panose="02000500000000000000" charset="-122"/>
            </a:endParaRPr>
          </a:p>
          <a:p>
            <a:pPr indent="0">
              <a:lnSpc>
                <a:spcPct val="150000"/>
              </a:lnSpc>
              <a:buFont typeface="+mj-ea"/>
              <a:buNone/>
            </a:pPr>
            <a:r>
              <a:rPr lang="zh-CN" altLang="en-US" sz="2000">
                <a:latin typeface="华光魏体_CNKI" panose="02000500000000000000" charset="-122"/>
                <a:ea typeface="华光魏体_CNKI" panose="02000500000000000000" charset="-122"/>
              </a:rPr>
              <a:t>即在装入的过程中（该地址的过程中），如果发现需要链接一个新的目标文件，则发生一个外部模块调用事件，将目标模块装入内存，再去修改相应的地址和外部调用标识；</a:t>
            </a:r>
            <a:endParaRPr lang="zh-CN" altLang="en-US" sz="2000">
              <a:latin typeface="华光魏体_CNKI" panose="02000500000000000000" charset="-122"/>
              <a:ea typeface="华光魏体_CNKI" panose="02000500000000000000" charset="-122"/>
            </a:endParaRPr>
          </a:p>
          <a:p>
            <a:pPr indent="0">
              <a:lnSpc>
                <a:spcPct val="150000"/>
              </a:lnSpc>
              <a:buFont typeface="+mj-ea"/>
              <a:buNone/>
            </a:pPr>
            <a:r>
              <a:rPr lang="zh-CN" altLang="en-US" sz="2000">
                <a:solidFill>
                  <a:srgbClr val="FF0000"/>
                </a:solidFill>
                <a:latin typeface="华光魏体_CNKI" panose="02000500000000000000" charset="-122"/>
                <a:ea typeface="华光魏体_CNKI" panose="02000500000000000000" charset="-122"/>
              </a:rPr>
              <a:t>优势</a:t>
            </a:r>
            <a:r>
              <a:rPr lang="zh-CN" altLang="en-US" sz="2000">
                <a:latin typeface="华光魏体_CNKI" panose="02000500000000000000" charset="-122"/>
                <a:ea typeface="华光魏体_CNKI" panose="02000500000000000000" charset="-122"/>
              </a:rPr>
              <a:t>：目标文件都是分散的便于修改；</a:t>
            </a:r>
            <a:endParaRPr lang="zh-CN" altLang="en-US" sz="2000">
              <a:latin typeface="华光魏体_CNKI" panose="02000500000000000000" charset="-122"/>
              <a:ea typeface="华光魏体_CNKI" panose="02000500000000000000" charset="-122"/>
            </a:endParaRPr>
          </a:p>
          <a:p>
            <a:pPr indent="0">
              <a:lnSpc>
                <a:spcPct val="150000"/>
              </a:lnSpc>
              <a:buFont typeface="+mj-ea"/>
              <a:buNone/>
            </a:pPr>
            <a:r>
              <a:rPr lang="zh-CN" altLang="en-US" sz="2000">
                <a:latin typeface="华光魏体_CNKI" panose="02000500000000000000" charset="-122"/>
                <a:ea typeface="华光魏体_CNKI" panose="02000500000000000000" charset="-122"/>
              </a:rPr>
              <a:t> </a:t>
            </a:r>
            <a:r>
              <a:rPr lang="en-US" altLang="zh-CN" sz="2000">
                <a:latin typeface="华光魏体_CNKI" panose="02000500000000000000" charset="-122"/>
                <a:ea typeface="华光魏体_CNKI" panose="02000500000000000000" charset="-122"/>
              </a:rPr>
              <a:t>          </a:t>
            </a:r>
            <a:r>
              <a:rPr lang="zh-CN" altLang="en-US" sz="2000">
                <a:latin typeface="华光魏体_CNKI" panose="02000500000000000000" charset="-122"/>
                <a:ea typeface="华光魏体_CNKI" panose="02000500000000000000" charset="-122"/>
              </a:rPr>
              <a:t>可以实现对目标文件的共享；</a:t>
            </a:r>
            <a:endParaRPr lang="zh-CN" altLang="en-US" sz="2000">
              <a:latin typeface="华光魏体_CNKI" panose="02000500000000000000" charset="-122"/>
              <a:ea typeface="华光魏体_CNKI" panose="02000500000000000000" charset="-122"/>
            </a:endParaRPr>
          </a:p>
          <a:p>
            <a:pPr indent="0">
              <a:lnSpc>
                <a:spcPct val="150000"/>
              </a:lnSpc>
              <a:buFont typeface="+mj-ea"/>
              <a:buNone/>
            </a:pPr>
            <a:r>
              <a:rPr lang="zh-CN" altLang="en-US" sz="2000">
                <a:solidFill>
                  <a:srgbClr val="FF0000"/>
                </a:solidFill>
                <a:latin typeface="华光魏体_CNKI" panose="02000500000000000000" charset="-122"/>
                <a:ea typeface="华光魏体_CNKI" panose="02000500000000000000" charset="-122"/>
              </a:rPr>
              <a:t>缺陷</a:t>
            </a:r>
            <a:r>
              <a:rPr lang="zh-CN" altLang="en-US" sz="2000">
                <a:latin typeface="华光魏体_CNKI" panose="02000500000000000000" charset="-122"/>
                <a:ea typeface="华光魏体_CNKI" panose="02000500000000000000" charset="-122"/>
              </a:rPr>
              <a:t>：有些代码根本用不到，例如错误处理</a:t>
            </a:r>
            <a:endParaRPr lang="zh-CN" altLang="en-US" sz="2000">
              <a:latin typeface="华光魏体_CNKI" panose="02000500000000000000" charset="-122"/>
              <a:ea typeface="华光魏体_CNKI" panose="02000500000000000000" charset="-122"/>
            </a:endParaRPr>
          </a:p>
        </p:txBody>
      </p:sp>
      <p:sp>
        <p:nvSpPr>
          <p:cNvPr id="3" name="文本框 2"/>
          <p:cNvSpPr txBox="1"/>
          <p:nvPr/>
        </p:nvSpPr>
        <p:spPr>
          <a:xfrm>
            <a:off x="8599805" y="1950085"/>
            <a:ext cx="3390265" cy="4431030"/>
          </a:xfrm>
          <a:prstGeom prst="rect">
            <a:avLst/>
          </a:prstGeom>
          <a:solidFill>
            <a:schemeClr val="accent4">
              <a:lumMod val="60000"/>
              <a:lumOff val="40000"/>
            </a:schemeClr>
          </a:solidFill>
        </p:spPr>
        <p:txBody>
          <a:bodyPr wrap="square" rtlCol="0">
            <a:spAutoFit/>
          </a:bodyPr>
          <a:p>
            <a:pPr indent="0">
              <a:lnSpc>
                <a:spcPct val="150000"/>
              </a:lnSpc>
              <a:buFont typeface="+mj-ea"/>
              <a:buNone/>
            </a:pPr>
            <a:endParaRPr lang="zh-CN" altLang="en-US" sz="2400">
              <a:latin typeface="华光魏体_CNKI" panose="02000500000000000000" charset="-122"/>
              <a:ea typeface="华光魏体_CNKI" panose="02000500000000000000" charset="-122"/>
            </a:endParaRPr>
          </a:p>
          <a:p>
            <a:pPr indent="0">
              <a:lnSpc>
                <a:spcPct val="150000"/>
              </a:lnSpc>
              <a:buFont typeface="+mj-ea"/>
              <a:buNone/>
            </a:pPr>
            <a:r>
              <a:rPr lang="zh-CN" altLang="en-US" sz="2400">
                <a:latin typeface="华光魏体_CNKI" panose="02000500000000000000" charset="-122"/>
                <a:ea typeface="华光魏体_CNKI" panose="02000500000000000000" charset="-122"/>
              </a:rPr>
              <a:t>③</a:t>
            </a:r>
            <a:r>
              <a:rPr lang="en-US" altLang="zh-CN" sz="2400">
                <a:latin typeface="华光魏体_CNKI" panose="02000500000000000000" charset="-122"/>
                <a:ea typeface="华光魏体_CNKI" panose="02000500000000000000" charset="-122"/>
              </a:rPr>
              <a:t> </a:t>
            </a:r>
            <a:r>
              <a:rPr lang="zh-CN" altLang="en-US" sz="2400">
                <a:latin typeface="华光魏体_CNKI" panose="02000500000000000000" charset="-122"/>
                <a:ea typeface="华光魏体_CNKI" panose="02000500000000000000" charset="-122"/>
              </a:rPr>
              <a:t>运行</a:t>
            </a:r>
            <a:r>
              <a:rPr lang="zh-CN" altLang="en-US" sz="2400">
                <a:latin typeface="华光魏体_CNKI" panose="02000500000000000000" charset="-122"/>
                <a:ea typeface="华光魏体_CNKI" panose="02000500000000000000" charset="-122"/>
              </a:rPr>
              <a:t>时动态链接方式；</a:t>
            </a:r>
            <a:endParaRPr lang="zh-CN" altLang="en-US" sz="2400">
              <a:latin typeface="华光魏体_CNKI" panose="02000500000000000000" charset="-122"/>
              <a:ea typeface="华光魏体_CNKI" panose="02000500000000000000" charset="-122"/>
            </a:endParaRPr>
          </a:p>
          <a:p>
            <a:pPr marL="0" lvl="1" indent="0">
              <a:lnSpc>
                <a:spcPct val="150000"/>
              </a:lnSpc>
              <a:buFont typeface="Arial" panose="020B0604020202020204" pitchFamily="34" charset="0"/>
              <a:buNone/>
            </a:pPr>
            <a:r>
              <a:rPr lang="zh-CN" altLang="en-US" sz="2000">
                <a:latin typeface="华光魏体_CNKI" panose="02000500000000000000" charset="-122"/>
                <a:ea typeface="华光魏体_CNKI" panose="02000500000000000000" charset="-122"/>
              </a:rPr>
              <a:t>运行的过程中需要哪个目标文件，就将哪个文件装入内存进行链接，运行无关的模块不装入，也</a:t>
            </a:r>
            <a:r>
              <a:rPr lang="zh-CN" altLang="en-US" sz="2000">
                <a:latin typeface="华光魏体_CNKI" panose="02000500000000000000" charset="-122"/>
                <a:ea typeface="华光魏体_CNKI" panose="02000500000000000000" charset="-122"/>
              </a:rPr>
              <a:t>不链接；</a:t>
            </a:r>
            <a:endParaRPr lang="zh-CN" altLang="en-US" sz="2000">
              <a:latin typeface="华光魏体_CNKI" panose="02000500000000000000" charset="-122"/>
              <a:ea typeface="华光魏体_CNKI" panose="02000500000000000000" charset="-122"/>
            </a:endParaRPr>
          </a:p>
          <a:p>
            <a:pPr marL="0" lvl="1" indent="0">
              <a:lnSpc>
                <a:spcPct val="150000"/>
              </a:lnSpc>
              <a:buFont typeface="Arial" panose="020B0604020202020204" pitchFamily="34" charset="0"/>
              <a:buNone/>
            </a:pPr>
            <a:endParaRPr lang="zh-CN" altLang="en-US" sz="2000">
              <a:latin typeface="华光魏体_CNKI" panose="02000500000000000000" charset="-122"/>
              <a:ea typeface="华光魏体_CNKI" panose="02000500000000000000" charset="-122"/>
            </a:endParaRPr>
          </a:p>
          <a:p>
            <a:pPr marL="0" lvl="1" indent="0">
              <a:lnSpc>
                <a:spcPct val="150000"/>
              </a:lnSpc>
              <a:buFont typeface="Arial" panose="020B0604020202020204" pitchFamily="34" charset="0"/>
              <a:buNone/>
            </a:pPr>
            <a:r>
              <a:rPr lang="zh-CN" altLang="en-US" sz="2000">
                <a:solidFill>
                  <a:srgbClr val="FF0000"/>
                </a:solidFill>
                <a:latin typeface="华光魏体_CNKI" panose="02000500000000000000" charset="-122"/>
                <a:ea typeface="华光魏体_CNKI" panose="02000500000000000000" charset="-122"/>
              </a:rPr>
              <a:t>优势</a:t>
            </a:r>
            <a:r>
              <a:rPr lang="zh-CN" altLang="en-US" sz="2000">
                <a:latin typeface="华光魏体_CNKI" panose="02000500000000000000" charset="-122"/>
                <a:ea typeface="华光魏体_CNKI" panose="02000500000000000000" charset="-122"/>
              </a:rPr>
              <a:t>：节省空间，提高内存利用率；加速装入</a:t>
            </a:r>
            <a:r>
              <a:rPr lang="zh-CN" altLang="en-US" sz="2000">
                <a:latin typeface="华光魏体_CNKI" panose="02000500000000000000" charset="-122"/>
                <a:ea typeface="华光魏体_CNKI" panose="02000500000000000000" charset="-122"/>
              </a:rPr>
              <a:t>过程</a:t>
            </a:r>
            <a:endParaRPr lang="zh-CN" altLang="en-US" sz="20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4.1</a:t>
            </a:r>
            <a:r>
              <a:rPr lang="zh-CN" altLang="en-US" sz="2400">
                <a:solidFill>
                  <a:schemeClr val="tx1"/>
                </a:solidFill>
                <a:latin typeface="华光魏体_CNKI" panose="02000500000000000000" charset="-122"/>
                <a:ea typeface="华光魏体_CNKI" panose="02000500000000000000" charset="-122"/>
              </a:rPr>
              <a:t>存储器的层次</a:t>
            </a:r>
            <a:r>
              <a:rPr lang="zh-CN" altLang="en-US" sz="2400">
                <a:solidFill>
                  <a:schemeClr val="tx1"/>
                </a:solidFill>
                <a:latin typeface="华光魏体_CNKI" panose="02000500000000000000" charset="-122"/>
                <a:ea typeface="华光魏体_CNKI" panose="02000500000000000000" charset="-122"/>
              </a:rPr>
              <a:t>结构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4.2</a:t>
            </a:r>
            <a:r>
              <a:rPr lang="zh-CN" altLang="en-US" sz="2400">
                <a:solidFill>
                  <a:schemeClr val="tx1"/>
                </a:solidFill>
                <a:latin typeface="华光魏体_CNKI" panose="02000500000000000000" charset="-122"/>
                <a:ea typeface="华光魏体_CNKI" panose="02000500000000000000" charset="-122"/>
              </a:rPr>
              <a:t>程序的装入和</a:t>
            </a:r>
            <a:r>
              <a:rPr lang="zh-CN" altLang="en-US" sz="2400">
                <a:solidFill>
                  <a:schemeClr val="tx1"/>
                </a:solidFill>
                <a:latin typeface="华光魏体_CNKI" panose="02000500000000000000" charset="-122"/>
                <a:ea typeface="华光魏体_CNKI" panose="02000500000000000000" charset="-122"/>
              </a:rPr>
              <a:t>链接</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4.3</a:t>
            </a:r>
            <a:r>
              <a:rPr lang="zh-CN" altLang="en-US" sz="2400">
                <a:solidFill>
                  <a:srgbClr val="FF0000"/>
                </a:solidFill>
                <a:latin typeface="华光魏体_CNKI" panose="02000500000000000000" charset="-122"/>
                <a:ea typeface="华光魏体_CNKI" panose="02000500000000000000" charset="-122"/>
              </a:rPr>
              <a:t>连续分配存储管理方式</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4.4</a:t>
            </a:r>
            <a:r>
              <a:rPr lang="zh-CN" altLang="en-US" sz="2400">
                <a:solidFill>
                  <a:schemeClr val="tx1"/>
                </a:solidFill>
                <a:latin typeface="华光魏体_CNKI" panose="02000500000000000000" charset="-122"/>
                <a:ea typeface="华光魏体_CNKI" panose="02000500000000000000" charset="-122"/>
              </a:rPr>
              <a:t>对换（</a:t>
            </a:r>
            <a:r>
              <a:rPr lang="en-US" altLang="zh-CN" sz="2400">
                <a:solidFill>
                  <a:schemeClr val="tx1"/>
                </a:solidFill>
                <a:latin typeface="华光魏体_CNKI" panose="02000500000000000000" charset="-122"/>
                <a:ea typeface="华光魏体_CNKI" panose="02000500000000000000" charset="-122"/>
              </a:rPr>
              <a:t>Swapping</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4.5</a:t>
            </a:r>
            <a:r>
              <a:rPr lang="zh-CN" altLang="en-US" sz="2400">
                <a:solidFill>
                  <a:schemeClr val="tx1"/>
                </a:solidFill>
                <a:latin typeface="华光魏体_CNKI" panose="02000500000000000000" charset="-122"/>
                <a:ea typeface="华光魏体_CNKI" panose="02000500000000000000" charset="-122"/>
              </a:rPr>
              <a:t>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4.6</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3122930"/>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8020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310630" y="228346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存储器的种类和使用方式</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310630" y="33502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连续分配存储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7" name="文本框 16"/>
          <p:cNvSpPr txBox="1"/>
          <p:nvPr/>
        </p:nvSpPr>
        <p:spPr>
          <a:xfrm>
            <a:off x="6310630" y="44170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离散分配存储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786120" y="24885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786120" y="35299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786120" y="460184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47140" y="2232025"/>
            <a:ext cx="8864600" cy="4413885"/>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800">
                <a:latin typeface="华光魏体_CNKI" panose="02000500000000000000" charset="-122"/>
                <a:ea typeface="华光魏体_CNKI" panose="02000500000000000000" charset="-122"/>
              </a:rPr>
              <a:t>什么是连续分配？</a:t>
            </a:r>
            <a:endParaRPr lang="zh-CN" altLang="en-US" sz="2800">
              <a:latin typeface="华光魏体_CNKI" panose="02000500000000000000" charset="-122"/>
              <a:ea typeface="华光魏体_CNKI" panose="02000500000000000000" charset="-122"/>
            </a:endParaRPr>
          </a:p>
          <a:p>
            <a:pPr marL="0" lvl="1" indent="457200" rtl="0">
              <a:lnSpc>
                <a:spcPct val="150000"/>
              </a:lnSpc>
              <a:spcBef>
                <a:spcPct val="0"/>
              </a:spcBef>
              <a:spcAft>
                <a:spcPct val="20000"/>
              </a:spcAft>
              <a:buNone/>
            </a:pPr>
            <a:r>
              <a:rPr kumimoji="1" lang="zh-CN" altLang="en-US" sz="2400" b="1" dirty="0">
                <a:latin typeface="华光魏体_CNKI" panose="02000500000000000000" charset="-122"/>
                <a:ea typeface="华光魏体_CNKI" panose="02000500000000000000" charset="-122"/>
                <a:cs typeface="华光魏体_CNKI" panose="02000500000000000000" charset="-122"/>
                <a:sym typeface="+mn-ea"/>
              </a:rPr>
              <a:t>为</a:t>
            </a: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一个进程分配一个连续的内存空间</a:t>
            </a:r>
            <a:r>
              <a:rPr kumimoji="1" lang="zh-CN" altLang="en-US" sz="2400" b="1" dirty="0">
                <a:latin typeface="华光魏体_CNKI" panose="02000500000000000000" charset="-122"/>
                <a:ea typeface="华光魏体_CNKI" panose="02000500000000000000" charset="-122"/>
                <a:cs typeface="华光魏体_CNKI" panose="02000500000000000000" charset="-122"/>
                <a:sym typeface="+mn-ea"/>
              </a:rPr>
              <a:t>，</a:t>
            </a:r>
            <a:r>
              <a:rPr lang="zh-CN" sz="2400" b="1" dirty="0">
                <a:latin typeface="华光魏体_CNKI" panose="02000500000000000000" charset="-122"/>
                <a:ea typeface="华光魏体_CNKI" panose="02000500000000000000" charset="-122"/>
                <a:cs typeface="华光魏体_CNKI" panose="02000500000000000000" charset="-122"/>
                <a:sym typeface="+mn-ea"/>
              </a:rPr>
              <a:t>广泛应用于</a:t>
            </a:r>
            <a:r>
              <a:rPr lang="en-US" sz="2400" b="1" dirty="0">
                <a:latin typeface="华光魏体_CNKI" panose="02000500000000000000" charset="-122"/>
                <a:ea typeface="华光魏体_CNKI" panose="02000500000000000000" charset="-122"/>
                <a:cs typeface="华光魏体_CNKI" panose="02000500000000000000" charset="-122"/>
                <a:sym typeface="+mn-ea"/>
              </a:rPr>
              <a:t>60—70</a:t>
            </a:r>
            <a:r>
              <a:rPr lang="zh-CN" sz="2400" b="1" dirty="0">
                <a:latin typeface="华光魏体_CNKI" panose="02000500000000000000" charset="-122"/>
                <a:ea typeface="华光魏体_CNKI" panose="02000500000000000000" charset="-122"/>
                <a:cs typeface="华光魏体_CNKI" panose="02000500000000000000" charset="-122"/>
                <a:sym typeface="+mn-ea"/>
              </a:rPr>
              <a:t>年代的</a:t>
            </a:r>
            <a:r>
              <a:rPr lang="en-US" sz="2400" b="1" dirty="0">
                <a:latin typeface="华光魏体_CNKI" panose="02000500000000000000" charset="-122"/>
                <a:ea typeface="华光魏体_CNKI" panose="02000500000000000000" charset="-122"/>
                <a:cs typeface="华光魏体_CNKI" panose="02000500000000000000" charset="-122"/>
                <a:sym typeface="+mn-ea"/>
              </a:rPr>
              <a:t>OS</a:t>
            </a:r>
            <a:r>
              <a:rPr lang="zh-CN" sz="2400" b="1" dirty="0">
                <a:latin typeface="华光魏体_CNKI" panose="02000500000000000000" charset="-122"/>
                <a:ea typeface="华光魏体_CNKI" panose="02000500000000000000" charset="-122"/>
                <a:cs typeface="华光魏体_CNKI" panose="02000500000000000000" charset="-122"/>
                <a:sym typeface="+mn-ea"/>
              </a:rPr>
              <a:t>中，至今仍有使用；</a:t>
            </a:r>
            <a:endParaRPr lang="zh-CN" sz="2400" b="1" dirty="0">
              <a:latin typeface="华光魏体_CNKI" panose="02000500000000000000" charset="-122"/>
              <a:ea typeface="华光魏体_CNKI" panose="02000500000000000000" charset="-122"/>
              <a:cs typeface="华光魏体_CNKI" panose="02000500000000000000" charset="-122"/>
              <a:sym typeface="+mn-ea"/>
            </a:endParaRPr>
          </a:p>
          <a:p>
            <a:pPr marL="342900" lvl="1" indent="-342900" rtl="0">
              <a:lnSpc>
                <a:spcPct val="150000"/>
              </a:lnSpc>
              <a:spcBef>
                <a:spcPct val="0"/>
              </a:spcBef>
              <a:spcAft>
                <a:spcPct val="20000"/>
              </a:spcAft>
              <a:buFont typeface="Wingdings" panose="05000000000000000000" charset="0"/>
              <a:buChar char="p"/>
            </a:pPr>
            <a:r>
              <a:rPr lang="zh-CN" altLang="en-US" sz="2800">
                <a:latin typeface="华光魏体_CNKI" panose="02000500000000000000" charset="-122"/>
                <a:ea typeface="华光魏体_CNKI" panose="02000500000000000000" charset="-122"/>
                <a:cs typeface="华光魏体_CNKI" panose="02000500000000000000" charset="-122"/>
              </a:rPr>
              <a:t>四种连续分配方式</a:t>
            </a:r>
            <a:endParaRPr lang="zh-CN" altLang="en-US" sz="2800">
              <a:latin typeface="华光魏体_CNKI" panose="02000500000000000000" charset="-122"/>
              <a:ea typeface="华光魏体_CNKI" panose="02000500000000000000" charset="-122"/>
              <a:cs typeface="华光魏体_CNKI" panose="02000500000000000000" charset="-122"/>
            </a:endParaRPr>
          </a:p>
          <a:p>
            <a:pPr marL="800100" lvl="2" indent="-342900" rtl="0">
              <a:lnSpc>
                <a:spcPct val="100000"/>
              </a:lnSpc>
              <a:spcBef>
                <a:spcPct val="0"/>
              </a:spcBef>
              <a:spcAft>
                <a:spcPct val="20000"/>
              </a:spcAft>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单一连续分配</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2" indent="-342900" rtl="0">
              <a:lnSpc>
                <a:spcPct val="100000"/>
              </a:lnSpc>
              <a:spcBef>
                <a:spcPct val="0"/>
              </a:spcBef>
              <a:spcAft>
                <a:spcPct val="20000"/>
              </a:spcAft>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固定分区</a:t>
            </a:r>
            <a:r>
              <a:rPr lang="zh-CN" altLang="en-US" sz="2400">
                <a:latin typeface="华光魏体_CNKI" panose="02000500000000000000" charset="-122"/>
                <a:ea typeface="华光魏体_CNKI" panose="02000500000000000000" charset="-122"/>
                <a:cs typeface="华光魏体_CNKI" panose="02000500000000000000" charset="-122"/>
              </a:rPr>
              <a:t>分配</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2" indent="-342900" rtl="0">
              <a:lnSpc>
                <a:spcPct val="100000"/>
              </a:lnSpc>
              <a:spcBef>
                <a:spcPct val="0"/>
              </a:spcBef>
              <a:spcAft>
                <a:spcPct val="20000"/>
              </a:spcAft>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动态分区</a:t>
            </a:r>
            <a:r>
              <a:rPr lang="zh-CN" altLang="en-US" sz="2400">
                <a:latin typeface="华光魏体_CNKI" panose="02000500000000000000" charset="-122"/>
                <a:ea typeface="华光魏体_CNKI" panose="02000500000000000000" charset="-122"/>
                <a:cs typeface="华光魏体_CNKI" panose="02000500000000000000" charset="-122"/>
              </a:rPr>
              <a:t>分配</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2" indent="-342900" rtl="0">
              <a:lnSpc>
                <a:spcPct val="100000"/>
              </a:lnSpc>
              <a:spcBef>
                <a:spcPct val="0"/>
              </a:spcBef>
              <a:spcAft>
                <a:spcPct val="20000"/>
              </a:spcAft>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动态重定位分区</a:t>
            </a:r>
            <a:r>
              <a:rPr lang="zh-CN" altLang="en-US" sz="2400">
                <a:latin typeface="华光魏体_CNKI" panose="02000500000000000000" charset="-122"/>
                <a:ea typeface="华光魏体_CNKI" panose="02000500000000000000" charset="-122"/>
                <a:cs typeface="华光魏体_CNKI" panose="02000500000000000000" charset="-122"/>
              </a:rPr>
              <a:t>分配</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47140" y="2232025"/>
            <a:ext cx="8864600" cy="64516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a:t>
            </a:r>
            <a:r>
              <a:rPr lang="zh-CN" altLang="en-US" sz="2400">
                <a:latin typeface="华光魏体_CNKI" panose="02000500000000000000" charset="-122"/>
                <a:ea typeface="华光魏体_CNKI" panose="02000500000000000000" charset="-122"/>
                <a:cs typeface="华光魏体_CNKI" panose="02000500000000000000" charset="-122"/>
              </a:rPr>
              <a:t>一：单一连续</a:t>
            </a:r>
            <a:r>
              <a:rPr lang="zh-CN" altLang="en-US" sz="2400">
                <a:latin typeface="华光魏体_CNKI" panose="02000500000000000000" charset="-122"/>
                <a:ea typeface="华光魏体_CNKI" panose="02000500000000000000" charset="-122"/>
                <a:cs typeface="华光魏体_CNKI" panose="02000500000000000000" charset="-122"/>
              </a:rPr>
              <a:t>分配</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graphicFrame>
        <p:nvGraphicFramePr>
          <p:cNvPr id="2" name="内容占位符 1"/>
          <p:cNvGraphicFramePr>
            <a:graphicFrameLocks noGrp="1"/>
          </p:cNvGraphicFramePr>
          <p:nvPr>
            <p:ph idx="1"/>
          </p:nvPr>
        </p:nvGraphicFramePr>
        <p:xfrm>
          <a:off x="3166110" y="3264535"/>
          <a:ext cx="5969000" cy="28759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47140" y="2232025"/>
            <a:ext cx="8864600" cy="64516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a:t>
            </a:r>
            <a:r>
              <a:rPr lang="zh-CN" altLang="en-US" sz="2400">
                <a:latin typeface="华光魏体_CNKI" panose="02000500000000000000" charset="-122"/>
                <a:ea typeface="华光魏体_CNKI" panose="02000500000000000000" charset="-122"/>
                <a:cs typeface="华光魏体_CNKI" panose="02000500000000000000" charset="-122"/>
              </a:rPr>
              <a:t>一：单一连续</a:t>
            </a:r>
            <a:r>
              <a:rPr lang="zh-CN" altLang="en-US" sz="2400">
                <a:latin typeface="华光魏体_CNKI" panose="02000500000000000000" charset="-122"/>
                <a:ea typeface="华光魏体_CNKI" panose="02000500000000000000" charset="-122"/>
                <a:cs typeface="华光魏体_CNKI" panose="02000500000000000000" charset="-122"/>
              </a:rPr>
              <a:t>分配</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11" name="矩形 10"/>
          <p:cNvSpPr/>
          <p:nvPr/>
        </p:nvSpPr>
        <p:spPr>
          <a:xfrm>
            <a:off x="4904105" y="2987675"/>
            <a:ext cx="2032635" cy="125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dirty="0"/>
              <a:t>系统区</a:t>
            </a:r>
            <a:endParaRPr lang="en-US" altLang="zh-CN" sz="2400" dirty="0"/>
          </a:p>
          <a:p>
            <a:pPr algn="ctr"/>
            <a:r>
              <a:rPr lang="zh-CN" altLang="en-US" sz="2400" dirty="0"/>
              <a:t>驻留</a:t>
            </a:r>
            <a:r>
              <a:rPr lang="en-US" altLang="zh-CN" sz="2400" dirty="0"/>
              <a:t>OS</a:t>
            </a:r>
            <a:endParaRPr lang="zh-CN" altLang="en-US" sz="2400" dirty="0"/>
          </a:p>
        </p:txBody>
      </p:sp>
      <p:sp>
        <p:nvSpPr>
          <p:cNvPr id="37" name="矩形 36"/>
          <p:cNvSpPr/>
          <p:nvPr/>
        </p:nvSpPr>
        <p:spPr>
          <a:xfrm>
            <a:off x="4904230" y="4245307"/>
            <a:ext cx="2032840" cy="1057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用户区</a:t>
            </a:r>
            <a:endParaRPr lang="en-US" altLang="zh-CN" sz="2400" dirty="0"/>
          </a:p>
          <a:p>
            <a:pPr algn="ctr"/>
            <a:r>
              <a:rPr lang="zh-CN" altLang="en-US" sz="2400" dirty="0"/>
              <a:t>用户程序</a:t>
            </a:r>
            <a:endParaRPr lang="zh-CN" altLang="en-US" sz="2400" dirty="0"/>
          </a:p>
        </p:txBody>
      </p:sp>
      <p:sp>
        <p:nvSpPr>
          <p:cNvPr id="38" name="矩形 37"/>
          <p:cNvSpPr/>
          <p:nvPr/>
        </p:nvSpPr>
        <p:spPr>
          <a:xfrm>
            <a:off x="4904230" y="5259838"/>
            <a:ext cx="2032840" cy="10496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sz="2400" dirty="0"/>
              <a:t>尚未使用部分</a:t>
            </a:r>
            <a:endParaRPr lang="zh-CN" altLang="en-US" sz="2400" dirty="0"/>
          </a:p>
        </p:txBody>
      </p:sp>
      <p:sp>
        <p:nvSpPr>
          <p:cNvPr id="39" name="矩形 38"/>
          <p:cNvSpPr/>
          <p:nvPr/>
        </p:nvSpPr>
        <p:spPr>
          <a:xfrm>
            <a:off x="7436485" y="2987675"/>
            <a:ext cx="2032635" cy="584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dirty="0"/>
              <a:t>系统区</a:t>
            </a:r>
            <a:endParaRPr lang="en-US" altLang="zh-CN" dirty="0"/>
          </a:p>
          <a:p>
            <a:pPr algn="ctr"/>
            <a:r>
              <a:rPr lang="zh-CN" altLang="en-US" dirty="0"/>
              <a:t>系统中断向量等</a:t>
            </a:r>
            <a:endParaRPr lang="zh-CN" altLang="en-US" dirty="0"/>
          </a:p>
        </p:txBody>
      </p:sp>
      <p:sp>
        <p:nvSpPr>
          <p:cNvPr id="41" name="矩形 40"/>
          <p:cNvSpPr/>
          <p:nvPr/>
        </p:nvSpPr>
        <p:spPr>
          <a:xfrm>
            <a:off x="7436778" y="3571977"/>
            <a:ext cx="2032840" cy="1057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用户区</a:t>
            </a:r>
            <a:endParaRPr lang="en-US" altLang="zh-CN" sz="2400" dirty="0"/>
          </a:p>
          <a:p>
            <a:pPr algn="ctr"/>
            <a:r>
              <a:rPr lang="zh-CN" altLang="en-US" sz="2400" dirty="0"/>
              <a:t>用户程序</a:t>
            </a:r>
            <a:endParaRPr lang="zh-CN" altLang="en-US" sz="2400" dirty="0"/>
          </a:p>
        </p:txBody>
      </p:sp>
      <p:sp>
        <p:nvSpPr>
          <p:cNvPr id="42" name="矩形 41"/>
          <p:cNvSpPr/>
          <p:nvPr/>
        </p:nvSpPr>
        <p:spPr>
          <a:xfrm>
            <a:off x="7436778" y="4629205"/>
            <a:ext cx="2032840" cy="10496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sz="2400" dirty="0"/>
              <a:t>尚未使用部分</a:t>
            </a:r>
            <a:endParaRPr lang="zh-CN" altLang="en-US" sz="2400" dirty="0"/>
          </a:p>
        </p:txBody>
      </p:sp>
      <p:sp>
        <p:nvSpPr>
          <p:cNvPr id="43" name="矩形 42"/>
          <p:cNvSpPr/>
          <p:nvPr/>
        </p:nvSpPr>
        <p:spPr>
          <a:xfrm>
            <a:off x="7436778" y="5678876"/>
            <a:ext cx="2032840" cy="6876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dirty="0"/>
              <a:t>系统区</a:t>
            </a:r>
            <a:endParaRPr lang="en-US" altLang="zh-CN" dirty="0"/>
          </a:p>
          <a:p>
            <a:pPr algn="ctr"/>
            <a:r>
              <a:rPr lang="zh-CN" altLang="en-US" dirty="0"/>
              <a:t>驻留</a:t>
            </a:r>
            <a:r>
              <a:rPr lang="en-US" altLang="zh-CN" dirty="0"/>
              <a:t>OS</a:t>
            </a:r>
            <a:r>
              <a:rPr lang="zh-CN" altLang="en-US" dirty="0"/>
              <a:t>本身</a:t>
            </a:r>
            <a:endParaRPr lang="zh-CN" altLang="en-US" dirty="0"/>
          </a:p>
        </p:txBody>
      </p:sp>
      <p:sp>
        <p:nvSpPr>
          <p:cNvPr id="44" name="矩形 43"/>
          <p:cNvSpPr/>
          <p:nvPr/>
        </p:nvSpPr>
        <p:spPr>
          <a:xfrm>
            <a:off x="9969500" y="2982595"/>
            <a:ext cx="2032635" cy="6946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dirty="0"/>
              <a:t>系统区</a:t>
            </a:r>
            <a:endParaRPr lang="en-US" altLang="zh-CN" dirty="0"/>
          </a:p>
          <a:p>
            <a:pPr algn="ctr"/>
            <a:r>
              <a:rPr lang="zh-CN" altLang="en-US" dirty="0"/>
              <a:t>驻留</a:t>
            </a:r>
            <a:r>
              <a:rPr lang="en-US" altLang="zh-CN" dirty="0"/>
              <a:t>OS</a:t>
            </a:r>
            <a:r>
              <a:rPr lang="zh-CN" altLang="en-US" dirty="0"/>
              <a:t>（</a:t>
            </a:r>
            <a:r>
              <a:rPr lang="en-US" altLang="zh-CN" dirty="0"/>
              <a:t>1</a:t>
            </a:r>
            <a:r>
              <a:rPr lang="zh-CN" altLang="en-US" dirty="0"/>
              <a:t>）</a:t>
            </a:r>
            <a:endParaRPr lang="zh-CN" altLang="en-US" dirty="0"/>
          </a:p>
        </p:txBody>
      </p:sp>
      <p:sp>
        <p:nvSpPr>
          <p:cNvPr id="45" name="矩形 44"/>
          <p:cNvSpPr/>
          <p:nvPr/>
        </p:nvSpPr>
        <p:spPr>
          <a:xfrm>
            <a:off x="9969327" y="3677775"/>
            <a:ext cx="2032840" cy="1057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用户区</a:t>
            </a:r>
            <a:endParaRPr lang="en-US" altLang="zh-CN" sz="2400" dirty="0"/>
          </a:p>
          <a:p>
            <a:pPr algn="ctr"/>
            <a:r>
              <a:rPr lang="zh-CN" altLang="en-US" sz="2400" dirty="0"/>
              <a:t>用户程序</a:t>
            </a:r>
            <a:endParaRPr lang="zh-CN" altLang="en-US" sz="2400" dirty="0"/>
          </a:p>
        </p:txBody>
      </p:sp>
      <p:sp>
        <p:nvSpPr>
          <p:cNvPr id="47" name="矩形 46"/>
          <p:cNvSpPr/>
          <p:nvPr/>
        </p:nvSpPr>
        <p:spPr>
          <a:xfrm>
            <a:off x="9969327" y="4735003"/>
            <a:ext cx="2032840" cy="10496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sz="2400" dirty="0"/>
              <a:t>尚未使用部分</a:t>
            </a:r>
            <a:endParaRPr lang="zh-CN" altLang="en-US" sz="2400" dirty="0"/>
          </a:p>
        </p:txBody>
      </p:sp>
      <p:sp>
        <p:nvSpPr>
          <p:cNvPr id="48" name="矩形 47"/>
          <p:cNvSpPr/>
          <p:nvPr/>
        </p:nvSpPr>
        <p:spPr>
          <a:xfrm>
            <a:off x="9969327" y="5784674"/>
            <a:ext cx="2032840" cy="5818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dirty="0"/>
              <a:t>系统区</a:t>
            </a:r>
            <a:endParaRPr lang="en-US" altLang="zh-CN" dirty="0"/>
          </a:p>
          <a:p>
            <a:pPr algn="ctr"/>
            <a:r>
              <a:rPr lang="zh-CN" altLang="en-US" dirty="0"/>
              <a:t>驻留</a:t>
            </a:r>
            <a:r>
              <a:rPr lang="en-US" altLang="zh-CN" dirty="0"/>
              <a:t>OS</a:t>
            </a:r>
            <a:r>
              <a:rPr lang="zh-CN" altLang="en-US" dirty="0"/>
              <a:t>（</a:t>
            </a:r>
            <a:r>
              <a:rPr lang="en-US" altLang="zh-CN" dirty="0"/>
              <a:t>2</a:t>
            </a:r>
            <a:r>
              <a:rPr lang="zh-CN" altLang="en-US" dirty="0"/>
              <a:t>）</a:t>
            </a:r>
            <a:endParaRPr lang="zh-CN" altLang="en-US" dirty="0"/>
          </a:p>
        </p:txBody>
      </p:sp>
      <p:sp>
        <p:nvSpPr>
          <p:cNvPr id="50" name="文本框 49"/>
          <p:cNvSpPr txBox="1"/>
          <p:nvPr/>
        </p:nvSpPr>
        <p:spPr>
          <a:xfrm>
            <a:off x="4247865" y="2897052"/>
            <a:ext cx="367408" cy="523220"/>
          </a:xfrm>
          <a:prstGeom prst="rect">
            <a:avLst/>
          </a:prstGeom>
          <a:noFill/>
        </p:spPr>
        <p:txBody>
          <a:bodyPr wrap="none" rtlCol="0">
            <a:spAutoFit/>
          </a:bodyPr>
          <a:p>
            <a:r>
              <a:rPr lang="en-US" altLang="zh-CN" sz="2800" dirty="0"/>
              <a:t>0</a:t>
            </a:r>
            <a:endParaRPr lang="zh-CN" altLang="en-US" sz="2800" dirty="0"/>
          </a:p>
        </p:txBody>
      </p:sp>
      <p:sp>
        <p:nvSpPr>
          <p:cNvPr id="51" name="文本框 50"/>
          <p:cNvSpPr txBox="1"/>
          <p:nvPr/>
        </p:nvSpPr>
        <p:spPr>
          <a:xfrm>
            <a:off x="3947795" y="5978525"/>
            <a:ext cx="767715" cy="387985"/>
          </a:xfrm>
          <a:prstGeom prst="rect">
            <a:avLst/>
          </a:prstGeom>
          <a:noFill/>
        </p:spPr>
        <p:txBody>
          <a:bodyPr wrap="none" rtlCol="0">
            <a:noAutofit/>
          </a:bodyPr>
          <a:p>
            <a:r>
              <a:rPr lang="en-US" altLang="zh-CN" sz="2400" dirty="0">
                <a:latin typeface="Times New Roman" panose="02020603050405020304" charset="0"/>
                <a:ea typeface="华光魏体_CNKI" panose="02000500000000000000" charset="-122"/>
                <a:cs typeface="Times New Roman" panose="02020603050405020304" charset="0"/>
              </a:rPr>
              <a:t>512K</a:t>
            </a:r>
            <a:endParaRPr lang="zh-CN" altLang="en-US" sz="2400" dirty="0">
              <a:latin typeface="Times New Roman" panose="02020603050405020304" charset="0"/>
              <a:ea typeface="华光魏体_CNKI" panose="02000500000000000000" charset="-122"/>
              <a:cs typeface="Times New Roman" panose="02020603050405020304" charset="0"/>
            </a:endParaRPr>
          </a:p>
        </p:txBody>
      </p:sp>
      <p:sp>
        <p:nvSpPr>
          <p:cNvPr id="12" name="文本框 11"/>
          <p:cNvSpPr txBox="1"/>
          <p:nvPr/>
        </p:nvSpPr>
        <p:spPr>
          <a:xfrm>
            <a:off x="220980" y="3121025"/>
            <a:ext cx="3793490" cy="3448685"/>
          </a:xfrm>
          <a:prstGeom prst="rect">
            <a:avLst/>
          </a:prstGeom>
          <a:noFill/>
        </p:spPr>
        <p:txBody>
          <a:bodyPr wrap="square" rtlCol="0" anchor="t">
            <a:spAutoFit/>
          </a:bodyPr>
          <a:p>
            <a:pPr>
              <a:lnSpc>
                <a:spcPct val="130000"/>
              </a:lnSpc>
              <a:spcBef>
                <a:spcPts val="0"/>
              </a:spcBef>
              <a:spcAft>
                <a:spcPts val="0"/>
              </a:spcAft>
              <a:buFontTx/>
              <a:buChar char="•"/>
            </a:pPr>
            <a:r>
              <a:rPr lang="en-US" altLang="zh-CN" sz="2400" dirty="0">
                <a:latin typeface="华光魏体_CNKI" panose="02000500000000000000" charset="-122"/>
                <a:ea typeface="华光魏体_CNKI" panose="02000500000000000000" charset="-122"/>
                <a:cs typeface="华光魏体_CNKI" panose="02000500000000000000" charset="-122"/>
                <a:sym typeface="+mn-ea"/>
              </a:rPr>
              <a:t> OS</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既可放在内存的低址部分，如图左；也可放在内存的高址部分，如图中；甚至可以放在内存的两端，如图右</a:t>
            </a:r>
            <a:endParaRPr lang="en-US" altLang="zh-CN" sz="2400" dirty="0">
              <a:latin typeface="华光魏体_CNKI" panose="02000500000000000000" charset="-122"/>
              <a:ea typeface="华光魏体_CNKI" panose="02000500000000000000" charset="-122"/>
              <a:cs typeface="华光魏体_CNKI" panose="02000500000000000000" charset="-122"/>
            </a:endParaRPr>
          </a:p>
          <a:p>
            <a:pPr>
              <a:lnSpc>
                <a:spcPct val="130000"/>
              </a:lnSpc>
              <a:spcBef>
                <a:spcPts val="0"/>
              </a:spcBef>
              <a:spcAft>
                <a:spcPts val="0"/>
              </a:spcAft>
              <a:buFontTx/>
              <a:buChar char="•"/>
            </a:pPr>
            <a:r>
              <a:rPr lang="en-US" altLang="zh-CN"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 </a:t>
            </a:r>
            <a:r>
              <a:rPr lang="zh-CN" altLang="en-US"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rPr>
              <a:t>通常放在低址部分</a:t>
            </a:r>
            <a:endParaRPr lang="zh-CN" altLang="en-US" sz="2400" dirty="0">
              <a:solidFill>
                <a:srgbClr val="00B050"/>
              </a:solidFill>
              <a:latin typeface="华光魏体_CNKI" panose="02000500000000000000" charset="-122"/>
              <a:ea typeface="华光魏体_CNKI" panose="02000500000000000000" charset="-122"/>
              <a:cs typeface="华光魏体_CNKI" panose="02000500000000000000" charset="-122"/>
              <a:sym typeface="+mn-ea"/>
            </a:endParaRPr>
          </a:p>
          <a:p>
            <a:pPr>
              <a:lnSpc>
                <a:spcPct val="130000"/>
              </a:lnSpc>
              <a:spcBef>
                <a:spcPts val="0"/>
              </a:spcBef>
              <a:spcAft>
                <a:spcPts val="0"/>
              </a:spcAft>
              <a:buFontTx/>
              <a:buChar char="•"/>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每次仅允许放入一个进程；</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4.1</a:t>
            </a:r>
            <a:r>
              <a:rPr lang="zh-CN" altLang="en-US" sz="2400">
                <a:solidFill>
                  <a:srgbClr val="FF0000"/>
                </a:solidFill>
                <a:latin typeface="华光魏体_CNKI" panose="02000500000000000000" charset="-122"/>
                <a:ea typeface="华光魏体_CNKI" panose="02000500000000000000" charset="-122"/>
              </a:rPr>
              <a:t>存储器的层次结构</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4.2</a:t>
            </a:r>
            <a:r>
              <a:rPr lang="zh-CN" altLang="en-US" sz="2400">
                <a:solidFill>
                  <a:schemeClr val="tx1"/>
                </a:solidFill>
                <a:latin typeface="华光魏体_CNKI" panose="02000500000000000000" charset="-122"/>
                <a:ea typeface="华光魏体_CNKI" panose="02000500000000000000" charset="-122"/>
              </a:rPr>
              <a:t>程序的装入和</a:t>
            </a:r>
            <a:r>
              <a:rPr lang="zh-CN" altLang="en-US" sz="2400">
                <a:solidFill>
                  <a:schemeClr val="tx1"/>
                </a:solidFill>
                <a:latin typeface="华光魏体_CNKI" panose="02000500000000000000" charset="-122"/>
                <a:ea typeface="华光魏体_CNKI" panose="02000500000000000000" charset="-122"/>
              </a:rPr>
              <a:t>链接</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4.3</a:t>
            </a:r>
            <a:r>
              <a:rPr lang="zh-CN" altLang="en-US" sz="2400">
                <a:solidFill>
                  <a:schemeClr val="tx1"/>
                </a:solidFill>
                <a:latin typeface="华光魏体_CNKI" panose="02000500000000000000" charset="-122"/>
                <a:ea typeface="华光魏体_CNKI" panose="02000500000000000000" charset="-122"/>
              </a:rPr>
              <a:t>连续分配存储管理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4.4</a:t>
            </a:r>
            <a:r>
              <a:rPr lang="zh-CN" altLang="en-US" sz="2400">
                <a:solidFill>
                  <a:schemeClr val="tx1"/>
                </a:solidFill>
                <a:latin typeface="华光魏体_CNKI" panose="02000500000000000000" charset="-122"/>
                <a:ea typeface="华光魏体_CNKI" panose="02000500000000000000" charset="-122"/>
              </a:rPr>
              <a:t>对换（</a:t>
            </a:r>
            <a:r>
              <a:rPr lang="en-US" altLang="zh-CN" sz="2400">
                <a:solidFill>
                  <a:schemeClr val="tx1"/>
                </a:solidFill>
                <a:latin typeface="华光魏体_CNKI" panose="02000500000000000000" charset="-122"/>
                <a:ea typeface="华光魏体_CNKI" panose="02000500000000000000" charset="-122"/>
              </a:rPr>
              <a:t>Swapping</a:t>
            </a:r>
            <a:r>
              <a:rPr lang="zh-CN" altLang="en-US" sz="2400">
                <a:solidFill>
                  <a:schemeClr val="tx1"/>
                </a:solidFill>
                <a:latin typeface="华光魏体_CNKI" panose="02000500000000000000" charset="-122"/>
                <a:ea typeface="华光魏体_CNKI" panose="02000500000000000000" charset="-122"/>
              </a:rPr>
              <a:t>）</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4.5</a:t>
            </a:r>
            <a:r>
              <a:rPr lang="zh-CN" altLang="en-US" sz="2400">
                <a:solidFill>
                  <a:schemeClr val="tx1"/>
                </a:solidFill>
                <a:latin typeface="华光魏体_CNKI" panose="02000500000000000000" charset="-122"/>
                <a:ea typeface="华光魏体_CNKI" panose="02000500000000000000" charset="-122"/>
              </a:rPr>
              <a:t>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4.6</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144526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存储器</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3122930"/>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8020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310630" y="228346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存储器的种类和使用方式</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310630" y="33502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连续分配存储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7" name="文本框 16"/>
          <p:cNvSpPr txBox="1"/>
          <p:nvPr/>
        </p:nvSpPr>
        <p:spPr>
          <a:xfrm>
            <a:off x="6310630" y="44170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离散分配存储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786120" y="24885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786120" y="35299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786120" y="460184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64516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a:t>
            </a:r>
            <a:r>
              <a:rPr lang="zh-CN" altLang="en-US" sz="2400">
                <a:latin typeface="华光魏体_CNKI" panose="02000500000000000000" charset="-122"/>
                <a:ea typeface="华光魏体_CNKI" panose="02000500000000000000" charset="-122"/>
                <a:cs typeface="华光魏体_CNKI" panose="02000500000000000000" charset="-122"/>
              </a:rPr>
              <a:t>一：单一连续</a:t>
            </a:r>
            <a:r>
              <a:rPr lang="zh-CN" altLang="en-US" sz="2400">
                <a:latin typeface="华光魏体_CNKI" panose="02000500000000000000" charset="-122"/>
                <a:ea typeface="华光魏体_CNKI" panose="02000500000000000000" charset="-122"/>
                <a:cs typeface="华光魏体_CNKI" panose="02000500000000000000" charset="-122"/>
              </a:rPr>
              <a:t>分配</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graphicFrame>
        <p:nvGraphicFramePr>
          <p:cNvPr id="2" name="内容占位符 1"/>
          <p:cNvGraphicFramePr>
            <a:graphicFrameLocks noGrp="1"/>
          </p:cNvGraphicFramePr>
          <p:nvPr>
            <p:ph idx="1"/>
          </p:nvPr>
        </p:nvGraphicFramePr>
        <p:xfrm>
          <a:off x="2121535" y="2781935"/>
          <a:ext cx="9117330" cy="34975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64516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方式二：固定分区分配：</a:t>
            </a:r>
            <a:r>
              <a:rPr lang="zh-CN" altLang="en-US" sz="2400" dirty="0">
                <a:latin typeface="华光魏体_CNKI" panose="02000500000000000000" charset="-122"/>
                <a:ea typeface="华光魏体_CNKI" panose="02000500000000000000" charset="-122"/>
                <a:sym typeface="+mn-ea"/>
              </a:rPr>
              <a:t>最简单的</a:t>
            </a:r>
            <a:r>
              <a:rPr lang="zh-CN" altLang="en-US" sz="2400" dirty="0">
                <a:solidFill>
                  <a:srgbClr val="FF0000"/>
                </a:solidFill>
                <a:latin typeface="华光魏体_CNKI" panose="02000500000000000000" charset="-122"/>
                <a:ea typeface="华光魏体_CNKI" panose="02000500000000000000" charset="-122"/>
                <a:sym typeface="+mn-ea"/>
              </a:rPr>
              <a:t>多道</a:t>
            </a:r>
            <a:r>
              <a:rPr lang="zh-CN" altLang="en-US" sz="2400" dirty="0">
                <a:latin typeface="华光魏体_CNKI" panose="02000500000000000000" charset="-122"/>
                <a:ea typeface="华光魏体_CNKI" panose="02000500000000000000" charset="-122"/>
                <a:sym typeface="+mn-ea"/>
              </a:rPr>
              <a:t>程序存储管理</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graphicFrame>
        <p:nvGraphicFramePr>
          <p:cNvPr id="12" name="内容占位符 11"/>
          <p:cNvGraphicFramePr>
            <a:graphicFrameLocks noGrp="1"/>
          </p:cNvGraphicFramePr>
          <p:nvPr>
            <p:ph idx="1"/>
          </p:nvPr>
        </p:nvGraphicFramePr>
        <p:xfrm>
          <a:off x="1388745" y="2673985"/>
          <a:ext cx="10032365" cy="38290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1F9A5EA8-02CF-4DF8-AB07-95D92A039CD6}"/>
                                            </p:graphicEl>
                                          </p:spTgt>
                                        </p:tgtEl>
                                        <p:attrNameLst>
                                          <p:attrName>style.visibility</p:attrName>
                                        </p:attrNameLst>
                                      </p:cBhvr>
                                      <p:to>
                                        <p:strVal val="visible"/>
                                      </p:to>
                                    </p:set>
                                    <p:animEffect transition="in" filter="fade">
                                      <p:cBhvr>
                                        <p:cTn id="7" dur="500"/>
                                        <p:tgtEl>
                                          <p:spTgt spid="12">
                                            <p:graphicEl>
                                              <a:dgm id="{1F9A5EA8-02CF-4DF8-AB07-95D92A039CD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graphicEl>
                                              <a:dgm id="{A2FD879A-EFBF-42D7-BD50-EDAF32C8680C}"/>
                                            </p:graphicEl>
                                          </p:spTgt>
                                        </p:tgtEl>
                                        <p:attrNameLst>
                                          <p:attrName>style.visibility</p:attrName>
                                        </p:attrNameLst>
                                      </p:cBhvr>
                                      <p:to>
                                        <p:strVal val="visible"/>
                                      </p:to>
                                    </p:set>
                                    <p:animEffect transition="in" filter="fade">
                                      <p:cBhvr>
                                        <p:cTn id="12" dur="500"/>
                                        <p:tgtEl>
                                          <p:spTgt spid="12">
                                            <p:graphicEl>
                                              <a:dgm id="{A2FD879A-EFBF-42D7-BD50-EDAF32C8680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graphicEl>
                                              <a:dgm id="{568F7135-3DF3-4805-9420-FFB183F1A64C}"/>
                                            </p:graphicEl>
                                          </p:spTgt>
                                        </p:tgtEl>
                                        <p:attrNameLst>
                                          <p:attrName>style.visibility</p:attrName>
                                        </p:attrNameLst>
                                      </p:cBhvr>
                                      <p:to>
                                        <p:strVal val="visible"/>
                                      </p:to>
                                    </p:set>
                                    <p:animEffect transition="in" filter="fade">
                                      <p:cBhvr>
                                        <p:cTn id="17" dur="500"/>
                                        <p:tgtEl>
                                          <p:spTgt spid="12">
                                            <p:graphicEl>
                                              <a:dgm id="{568F7135-3DF3-4805-9420-FFB183F1A64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graphicEl>
                                              <a:dgm id="{7546382A-F4D0-4127-BC21-8005879A2893}"/>
                                            </p:graphicEl>
                                          </p:spTgt>
                                        </p:tgtEl>
                                        <p:attrNameLst>
                                          <p:attrName>style.visibility</p:attrName>
                                        </p:attrNameLst>
                                      </p:cBhvr>
                                      <p:to>
                                        <p:strVal val="visible"/>
                                      </p:to>
                                    </p:set>
                                    <p:animEffect transition="in" filter="fade">
                                      <p:cBhvr>
                                        <p:cTn id="22" dur="500"/>
                                        <p:tgtEl>
                                          <p:spTgt spid="12">
                                            <p:graphicEl>
                                              <a:dgm id="{7546382A-F4D0-4127-BC21-8005879A289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graphicEl>
                                              <a:dgm id="{F9CD7EB4-E669-4748-9E56-A7A5B55A8BF4}"/>
                                            </p:graphicEl>
                                          </p:spTgt>
                                        </p:tgtEl>
                                        <p:attrNameLst>
                                          <p:attrName>style.visibility</p:attrName>
                                        </p:attrNameLst>
                                      </p:cBhvr>
                                      <p:to>
                                        <p:strVal val="visible"/>
                                      </p:to>
                                    </p:set>
                                    <p:animEffect transition="in" filter="fade">
                                      <p:cBhvr>
                                        <p:cTn id="27" dur="500"/>
                                        <p:tgtEl>
                                          <p:spTgt spid="12">
                                            <p:graphicEl>
                                              <a:dgm id="{F9CD7EB4-E669-4748-9E56-A7A5B55A8B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64516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方式二：固定</a:t>
            </a:r>
            <a:r>
              <a:rPr lang="zh-CN" altLang="en-US" sz="2400">
                <a:latin typeface="华光魏体_CNKI" panose="02000500000000000000" charset="-122"/>
                <a:ea typeface="华光魏体_CNKI" panose="02000500000000000000" charset="-122"/>
                <a:cs typeface="华光魏体_CNKI" panose="02000500000000000000" charset="-122"/>
              </a:rPr>
              <a:t>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11" name="矩形 10"/>
          <p:cNvSpPr/>
          <p:nvPr/>
        </p:nvSpPr>
        <p:spPr>
          <a:xfrm>
            <a:off x="6132105" y="1949958"/>
            <a:ext cx="4813196" cy="11494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3200" dirty="0"/>
              <a:t>系统区</a:t>
            </a:r>
            <a:endParaRPr lang="en-US" altLang="zh-CN" sz="3200" dirty="0"/>
          </a:p>
          <a:p>
            <a:pPr algn="ctr"/>
            <a:r>
              <a:rPr lang="zh-CN" altLang="en-US" sz="3200" dirty="0"/>
              <a:t>驻留</a:t>
            </a:r>
            <a:r>
              <a:rPr lang="en-US" altLang="zh-CN" sz="3200" dirty="0"/>
              <a:t>OS</a:t>
            </a:r>
            <a:endParaRPr lang="zh-CN" altLang="en-US" sz="3200" dirty="0"/>
          </a:p>
        </p:txBody>
      </p:sp>
      <p:sp>
        <p:nvSpPr>
          <p:cNvPr id="12" name="矩形 11"/>
          <p:cNvSpPr/>
          <p:nvPr/>
        </p:nvSpPr>
        <p:spPr>
          <a:xfrm>
            <a:off x="6132105" y="3099382"/>
            <a:ext cx="4813196" cy="3369678"/>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sz="3200" dirty="0"/>
              <a:t>用户区</a:t>
            </a:r>
            <a:endParaRPr lang="en-US" altLang="zh-CN" sz="3200" dirty="0"/>
          </a:p>
          <a:p>
            <a:pPr algn="ctr"/>
            <a:r>
              <a:rPr lang="zh-CN" altLang="en-US" sz="3200" dirty="0"/>
              <a:t>（尚未分配）</a:t>
            </a:r>
            <a:endParaRPr lang="zh-CN" altLang="en-US" sz="3200" dirty="0"/>
          </a:p>
        </p:txBody>
      </p:sp>
      <p:sp>
        <p:nvSpPr>
          <p:cNvPr id="2" name="文本框 1"/>
          <p:cNvSpPr txBox="1"/>
          <p:nvPr/>
        </p:nvSpPr>
        <p:spPr>
          <a:xfrm>
            <a:off x="5791947" y="1843406"/>
            <a:ext cx="340158" cy="461665"/>
          </a:xfrm>
          <a:prstGeom prst="rect">
            <a:avLst/>
          </a:prstGeom>
          <a:noFill/>
        </p:spPr>
        <p:txBody>
          <a:bodyPr wrap="none" rtlCol="0">
            <a:spAutoFit/>
          </a:bodyPr>
          <a:p>
            <a:r>
              <a:rPr lang="en-US" altLang="zh-CN" sz="2400" dirty="0"/>
              <a:t>0</a:t>
            </a:r>
            <a:endParaRPr lang="zh-CN" altLang="en-US" sz="2400" dirty="0"/>
          </a:p>
        </p:txBody>
      </p:sp>
      <p:sp>
        <p:nvSpPr>
          <p:cNvPr id="3" name="文本框 2"/>
          <p:cNvSpPr txBox="1"/>
          <p:nvPr/>
        </p:nvSpPr>
        <p:spPr>
          <a:xfrm>
            <a:off x="5309444" y="2916328"/>
            <a:ext cx="822661" cy="461665"/>
          </a:xfrm>
          <a:prstGeom prst="rect">
            <a:avLst/>
          </a:prstGeom>
          <a:noFill/>
        </p:spPr>
        <p:txBody>
          <a:bodyPr wrap="none" rtlCol="0">
            <a:spAutoFit/>
          </a:bodyPr>
          <a:p>
            <a:r>
              <a:rPr lang="en-US" altLang="zh-CN" sz="2400" dirty="0"/>
              <a:t>20KB</a:t>
            </a:r>
            <a:endParaRPr lang="zh-CN" altLang="en-US" sz="2400" dirty="0"/>
          </a:p>
        </p:txBody>
      </p:sp>
      <p:sp>
        <p:nvSpPr>
          <p:cNvPr id="16" name="文本框 15"/>
          <p:cNvSpPr txBox="1"/>
          <p:nvPr/>
        </p:nvSpPr>
        <p:spPr>
          <a:xfrm>
            <a:off x="5309444" y="3456655"/>
            <a:ext cx="822661" cy="461665"/>
          </a:xfrm>
          <a:prstGeom prst="rect">
            <a:avLst/>
          </a:prstGeom>
          <a:noFill/>
        </p:spPr>
        <p:txBody>
          <a:bodyPr wrap="none" rtlCol="0">
            <a:spAutoFit/>
          </a:bodyPr>
          <a:p>
            <a:r>
              <a:rPr lang="en-US" altLang="zh-CN" sz="2400" dirty="0"/>
              <a:t>40KB</a:t>
            </a:r>
            <a:endParaRPr lang="zh-CN" altLang="en-US" sz="2400" dirty="0"/>
          </a:p>
        </p:txBody>
      </p:sp>
      <p:cxnSp>
        <p:nvCxnSpPr>
          <p:cNvPr id="17" name="直接连接符 16"/>
          <p:cNvCxnSpPr/>
          <p:nvPr/>
        </p:nvCxnSpPr>
        <p:spPr>
          <a:xfrm>
            <a:off x="6132105" y="3635176"/>
            <a:ext cx="481319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直接连接符 17"/>
          <p:cNvCxnSpPr/>
          <p:nvPr/>
        </p:nvCxnSpPr>
        <p:spPr>
          <a:xfrm>
            <a:off x="6132105" y="4218326"/>
            <a:ext cx="481319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直接连接符 18"/>
          <p:cNvCxnSpPr/>
          <p:nvPr/>
        </p:nvCxnSpPr>
        <p:spPr>
          <a:xfrm>
            <a:off x="6109358" y="4754875"/>
            <a:ext cx="481319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0" name="直接连接符 19"/>
          <p:cNvCxnSpPr/>
          <p:nvPr/>
        </p:nvCxnSpPr>
        <p:spPr>
          <a:xfrm>
            <a:off x="6109358" y="5298981"/>
            <a:ext cx="481319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1" name="直接连接符 20"/>
          <p:cNvCxnSpPr/>
          <p:nvPr/>
        </p:nvCxnSpPr>
        <p:spPr>
          <a:xfrm>
            <a:off x="6132105" y="5865758"/>
            <a:ext cx="4813196" cy="0"/>
          </a:xfrm>
          <a:prstGeom prst="line">
            <a:avLst/>
          </a:prstGeom>
        </p:spPr>
        <p:style>
          <a:lnRef idx="1">
            <a:schemeClr val="accent4"/>
          </a:lnRef>
          <a:fillRef idx="0">
            <a:schemeClr val="accent4"/>
          </a:fillRef>
          <a:effectRef idx="0">
            <a:schemeClr val="accent4"/>
          </a:effectRef>
          <a:fontRef idx="minor">
            <a:schemeClr val="tx1"/>
          </a:fontRef>
        </p:style>
      </p:cxnSp>
      <p:sp>
        <p:nvSpPr>
          <p:cNvPr id="22" name="文本框 21"/>
          <p:cNvSpPr txBox="1"/>
          <p:nvPr/>
        </p:nvSpPr>
        <p:spPr>
          <a:xfrm>
            <a:off x="5309444" y="4033660"/>
            <a:ext cx="822661" cy="461665"/>
          </a:xfrm>
          <a:prstGeom prst="rect">
            <a:avLst/>
          </a:prstGeom>
          <a:noFill/>
        </p:spPr>
        <p:txBody>
          <a:bodyPr wrap="none" rtlCol="0">
            <a:spAutoFit/>
          </a:bodyPr>
          <a:p>
            <a:r>
              <a:rPr lang="en-US" altLang="zh-CN" sz="2400" dirty="0"/>
              <a:t>60KB</a:t>
            </a:r>
            <a:endParaRPr lang="zh-CN" altLang="en-US" sz="2400" dirty="0"/>
          </a:p>
        </p:txBody>
      </p:sp>
      <p:sp>
        <p:nvSpPr>
          <p:cNvPr id="23" name="文本框 22"/>
          <p:cNvSpPr txBox="1"/>
          <p:nvPr/>
        </p:nvSpPr>
        <p:spPr>
          <a:xfrm>
            <a:off x="5309444" y="4549308"/>
            <a:ext cx="822661" cy="461665"/>
          </a:xfrm>
          <a:prstGeom prst="rect">
            <a:avLst/>
          </a:prstGeom>
          <a:noFill/>
        </p:spPr>
        <p:txBody>
          <a:bodyPr wrap="none" rtlCol="0">
            <a:spAutoFit/>
          </a:bodyPr>
          <a:p>
            <a:r>
              <a:rPr lang="en-US" altLang="zh-CN" sz="2400" dirty="0"/>
              <a:t>80KB</a:t>
            </a:r>
            <a:endParaRPr lang="zh-CN" altLang="en-US" sz="2400" dirty="0"/>
          </a:p>
        </p:txBody>
      </p:sp>
      <p:sp>
        <p:nvSpPr>
          <p:cNvPr id="24" name="文本框 23"/>
          <p:cNvSpPr txBox="1"/>
          <p:nvPr/>
        </p:nvSpPr>
        <p:spPr>
          <a:xfrm>
            <a:off x="5153952" y="5103306"/>
            <a:ext cx="978153" cy="461665"/>
          </a:xfrm>
          <a:prstGeom prst="rect">
            <a:avLst/>
          </a:prstGeom>
          <a:noFill/>
        </p:spPr>
        <p:txBody>
          <a:bodyPr wrap="none" rtlCol="0">
            <a:spAutoFit/>
          </a:bodyPr>
          <a:p>
            <a:r>
              <a:rPr lang="en-US" altLang="zh-CN" sz="2400" dirty="0"/>
              <a:t>100KB</a:t>
            </a:r>
            <a:endParaRPr lang="zh-CN" altLang="en-US" sz="2400" dirty="0"/>
          </a:p>
        </p:txBody>
      </p:sp>
      <p:sp>
        <p:nvSpPr>
          <p:cNvPr id="25" name="文本框 24"/>
          <p:cNvSpPr txBox="1"/>
          <p:nvPr/>
        </p:nvSpPr>
        <p:spPr>
          <a:xfrm>
            <a:off x="5153952" y="5666640"/>
            <a:ext cx="978153" cy="461665"/>
          </a:xfrm>
          <a:prstGeom prst="rect">
            <a:avLst/>
          </a:prstGeom>
          <a:noFill/>
        </p:spPr>
        <p:txBody>
          <a:bodyPr wrap="none" rtlCol="0">
            <a:spAutoFit/>
          </a:bodyPr>
          <a:p>
            <a:r>
              <a:rPr lang="en-US" altLang="zh-CN" sz="2400" dirty="0"/>
              <a:t>120KB</a:t>
            </a:r>
            <a:endParaRPr lang="zh-CN" altLang="en-US" sz="2400" dirty="0"/>
          </a:p>
        </p:txBody>
      </p:sp>
      <p:sp>
        <p:nvSpPr>
          <p:cNvPr id="26" name="文本框 25"/>
          <p:cNvSpPr txBox="1"/>
          <p:nvPr/>
        </p:nvSpPr>
        <p:spPr>
          <a:xfrm>
            <a:off x="5153952" y="6218697"/>
            <a:ext cx="978153" cy="461665"/>
          </a:xfrm>
          <a:prstGeom prst="rect">
            <a:avLst/>
          </a:prstGeom>
          <a:noFill/>
        </p:spPr>
        <p:txBody>
          <a:bodyPr wrap="none" rtlCol="0">
            <a:spAutoFit/>
          </a:bodyPr>
          <a:p>
            <a:r>
              <a:rPr lang="en-US" altLang="zh-CN" sz="2400" dirty="0"/>
              <a:t>140KB</a:t>
            </a:r>
            <a:endParaRPr lang="zh-CN" altLang="en-US" sz="2400" dirty="0"/>
          </a:p>
        </p:txBody>
      </p:sp>
      <p:sp>
        <p:nvSpPr>
          <p:cNvPr id="27" name="上下箭头 26"/>
          <p:cNvSpPr/>
          <p:nvPr/>
        </p:nvSpPr>
        <p:spPr>
          <a:xfrm>
            <a:off x="9721061" y="3166022"/>
            <a:ext cx="945233" cy="31359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t>每个区划多大空间</a:t>
            </a:r>
            <a:endParaRPr lang="en-US" altLang="zh-CN" sz="2000" dirty="0"/>
          </a:p>
          <a:p>
            <a:pPr algn="ctr"/>
            <a:r>
              <a:rPr lang="zh-CN" altLang="en-US" sz="2000" dirty="0"/>
              <a:t>？</a:t>
            </a:r>
            <a:endParaRPr lang="zh-CN" altLang="en-US" sz="2000" dirty="0"/>
          </a:p>
        </p:txBody>
      </p:sp>
      <p:sp>
        <p:nvSpPr>
          <p:cNvPr id="45" name="文本框 44"/>
          <p:cNvSpPr txBox="1"/>
          <p:nvPr/>
        </p:nvSpPr>
        <p:spPr>
          <a:xfrm>
            <a:off x="847090" y="3571875"/>
            <a:ext cx="335280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简单说就是这样：</a:t>
            </a:r>
            <a:endParaRPr lang="zh-CN" altLang="en-US" sz="2400">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64516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方式二：固定</a:t>
            </a:r>
            <a:r>
              <a:rPr lang="zh-CN" altLang="en-US" sz="2400">
                <a:latin typeface="华光魏体_CNKI" panose="02000500000000000000" charset="-122"/>
                <a:ea typeface="华光魏体_CNKI" panose="02000500000000000000" charset="-122"/>
                <a:cs typeface="华光魏体_CNKI" panose="02000500000000000000" charset="-122"/>
              </a:rPr>
              <a:t>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graphicFrame>
        <p:nvGraphicFramePr>
          <p:cNvPr id="2" name="内容占位符 1"/>
          <p:cNvGraphicFramePr>
            <a:graphicFrameLocks noGrp="1"/>
          </p:cNvGraphicFramePr>
          <p:nvPr>
            <p:ph idx="1"/>
          </p:nvPr>
        </p:nvGraphicFramePr>
        <p:xfrm>
          <a:off x="1677670" y="2512060"/>
          <a:ext cx="9335135" cy="42856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119888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方式二：</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cs typeface="华光魏体_CNKI" panose="02000500000000000000" charset="-122"/>
              </a:rPr>
              <a:t>固定</a:t>
            </a:r>
            <a:r>
              <a:rPr lang="zh-CN" altLang="en-US" sz="2400">
                <a:latin typeface="华光魏体_CNKI" panose="02000500000000000000" charset="-122"/>
                <a:ea typeface="华光魏体_CNKI" panose="02000500000000000000" charset="-122"/>
                <a:cs typeface="华光魏体_CNKI" panose="02000500000000000000" charset="-122"/>
              </a:rPr>
              <a:t>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矩形 23"/>
          <p:cNvSpPr/>
          <p:nvPr/>
        </p:nvSpPr>
        <p:spPr>
          <a:xfrm>
            <a:off x="4626578" y="1908450"/>
            <a:ext cx="2342678" cy="4836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OS</a:t>
            </a:r>
            <a:endParaRPr lang="zh-CN" altLang="en-US" sz="2400" dirty="0"/>
          </a:p>
        </p:txBody>
      </p:sp>
      <p:sp>
        <p:nvSpPr>
          <p:cNvPr id="25" name="矩形 24"/>
          <p:cNvSpPr/>
          <p:nvPr/>
        </p:nvSpPr>
        <p:spPr>
          <a:xfrm>
            <a:off x="4626578" y="2392099"/>
            <a:ext cx="2342678" cy="4836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2400" dirty="0"/>
          </a:p>
        </p:txBody>
      </p:sp>
      <p:sp>
        <p:nvSpPr>
          <p:cNvPr id="26" name="矩形 25"/>
          <p:cNvSpPr/>
          <p:nvPr/>
        </p:nvSpPr>
        <p:spPr>
          <a:xfrm>
            <a:off x="4626578" y="2875748"/>
            <a:ext cx="2342678" cy="4836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2400" dirty="0"/>
          </a:p>
        </p:txBody>
      </p:sp>
      <p:sp>
        <p:nvSpPr>
          <p:cNvPr id="27" name="矩形 26"/>
          <p:cNvSpPr/>
          <p:nvPr/>
        </p:nvSpPr>
        <p:spPr>
          <a:xfrm>
            <a:off x="4626578" y="3359397"/>
            <a:ext cx="2342678" cy="4836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2400" dirty="0"/>
          </a:p>
        </p:txBody>
      </p:sp>
      <p:sp>
        <p:nvSpPr>
          <p:cNvPr id="28" name="矩形 27"/>
          <p:cNvSpPr/>
          <p:nvPr/>
        </p:nvSpPr>
        <p:spPr>
          <a:xfrm>
            <a:off x="4626578" y="3843046"/>
            <a:ext cx="2342678" cy="4836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2400" dirty="0"/>
          </a:p>
        </p:txBody>
      </p:sp>
      <p:sp>
        <p:nvSpPr>
          <p:cNvPr id="29" name="矩形 28"/>
          <p:cNvSpPr/>
          <p:nvPr/>
        </p:nvSpPr>
        <p:spPr>
          <a:xfrm>
            <a:off x="4626578" y="4326695"/>
            <a:ext cx="2342678" cy="4836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2400" dirty="0"/>
          </a:p>
        </p:txBody>
      </p:sp>
      <p:sp>
        <p:nvSpPr>
          <p:cNvPr id="30" name="矩形 29"/>
          <p:cNvSpPr/>
          <p:nvPr/>
        </p:nvSpPr>
        <p:spPr>
          <a:xfrm>
            <a:off x="4626578" y="4810344"/>
            <a:ext cx="2342678" cy="4836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2400" dirty="0"/>
          </a:p>
        </p:txBody>
      </p:sp>
      <p:sp>
        <p:nvSpPr>
          <p:cNvPr id="31" name="文本框 30"/>
          <p:cNvSpPr txBox="1"/>
          <p:nvPr/>
        </p:nvSpPr>
        <p:spPr>
          <a:xfrm>
            <a:off x="3973835" y="1723784"/>
            <a:ext cx="704039" cy="400110"/>
          </a:xfrm>
          <a:prstGeom prst="rect">
            <a:avLst/>
          </a:prstGeom>
          <a:noFill/>
        </p:spPr>
        <p:txBody>
          <a:bodyPr wrap="none" rtlCol="0">
            <a:spAutoFit/>
          </a:bodyPr>
          <a:p>
            <a:r>
              <a:rPr lang="en-US" altLang="zh-CN" sz="2000" dirty="0"/>
              <a:t>0000</a:t>
            </a:r>
            <a:endParaRPr lang="zh-CN" altLang="en-US" sz="2000" dirty="0"/>
          </a:p>
        </p:txBody>
      </p:sp>
      <p:sp>
        <p:nvSpPr>
          <p:cNvPr id="32" name="文本框 31"/>
          <p:cNvSpPr txBox="1"/>
          <p:nvPr/>
        </p:nvSpPr>
        <p:spPr>
          <a:xfrm>
            <a:off x="3962614" y="2207433"/>
            <a:ext cx="716863" cy="400110"/>
          </a:xfrm>
          <a:prstGeom prst="rect">
            <a:avLst/>
          </a:prstGeom>
          <a:noFill/>
        </p:spPr>
        <p:txBody>
          <a:bodyPr wrap="none" rtlCol="0">
            <a:spAutoFit/>
          </a:bodyPr>
          <a:p>
            <a:r>
              <a:rPr lang="en-US" altLang="zh-CN" sz="2000" dirty="0"/>
              <a:t>20KB</a:t>
            </a:r>
            <a:endParaRPr lang="zh-CN" altLang="en-US" sz="2000" dirty="0"/>
          </a:p>
        </p:txBody>
      </p:sp>
      <p:sp>
        <p:nvSpPr>
          <p:cNvPr id="33" name="文本框 32"/>
          <p:cNvSpPr txBox="1"/>
          <p:nvPr/>
        </p:nvSpPr>
        <p:spPr>
          <a:xfrm>
            <a:off x="3962614" y="2679849"/>
            <a:ext cx="716863" cy="400110"/>
          </a:xfrm>
          <a:prstGeom prst="rect">
            <a:avLst/>
          </a:prstGeom>
          <a:noFill/>
        </p:spPr>
        <p:txBody>
          <a:bodyPr wrap="none" rtlCol="0">
            <a:spAutoFit/>
          </a:bodyPr>
          <a:p>
            <a:r>
              <a:rPr lang="en-US" altLang="zh-CN" sz="2000" dirty="0"/>
              <a:t>40KB</a:t>
            </a:r>
            <a:endParaRPr lang="zh-CN" altLang="en-US" sz="2000" dirty="0"/>
          </a:p>
        </p:txBody>
      </p:sp>
      <p:sp>
        <p:nvSpPr>
          <p:cNvPr id="34" name="文本框 33"/>
          <p:cNvSpPr txBox="1"/>
          <p:nvPr/>
        </p:nvSpPr>
        <p:spPr>
          <a:xfrm>
            <a:off x="3962614" y="3163498"/>
            <a:ext cx="716863" cy="400110"/>
          </a:xfrm>
          <a:prstGeom prst="rect">
            <a:avLst/>
          </a:prstGeom>
          <a:noFill/>
        </p:spPr>
        <p:txBody>
          <a:bodyPr wrap="none" rtlCol="0">
            <a:spAutoFit/>
          </a:bodyPr>
          <a:p>
            <a:r>
              <a:rPr lang="en-US" altLang="zh-CN" sz="2000" dirty="0"/>
              <a:t>60KB</a:t>
            </a:r>
            <a:endParaRPr lang="zh-CN" altLang="en-US" sz="2000" dirty="0"/>
          </a:p>
        </p:txBody>
      </p:sp>
      <p:sp>
        <p:nvSpPr>
          <p:cNvPr id="35" name="文本框 34"/>
          <p:cNvSpPr txBox="1"/>
          <p:nvPr/>
        </p:nvSpPr>
        <p:spPr>
          <a:xfrm>
            <a:off x="3962614" y="3669613"/>
            <a:ext cx="716863" cy="400110"/>
          </a:xfrm>
          <a:prstGeom prst="rect">
            <a:avLst/>
          </a:prstGeom>
          <a:noFill/>
        </p:spPr>
        <p:txBody>
          <a:bodyPr wrap="none" rtlCol="0">
            <a:spAutoFit/>
          </a:bodyPr>
          <a:p>
            <a:r>
              <a:rPr lang="en-US" altLang="zh-CN" sz="2000" dirty="0"/>
              <a:t>80KB</a:t>
            </a:r>
            <a:endParaRPr lang="zh-CN" altLang="en-US" sz="2000" dirty="0"/>
          </a:p>
        </p:txBody>
      </p:sp>
      <p:sp>
        <p:nvSpPr>
          <p:cNvPr id="2" name="文本框 1"/>
          <p:cNvSpPr txBox="1"/>
          <p:nvPr/>
        </p:nvSpPr>
        <p:spPr>
          <a:xfrm>
            <a:off x="3845595" y="4145995"/>
            <a:ext cx="846707" cy="400110"/>
          </a:xfrm>
          <a:prstGeom prst="rect">
            <a:avLst/>
          </a:prstGeom>
          <a:noFill/>
        </p:spPr>
        <p:txBody>
          <a:bodyPr wrap="none" rtlCol="0">
            <a:spAutoFit/>
          </a:bodyPr>
          <a:p>
            <a:r>
              <a:rPr lang="en-US" altLang="zh-CN" sz="2000" dirty="0"/>
              <a:t>100KB</a:t>
            </a:r>
            <a:endParaRPr lang="zh-CN" altLang="en-US" sz="2000" dirty="0"/>
          </a:p>
        </p:txBody>
      </p:sp>
      <p:sp>
        <p:nvSpPr>
          <p:cNvPr id="37" name="文本框 36"/>
          <p:cNvSpPr txBox="1"/>
          <p:nvPr/>
        </p:nvSpPr>
        <p:spPr>
          <a:xfrm>
            <a:off x="3845595" y="4622334"/>
            <a:ext cx="846707" cy="400110"/>
          </a:xfrm>
          <a:prstGeom prst="rect">
            <a:avLst/>
          </a:prstGeom>
          <a:noFill/>
        </p:spPr>
        <p:txBody>
          <a:bodyPr wrap="none" rtlCol="0">
            <a:spAutoFit/>
          </a:bodyPr>
          <a:p>
            <a:r>
              <a:rPr lang="en-US" altLang="zh-CN" sz="2000" dirty="0"/>
              <a:t>120KB</a:t>
            </a:r>
            <a:endParaRPr lang="zh-CN" altLang="en-US" sz="2000" dirty="0"/>
          </a:p>
        </p:txBody>
      </p:sp>
      <p:sp>
        <p:nvSpPr>
          <p:cNvPr id="38" name="文本框 37"/>
          <p:cNvSpPr txBox="1"/>
          <p:nvPr/>
        </p:nvSpPr>
        <p:spPr>
          <a:xfrm>
            <a:off x="4283214" y="5052168"/>
            <a:ext cx="360996" cy="400110"/>
          </a:xfrm>
          <a:prstGeom prst="rect">
            <a:avLst/>
          </a:prstGeom>
          <a:noFill/>
        </p:spPr>
        <p:txBody>
          <a:bodyPr wrap="none" rtlCol="0">
            <a:spAutoFit/>
          </a:bodyPr>
          <a:p>
            <a:r>
              <a:rPr lang="en-US" altLang="zh-CN" sz="2000" dirty="0"/>
              <a:t>…</a:t>
            </a:r>
            <a:endParaRPr lang="zh-CN" altLang="en-US" sz="2000" dirty="0"/>
          </a:p>
        </p:txBody>
      </p:sp>
      <p:sp>
        <p:nvSpPr>
          <p:cNvPr id="39" name="矩形 38"/>
          <p:cNvSpPr/>
          <p:nvPr/>
        </p:nvSpPr>
        <p:spPr>
          <a:xfrm>
            <a:off x="4626578" y="5293993"/>
            <a:ext cx="2342678" cy="793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a:t>
            </a:r>
            <a:endParaRPr lang="zh-CN" altLang="en-US" sz="2400" dirty="0"/>
          </a:p>
        </p:txBody>
      </p:sp>
      <p:sp>
        <p:nvSpPr>
          <p:cNvPr id="40" name="文本框 39"/>
          <p:cNvSpPr txBox="1"/>
          <p:nvPr/>
        </p:nvSpPr>
        <p:spPr>
          <a:xfrm>
            <a:off x="3845595" y="5902818"/>
            <a:ext cx="846707" cy="400110"/>
          </a:xfrm>
          <a:prstGeom prst="rect">
            <a:avLst/>
          </a:prstGeom>
          <a:noFill/>
        </p:spPr>
        <p:txBody>
          <a:bodyPr wrap="none" rtlCol="0">
            <a:spAutoFit/>
          </a:bodyPr>
          <a:p>
            <a:r>
              <a:rPr lang="en-US" altLang="zh-CN" sz="2000" dirty="0"/>
              <a:t>256KB</a:t>
            </a:r>
            <a:endParaRPr lang="zh-CN" altLang="en-US" sz="2000" dirty="0"/>
          </a:p>
        </p:txBody>
      </p:sp>
      <p:sp>
        <p:nvSpPr>
          <p:cNvPr id="41" name="矩形 40"/>
          <p:cNvSpPr/>
          <p:nvPr/>
        </p:nvSpPr>
        <p:spPr>
          <a:xfrm>
            <a:off x="8746416" y="1908450"/>
            <a:ext cx="2342678" cy="4836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OS</a:t>
            </a:r>
            <a:endParaRPr lang="zh-CN" altLang="en-US" sz="2400" dirty="0"/>
          </a:p>
        </p:txBody>
      </p:sp>
      <p:sp>
        <p:nvSpPr>
          <p:cNvPr id="42" name="文本框 41"/>
          <p:cNvSpPr txBox="1"/>
          <p:nvPr/>
        </p:nvSpPr>
        <p:spPr>
          <a:xfrm>
            <a:off x="8093673" y="1765742"/>
            <a:ext cx="704039" cy="400110"/>
          </a:xfrm>
          <a:prstGeom prst="rect">
            <a:avLst/>
          </a:prstGeom>
          <a:noFill/>
        </p:spPr>
        <p:txBody>
          <a:bodyPr wrap="none" rtlCol="0">
            <a:spAutoFit/>
          </a:bodyPr>
          <a:p>
            <a:r>
              <a:rPr lang="en-US" altLang="zh-CN" sz="2000" dirty="0"/>
              <a:t>0000</a:t>
            </a:r>
            <a:endParaRPr lang="zh-CN" altLang="en-US" sz="2000" dirty="0"/>
          </a:p>
        </p:txBody>
      </p:sp>
      <p:sp>
        <p:nvSpPr>
          <p:cNvPr id="43" name="文本框 42"/>
          <p:cNvSpPr txBox="1"/>
          <p:nvPr/>
        </p:nvSpPr>
        <p:spPr>
          <a:xfrm>
            <a:off x="8082452" y="2207433"/>
            <a:ext cx="716863" cy="400110"/>
          </a:xfrm>
          <a:prstGeom prst="rect">
            <a:avLst/>
          </a:prstGeom>
          <a:noFill/>
        </p:spPr>
        <p:txBody>
          <a:bodyPr wrap="none" rtlCol="0">
            <a:spAutoFit/>
          </a:bodyPr>
          <a:p>
            <a:r>
              <a:rPr lang="en-US" altLang="zh-CN" sz="2000" dirty="0"/>
              <a:t>20KB</a:t>
            </a:r>
            <a:endParaRPr lang="zh-CN" altLang="en-US" sz="2000" dirty="0"/>
          </a:p>
        </p:txBody>
      </p:sp>
      <p:sp>
        <p:nvSpPr>
          <p:cNvPr id="44" name="矩形 43"/>
          <p:cNvSpPr/>
          <p:nvPr/>
        </p:nvSpPr>
        <p:spPr>
          <a:xfrm>
            <a:off x="8746416" y="2392434"/>
            <a:ext cx="2342678" cy="220364"/>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8KB</a:t>
            </a:r>
            <a:endParaRPr lang="zh-CN" altLang="en-US" sz="2400" dirty="0"/>
          </a:p>
        </p:txBody>
      </p:sp>
      <p:sp>
        <p:nvSpPr>
          <p:cNvPr id="46" name="矩形 45"/>
          <p:cNvSpPr/>
          <p:nvPr/>
        </p:nvSpPr>
        <p:spPr>
          <a:xfrm>
            <a:off x="8746416" y="2612798"/>
            <a:ext cx="2342678" cy="333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作业</a:t>
            </a:r>
            <a:r>
              <a:rPr lang="en-US" altLang="zh-CN" sz="2400" dirty="0"/>
              <a:t>1 </a:t>
            </a:r>
            <a:r>
              <a:rPr lang="zh-CN" altLang="en-US" sz="2400" dirty="0"/>
              <a:t>需</a:t>
            </a:r>
            <a:r>
              <a:rPr lang="en-US" altLang="zh-CN" sz="2400" dirty="0"/>
              <a:t>14KB</a:t>
            </a:r>
            <a:endParaRPr lang="zh-CN" altLang="en-US" sz="2400" dirty="0"/>
          </a:p>
        </p:txBody>
      </p:sp>
      <p:sp>
        <p:nvSpPr>
          <p:cNvPr id="48" name="矩形 47"/>
          <p:cNvSpPr/>
          <p:nvPr/>
        </p:nvSpPr>
        <p:spPr>
          <a:xfrm>
            <a:off x="8746416" y="3060413"/>
            <a:ext cx="2342678" cy="6768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32KB</a:t>
            </a:r>
            <a:endParaRPr lang="zh-CN" altLang="en-US" sz="2400" dirty="0"/>
          </a:p>
        </p:txBody>
      </p:sp>
      <p:sp>
        <p:nvSpPr>
          <p:cNvPr id="50" name="矩形 49"/>
          <p:cNvSpPr/>
          <p:nvPr/>
        </p:nvSpPr>
        <p:spPr>
          <a:xfrm>
            <a:off x="8746416" y="3745273"/>
            <a:ext cx="2342678" cy="140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作业</a:t>
            </a:r>
            <a:r>
              <a:rPr lang="en-US" altLang="zh-CN" sz="2400" dirty="0"/>
              <a:t>2 </a:t>
            </a:r>
            <a:r>
              <a:rPr lang="zh-CN" altLang="en-US" sz="2400" dirty="0"/>
              <a:t>需</a:t>
            </a:r>
            <a:r>
              <a:rPr lang="en-US" altLang="zh-CN" sz="2400" dirty="0"/>
              <a:t>60KB</a:t>
            </a:r>
            <a:endParaRPr lang="zh-CN" altLang="en-US" sz="2400" dirty="0"/>
          </a:p>
        </p:txBody>
      </p:sp>
      <p:sp>
        <p:nvSpPr>
          <p:cNvPr id="51" name="矩形 50"/>
          <p:cNvSpPr/>
          <p:nvPr/>
        </p:nvSpPr>
        <p:spPr>
          <a:xfrm>
            <a:off x="8746416" y="2932906"/>
            <a:ext cx="2342678" cy="1162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2400" dirty="0"/>
          </a:p>
        </p:txBody>
      </p:sp>
      <p:sp>
        <p:nvSpPr>
          <p:cNvPr id="52" name="右箭头 51"/>
          <p:cNvSpPr/>
          <p:nvPr/>
        </p:nvSpPr>
        <p:spPr>
          <a:xfrm>
            <a:off x="7768008" y="281564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dirty="0"/>
              <a:t>44KB</a:t>
            </a:r>
            <a:endParaRPr lang="zh-CN" altLang="en-US" sz="2000" dirty="0"/>
          </a:p>
        </p:txBody>
      </p:sp>
      <p:sp>
        <p:nvSpPr>
          <p:cNvPr id="53" name="右箭头 52"/>
          <p:cNvSpPr/>
          <p:nvPr/>
        </p:nvSpPr>
        <p:spPr>
          <a:xfrm>
            <a:off x="7768008" y="2475246"/>
            <a:ext cx="978408" cy="286768"/>
          </a:xfrm>
          <a:prstGeom prst="rightArrow">
            <a:avLst>
              <a:gd name="adj1" fmla="val 50000"/>
              <a:gd name="adj2" fmla="val 99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t>28KB</a:t>
            </a:r>
            <a:endParaRPr lang="zh-CN" altLang="en-US" sz="1600" dirty="0"/>
          </a:p>
        </p:txBody>
      </p:sp>
      <p:sp>
        <p:nvSpPr>
          <p:cNvPr id="54" name="右箭头 53"/>
          <p:cNvSpPr/>
          <p:nvPr/>
        </p:nvSpPr>
        <p:spPr>
          <a:xfrm>
            <a:off x="7750239" y="349493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dirty="0"/>
              <a:t>76KB</a:t>
            </a:r>
            <a:endParaRPr lang="zh-CN" altLang="en-US" sz="2000" dirty="0"/>
          </a:p>
        </p:txBody>
      </p:sp>
      <p:sp>
        <p:nvSpPr>
          <p:cNvPr id="55" name="矩形 54"/>
          <p:cNvSpPr/>
          <p:nvPr/>
        </p:nvSpPr>
        <p:spPr>
          <a:xfrm>
            <a:off x="8746416" y="5150413"/>
            <a:ext cx="2342678" cy="1435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sz="2400" dirty="0"/>
          </a:p>
        </p:txBody>
      </p:sp>
      <p:sp>
        <p:nvSpPr>
          <p:cNvPr id="56" name="右箭头 55"/>
          <p:cNvSpPr/>
          <p:nvPr/>
        </p:nvSpPr>
        <p:spPr>
          <a:xfrm>
            <a:off x="7750239" y="503731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t>140KB</a:t>
            </a:r>
            <a:endParaRPr lang="zh-CN" altLang="en-US" sz="1600" dirty="0"/>
          </a:p>
        </p:txBody>
      </p:sp>
      <p:sp>
        <p:nvSpPr>
          <p:cNvPr id="57" name="矩形 56"/>
          <p:cNvSpPr/>
          <p:nvPr/>
        </p:nvSpPr>
        <p:spPr>
          <a:xfrm>
            <a:off x="8746416" y="5302018"/>
            <a:ext cx="2342678" cy="7854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a:t>
            </a:r>
            <a:endParaRPr lang="zh-CN" altLang="en-US" sz="2400" dirty="0"/>
          </a:p>
        </p:txBody>
      </p:sp>
      <p:sp>
        <p:nvSpPr>
          <p:cNvPr id="58" name="文本框 57"/>
          <p:cNvSpPr txBox="1"/>
          <p:nvPr/>
        </p:nvSpPr>
        <p:spPr>
          <a:xfrm>
            <a:off x="7947664" y="5902818"/>
            <a:ext cx="846707" cy="400110"/>
          </a:xfrm>
          <a:prstGeom prst="rect">
            <a:avLst/>
          </a:prstGeom>
          <a:noFill/>
        </p:spPr>
        <p:txBody>
          <a:bodyPr wrap="none" rtlCol="0">
            <a:spAutoFit/>
          </a:bodyPr>
          <a:p>
            <a:r>
              <a:rPr lang="en-US" altLang="zh-CN" sz="2000" dirty="0"/>
              <a:t>256KB</a:t>
            </a:r>
            <a:endParaRPr lang="zh-CN" altLang="en-US" sz="2000" dirty="0"/>
          </a:p>
        </p:txBody>
      </p:sp>
      <p:sp>
        <p:nvSpPr>
          <p:cNvPr id="59" name="右大括号 58"/>
          <p:cNvSpPr/>
          <p:nvPr/>
        </p:nvSpPr>
        <p:spPr>
          <a:xfrm>
            <a:off x="11106862" y="2392099"/>
            <a:ext cx="298367" cy="220699"/>
          </a:xfrm>
          <a:prstGeom prst="rightBrace">
            <a:avLst>
              <a:gd name="adj1" fmla="val 38726"/>
              <a:gd name="adj2" fmla="val 5272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0" name="右大括号 59"/>
          <p:cNvSpPr/>
          <p:nvPr/>
        </p:nvSpPr>
        <p:spPr>
          <a:xfrm>
            <a:off x="11106862" y="2612798"/>
            <a:ext cx="298367" cy="436383"/>
          </a:xfrm>
          <a:prstGeom prst="rightBrace">
            <a:avLst>
              <a:gd name="adj1" fmla="val 38726"/>
              <a:gd name="adj2" fmla="val 5272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1" name="右大括号 60"/>
          <p:cNvSpPr/>
          <p:nvPr/>
        </p:nvSpPr>
        <p:spPr>
          <a:xfrm>
            <a:off x="11106862" y="3049181"/>
            <a:ext cx="298367" cy="688067"/>
          </a:xfrm>
          <a:prstGeom prst="rightBrace">
            <a:avLst>
              <a:gd name="adj1" fmla="val 38726"/>
              <a:gd name="adj2" fmla="val 5272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2" name="右大括号 61"/>
          <p:cNvSpPr/>
          <p:nvPr/>
        </p:nvSpPr>
        <p:spPr>
          <a:xfrm>
            <a:off x="11106862" y="3738093"/>
            <a:ext cx="298367" cy="1555900"/>
          </a:xfrm>
          <a:prstGeom prst="rightBrace">
            <a:avLst>
              <a:gd name="adj1" fmla="val 38726"/>
              <a:gd name="adj2" fmla="val 5272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3" name="文本框 62"/>
          <p:cNvSpPr txBox="1"/>
          <p:nvPr/>
        </p:nvSpPr>
        <p:spPr>
          <a:xfrm>
            <a:off x="11468364" y="2317782"/>
            <a:ext cx="587020" cy="400110"/>
          </a:xfrm>
          <a:prstGeom prst="rect">
            <a:avLst/>
          </a:prstGeom>
          <a:noFill/>
        </p:spPr>
        <p:txBody>
          <a:bodyPr wrap="none" rtlCol="0">
            <a:spAutoFit/>
          </a:bodyPr>
          <a:p>
            <a:r>
              <a:rPr lang="en-US" altLang="zh-CN" sz="2000" dirty="0"/>
              <a:t>8KB</a:t>
            </a:r>
            <a:endParaRPr lang="zh-CN" altLang="en-US" sz="2000" dirty="0"/>
          </a:p>
        </p:txBody>
      </p:sp>
      <p:sp>
        <p:nvSpPr>
          <p:cNvPr id="64" name="文本框 63"/>
          <p:cNvSpPr txBox="1"/>
          <p:nvPr/>
        </p:nvSpPr>
        <p:spPr>
          <a:xfrm>
            <a:off x="11468364" y="2646323"/>
            <a:ext cx="716863" cy="400110"/>
          </a:xfrm>
          <a:prstGeom prst="rect">
            <a:avLst/>
          </a:prstGeom>
          <a:noFill/>
        </p:spPr>
        <p:txBody>
          <a:bodyPr wrap="none" rtlCol="0">
            <a:spAutoFit/>
          </a:bodyPr>
          <a:p>
            <a:r>
              <a:rPr lang="en-US" altLang="zh-CN" sz="2000" dirty="0"/>
              <a:t>16KB</a:t>
            </a:r>
            <a:endParaRPr lang="zh-CN" altLang="en-US" sz="2000" dirty="0"/>
          </a:p>
        </p:txBody>
      </p:sp>
      <p:sp>
        <p:nvSpPr>
          <p:cNvPr id="65" name="文本框 64"/>
          <p:cNvSpPr txBox="1"/>
          <p:nvPr/>
        </p:nvSpPr>
        <p:spPr>
          <a:xfrm>
            <a:off x="11468364" y="3227403"/>
            <a:ext cx="716863" cy="400110"/>
          </a:xfrm>
          <a:prstGeom prst="rect">
            <a:avLst/>
          </a:prstGeom>
          <a:noFill/>
        </p:spPr>
        <p:txBody>
          <a:bodyPr wrap="none" rtlCol="0">
            <a:spAutoFit/>
          </a:bodyPr>
          <a:p>
            <a:r>
              <a:rPr lang="en-US" altLang="zh-CN" sz="2000" dirty="0"/>
              <a:t>32KB</a:t>
            </a:r>
            <a:endParaRPr lang="zh-CN" altLang="en-US" sz="2000" dirty="0"/>
          </a:p>
        </p:txBody>
      </p:sp>
      <p:sp>
        <p:nvSpPr>
          <p:cNvPr id="66" name="文本框 65"/>
          <p:cNvSpPr txBox="1"/>
          <p:nvPr/>
        </p:nvSpPr>
        <p:spPr>
          <a:xfrm>
            <a:off x="11468364" y="4383853"/>
            <a:ext cx="716863" cy="400110"/>
          </a:xfrm>
          <a:prstGeom prst="rect">
            <a:avLst/>
          </a:prstGeom>
          <a:noFill/>
        </p:spPr>
        <p:txBody>
          <a:bodyPr wrap="none" rtlCol="0">
            <a:spAutoFit/>
          </a:bodyPr>
          <a:p>
            <a:r>
              <a:rPr lang="en-US" altLang="zh-CN" sz="2000" dirty="0"/>
              <a:t>64KB</a:t>
            </a:r>
            <a:endParaRPr lang="zh-CN" altLang="en-US" sz="2000" dirty="0"/>
          </a:p>
        </p:txBody>
      </p:sp>
      <p:sp>
        <p:nvSpPr>
          <p:cNvPr id="67" name="矩形 66"/>
          <p:cNvSpPr/>
          <p:nvPr/>
        </p:nvSpPr>
        <p:spPr>
          <a:xfrm>
            <a:off x="4690812" y="6272150"/>
            <a:ext cx="2214209"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分区大小相等</a:t>
            </a:r>
            <a:endParaRPr lang="zh-CN" altLang="en-US" dirty="0"/>
          </a:p>
        </p:txBody>
      </p:sp>
      <p:sp>
        <p:nvSpPr>
          <p:cNvPr id="68" name="矩形 67"/>
          <p:cNvSpPr/>
          <p:nvPr/>
        </p:nvSpPr>
        <p:spPr>
          <a:xfrm>
            <a:off x="8810650" y="6272149"/>
            <a:ext cx="2214209"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分区大小不等</a:t>
            </a:r>
            <a:endParaRPr lang="zh-CN" altLang="en-US" dirty="0"/>
          </a:p>
        </p:txBody>
      </p:sp>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64516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方式二：固定</a:t>
            </a:r>
            <a:r>
              <a:rPr lang="zh-CN" altLang="en-US" sz="2400">
                <a:latin typeface="华光魏体_CNKI" panose="02000500000000000000" charset="-122"/>
                <a:ea typeface="华光魏体_CNKI" panose="02000500000000000000" charset="-122"/>
                <a:cs typeface="华光魏体_CNKI" panose="02000500000000000000" charset="-122"/>
              </a:rPr>
              <a:t>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3" name="Rectangle 3"/>
          <p:cNvSpPr txBox="1">
            <a:spLocks noChangeArrowheads="1"/>
          </p:cNvSpPr>
          <p:nvPr/>
        </p:nvSpPr>
        <p:spPr>
          <a:xfrm>
            <a:off x="1508760" y="2550795"/>
            <a:ext cx="10203815" cy="128143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9pPr>
          </a:lstStyle>
          <a:p>
            <a:pPr>
              <a:lnSpc>
                <a:spcPct val="100000"/>
              </a:lnSpc>
            </a:pPr>
            <a:r>
              <a:rPr kumimoji="1" lang="en-US" altLang="zh-CN" sz="2400" dirty="0">
                <a:latin typeface="华光魏体_CNKI" panose="02000500000000000000" charset="-122"/>
                <a:ea typeface="华光魏体_CNKI" panose="02000500000000000000" charset="-122"/>
                <a:cs typeface="华光魏体_CNKI" panose="02000500000000000000" charset="-122"/>
              </a:rPr>
              <a:t>      </a:t>
            </a:r>
            <a:r>
              <a:rPr kumimoji="1" lang="zh-CN" altLang="en-US" sz="2400" dirty="0">
                <a:latin typeface="华光魏体_CNKI" panose="02000500000000000000" charset="-122"/>
                <a:ea typeface="华光魏体_CNKI" panose="02000500000000000000" charset="-122"/>
                <a:cs typeface="华光魏体_CNKI" panose="02000500000000000000" charset="-122"/>
              </a:rPr>
              <a:t>为实现固定分区分配，通常将分区按大小排列，并在</a:t>
            </a:r>
            <a:r>
              <a:rPr kumimoji="1" lang="en-US" altLang="zh-CN" sz="2400" dirty="0">
                <a:latin typeface="华光魏体_CNKI" panose="02000500000000000000" charset="-122"/>
                <a:ea typeface="华光魏体_CNKI" panose="02000500000000000000" charset="-122"/>
                <a:cs typeface="华光魏体_CNKI" panose="02000500000000000000" charset="-122"/>
              </a:rPr>
              <a:t>OS</a:t>
            </a:r>
            <a:r>
              <a:rPr kumimoji="1" lang="zh-CN" altLang="en-US" sz="2400" dirty="0">
                <a:latin typeface="华光魏体_CNKI" panose="02000500000000000000" charset="-122"/>
                <a:ea typeface="华光魏体_CNKI" panose="02000500000000000000" charset="-122"/>
                <a:cs typeface="华光魏体_CNKI" panose="02000500000000000000" charset="-122"/>
              </a:rPr>
              <a:t>中为之建立一张</a:t>
            </a: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rPr>
              <a:t>分区说明表</a:t>
            </a:r>
            <a:r>
              <a:rPr kumimoji="1" lang="en-US" altLang="zh-CN" sz="2400" dirty="0">
                <a:latin typeface="华光魏体_CNKI" panose="02000500000000000000" charset="-122"/>
                <a:ea typeface="华光魏体_CNKI" panose="02000500000000000000" charset="-122"/>
                <a:cs typeface="华光魏体_CNKI" panose="02000500000000000000" charset="-122"/>
              </a:rPr>
              <a:t>, </a:t>
            </a:r>
            <a:r>
              <a:rPr kumimoji="1" lang="zh-CN" altLang="en-US" sz="2400" dirty="0">
                <a:latin typeface="华光魏体_CNKI" panose="02000500000000000000" charset="-122"/>
                <a:ea typeface="华光魏体_CNKI" panose="02000500000000000000" charset="-122"/>
                <a:cs typeface="华光魏体_CNKI" panose="02000500000000000000" charset="-122"/>
              </a:rPr>
              <a:t>指出可用于分配的分区数以及每个分区的大小、起始地址及状态。</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p:txBody>
      </p:sp>
      <p:graphicFrame>
        <p:nvGraphicFramePr>
          <p:cNvPr id="2" name="表格 1"/>
          <p:cNvGraphicFramePr>
            <a:graphicFrameLocks noGrp="1"/>
          </p:cNvGraphicFramePr>
          <p:nvPr>
            <p:custDataLst>
              <p:tags r:id="rId1"/>
            </p:custDataLst>
          </p:nvPr>
        </p:nvGraphicFramePr>
        <p:xfrm>
          <a:off x="2162810" y="3915491"/>
          <a:ext cx="4438492" cy="2651760"/>
        </p:xfrm>
        <a:graphic>
          <a:graphicData uri="http://schemas.openxmlformats.org/drawingml/2006/table">
            <a:tbl>
              <a:tblPr firstRow="1" bandRow="1">
                <a:tableStyleId>{5C22544A-7EE6-4342-B048-85BDC9FD1C3A}</a:tableStyleId>
              </a:tblPr>
              <a:tblGrid>
                <a:gridCol w="1109623"/>
                <a:gridCol w="1109623"/>
                <a:gridCol w="1109623"/>
                <a:gridCol w="1109623"/>
              </a:tblGrid>
              <a:tr h="370840">
                <a:tc>
                  <a:txBody>
                    <a:bodyPr/>
                    <a:lstStyle/>
                    <a:p>
                      <a:r>
                        <a:rPr lang="zh-CN" altLang="en-US" sz="2400" dirty="0"/>
                        <a:t>分区号</a:t>
                      </a:r>
                      <a:endParaRPr lang="zh-CN" altLang="en-US" sz="2400" dirty="0"/>
                    </a:p>
                  </a:txBody>
                  <a:tcPr/>
                </a:tc>
                <a:tc>
                  <a:txBody>
                    <a:bodyPr/>
                    <a:lstStyle/>
                    <a:p>
                      <a:r>
                        <a:rPr lang="zh-CN" altLang="en-US" sz="2400" dirty="0"/>
                        <a:t>大小（</a:t>
                      </a:r>
                      <a:r>
                        <a:rPr lang="en-US" altLang="zh-CN" sz="2400" dirty="0"/>
                        <a:t>K</a:t>
                      </a:r>
                      <a:r>
                        <a:rPr lang="zh-CN" altLang="en-US" sz="2400" dirty="0"/>
                        <a:t>）</a:t>
                      </a:r>
                      <a:endParaRPr lang="zh-CN" altLang="en-US" sz="2400" dirty="0"/>
                    </a:p>
                  </a:txBody>
                  <a:tcPr/>
                </a:tc>
                <a:tc>
                  <a:txBody>
                    <a:bodyPr/>
                    <a:lstStyle/>
                    <a:p>
                      <a:r>
                        <a:rPr lang="zh-CN" altLang="en-US" sz="2400" dirty="0"/>
                        <a:t>起址（</a:t>
                      </a:r>
                      <a:r>
                        <a:rPr lang="en-US" altLang="zh-CN" sz="2400" dirty="0"/>
                        <a:t>K</a:t>
                      </a:r>
                      <a:r>
                        <a:rPr lang="zh-CN" altLang="en-US" sz="2400" dirty="0"/>
                        <a:t>）</a:t>
                      </a:r>
                      <a:endParaRPr lang="zh-CN" altLang="en-US" sz="2400" dirty="0"/>
                    </a:p>
                  </a:txBody>
                  <a:tcPr/>
                </a:tc>
                <a:tc>
                  <a:txBody>
                    <a:bodyPr/>
                    <a:lstStyle/>
                    <a:p>
                      <a:r>
                        <a:rPr lang="zh-CN" altLang="en-US" sz="2400" dirty="0"/>
                        <a:t>状态</a:t>
                      </a:r>
                      <a:endParaRPr lang="zh-CN" altLang="en-US" sz="2400" dirty="0"/>
                    </a:p>
                  </a:txBody>
                  <a:tcPr/>
                </a:tc>
              </a:tr>
              <a:tr h="370840">
                <a:tc>
                  <a:txBody>
                    <a:bodyPr/>
                    <a:lstStyle/>
                    <a:p>
                      <a:r>
                        <a:rPr lang="en-US" altLang="zh-CN" sz="2400" dirty="0"/>
                        <a:t>1</a:t>
                      </a:r>
                      <a:endParaRPr lang="zh-CN" altLang="en-US" sz="2400" dirty="0"/>
                    </a:p>
                  </a:txBody>
                  <a:tcPr/>
                </a:tc>
                <a:tc>
                  <a:txBody>
                    <a:bodyPr/>
                    <a:lstStyle/>
                    <a:p>
                      <a:r>
                        <a:rPr lang="en-US" altLang="zh-CN" sz="2400" dirty="0"/>
                        <a:t>12</a:t>
                      </a:r>
                      <a:endParaRPr lang="zh-CN" altLang="en-US" sz="2400" dirty="0"/>
                    </a:p>
                  </a:txBody>
                  <a:tcPr/>
                </a:tc>
                <a:tc>
                  <a:txBody>
                    <a:bodyPr/>
                    <a:lstStyle/>
                    <a:p>
                      <a:r>
                        <a:rPr lang="en-US" altLang="zh-CN" sz="2400" dirty="0"/>
                        <a:t>20</a:t>
                      </a:r>
                      <a:endParaRPr lang="zh-CN" altLang="en-US" sz="2400" dirty="0"/>
                    </a:p>
                  </a:txBody>
                  <a:tcPr/>
                </a:tc>
                <a:tc>
                  <a:txBody>
                    <a:bodyPr/>
                    <a:lstStyle/>
                    <a:p>
                      <a:r>
                        <a:rPr lang="zh-CN" altLang="en-US" sz="2400" dirty="0"/>
                        <a:t>已分配</a:t>
                      </a:r>
                      <a:endParaRPr lang="zh-CN" altLang="en-US" sz="2400" dirty="0"/>
                    </a:p>
                  </a:txBody>
                  <a:tcPr/>
                </a:tc>
              </a:tr>
              <a:tr h="370840">
                <a:tc>
                  <a:txBody>
                    <a:bodyPr/>
                    <a:lstStyle/>
                    <a:p>
                      <a:r>
                        <a:rPr lang="en-US" altLang="zh-CN" sz="2400" dirty="0"/>
                        <a:t>2</a:t>
                      </a:r>
                      <a:endParaRPr lang="zh-CN" altLang="en-US" sz="2400" dirty="0"/>
                    </a:p>
                  </a:txBody>
                  <a:tcPr/>
                </a:tc>
                <a:tc>
                  <a:txBody>
                    <a:bodyPr/>
                    <a:lstStyle/>
                    <a:p>
                      <a:r>
                        <a:rPr lang="en-US" altLang="zh-CN" sz="2400" dirty="0"/>
                        <a:t>32</a:t>
                      </a:r>
                      <a:endParaRPr lang="zh-CN" altLang="en-US" sz="2400" dirty="0"/>
                    </a:p>
                  </a:txBody>
                  <a:tcPr/>
                </a:tc>
                <a:tc>
                  <a:txBody>
                    <a:bodyPr/>
                    <a:lstStyle/>
                    <a:p>
                      <a:r>
                        <a:rPr lang="en-US" altLang="zh-CN" sz="2400" dirty="0"/>
                        <a:t>32</a:t>
                      </a:r>
                      <a:endParaRPr lang="zh-CN" altLang="en-US" sz="2400" dirty="0"/>
                    </a:p>
                  </a:txBody>
                  <a:tcPr/>
                </a:tc>
                <a:tc>
                  <a:txBody>
                    <a:bodyPr/>
                    <a:lstStyle/>
                    <a:p>
                      <a:r>
                        <a:rPr lang="zh-CN" altLang="en-US" sz="2400" dirty="0"/>
                        <a:t>已分配</a:t>
                      </a:r>
                      <a:endParaRPr lang="zh-CN" altLang="en-US" sz="2400" dirty="0"/>
                    </a:p>
                  </a:txBody>
                  <a:tcPr/>
                </a:tc>
              </a:tr>
              <a:tr h="370840">
                <a:tc>
                  <a:txBody>
                    <a:bodyPr/>
                    <a:lstStyle/>
                    <a:p>
                      <a:r>
                        <a:rPr lang="en-US" altLang="zh-CN" sz="2400" dirty="0"/>
                        <a:t>3</a:t>
                      </a:r>
                      <a:endParaRPr lang="zh-CN" altLang="en-US" sz="2400" dirty="0"/>
                    </a:p>
                  </a:txBody>
                  <a:tcPr/>
                </a:tc>
                <a:tc>
                  <a:txBody>
                    <a:bodyPr/>
                    <a:lstStyle/>
                    <a:p>
                      <a:r>
                        <a:rPr lang="en-US" altLang="zh-CN" sz="2400" dirty="0"/>
                        <a:t>64</a:t>
                      </a:r>
                      <a:endParaRPr lang="zh-CN" altLang="en-US" sz="2400" dirty="0"/>
                    </a:p>
                  </a:txBody>
                  <a:tcPr/>
                </a:tc>
                <a:tc>
                  <a:txBody>
                    <a:bodyPr/>
                    <a:lstStyle/>
                    <a:p>
                      <a:r>
                        <a:rPr lang="en-US" altLang="zh-CN" sz="2400" dirty="0"/>
                        <a:t>64</a:t>
                      </a:r>
                      <a:endParaRPr lang="zh-CN" altLang="en-US" sz="2400" dirty="0"/>
                    </a:p>
                  </a:txBody>
                  <a:tcPr/>
                </a:tc>
                <a:tc>
                  <a:txBody>
                    <a:bodyPr/>
                    <a:lstStyle/>
                    <a:p>
                      <a:r>
                        <a:rPr lang="zh-CN" altLang="en-US" sz="2400" dirty="0"/>
                        <a:t>已分配</a:t>
                      </a:r>
                      <a:endParaRPr lang="zh-CN" altLang="en-US" sz="2400" dirty="0"/>
                    </a:p>
                  </a:txBody>
                  <a:tcPr/>
                </a:tc>
              </a:tr>
              <a:tr h="370840">
                <a:tc>
                  <a:txBody>
                    <a:bodyPr/>
                    <a:lstStyle/>
                    <a:p>
                      <a:r>
                        <a:rPr lang="en-US" altLang="zh-CN" sz="2400" dirty="0"/>
                        <a:t>4</a:t>
                      </a:r>
                      <a:endParaRPr lang="zh-CN" altLang="en-US" sz="2400" dirty="0"/>
                    </a:p>
                  </a:txBody>
                  <a:tcPr/>
                </a:tc>
                <a:tc>
                  <a:txBody>
                    <a:bodyPr/>
                    <a:lstStyle/>
                    <a:p>
                      <a:r>
                        <a:rPr lang="en-US" altLang="zh-CN" sz="2400" dirty="0"/>
                        <a:t>128</a:t>
                      </a:r>
                      <a:endParaRPr lang="zh-CN" altLang="en-US" sz="2400" dirty="0"/>
                    </a:p>
                  </a:txBody>
                  <a:tcPr/>
                </a:tc>
                <a:tc>
                  <a:txBody>
                    <a:bodyPr/>
                    <a:lstStyle/>
                    <a:p>
                      <a:r>
                        <a:rPr lang="en-US" altLang="zh-CN" sz="2400" dirty="0"/>
                        <a:t>128</a:t>
                      </a:r>
                      <a:endParaRPr lang="zh-CN" altLang="en-US" sz="2400" dirty="0"/>
                    </a:p>
                  </a:txBody>
                  <a:tcPr/>
                </a:tc>
                <a:tc>
                  <a:txBody>
                    <a:bodyPr/>
                    <a:lstStyle/>
                    <a:p>
                      <a:r>
                        <a:rPr lang="zh-CN" altLang="en-US" sz="2400" dirty="0"/>
                        <a:t>已分配</a:t>
                      </a:r>
                      <a:endParaRPr lang="zh-CN" altLang="en-US" sz="2400" dirty="0"/>
                    </a:p>
                  </a:txBody>
                  <a:tcPr/>
                </a:tc>
              </a:tr>
            </a:tbl>
          </a:graphicData>
        </a:graphic>
      </p:graphicFrame>
      <p:sp>
        <p:nvSpPr>
          <p:cNvPr id="11" name="矩形 10"/>
          <p:cNvSpPr/>
          <p:nvPr/>
        </p:nvSpPr>
        <p:spPr>
          <a:xfrm>
            <a:off x="7959095" y="3763725"/>
            <a:ext cx="1988632" cy="4318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OS</a:t>
            </a:r>
            <a:endParaRPr lang="zh-CN" altLang="en-US" sz="2000" dirty="0"/>
          </a:p>
        </p:txBody>
      </p:sp>
      <p:sp>
        <p:nvSpPr>
          <p:cNvPr id="12" name="矩形 11"/>
          <p:cNvSpPr/>
          <p:nvPr/>
        </p:nvSpPr>
        <p:spPr>
          <a:xfrm>
            <a:off x="7959095" y="4195526"/>
            <a:ext cx="1988632" cy="4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作业</a:t>
            </a:r>
            <a:r>
              <a:rPr lang="en-US" altLang="zh-CN" sz="2000" dirty="0"/>
              <a:t>A</a:t>
            </a:r>
            <a:endParaRPr lang="zh-CN" altLang="en-US" sz="2000" dirty="0"/>
          </a:p>
        </p:txBody>
      </p:sp>
      <p:sp>
        <p:nvSpPr>
          <p:cNvPr id="16" name="矩形 15"/>
          <p:cNvSpPr/>
          <p:nvPr/>
        </p:nvSpPr>
        <p:spPr>
          <a:xfrm>
            <a:off x="7959095" y="4627327"/>
            <a:ext cx="1988632" cy="62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作业</a:t>
            </a:r>
            <a:r>
              <a:rPr lang="en-US" altLang="zh-CN" sz="2000" dirty="0"/>
              <a:t>B</a:t>
            </a:r>
            <a:endParaRPr lang="zh-CN" altLang="en-US" sz="2000" dirty="0"/>
          </a:p>
        </p:txBody>
      </p:sp>
      <p:sp>
        <p:nvSpPr>
          <p:cNvPr id="17" name="矩形 16"/>
          <p:cNvSpPr/>
          <p:nvPr/>
        </p:nvSpPr>
        <p:spPr>
          <a:xfrm>
            <a:off x="7959095" y="5250256"/>
            <a:ext cx="1988632" cy="62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作业</a:t>
            </a:r>
            <a:r>
              <a:rPr lang="en-US" altLang="zh-CN" sz="2000" dirty="0"/>
              <a:t>C</a:t>
            </a:r>
            <a:endParaRPr lang="zh-CN" altLang="en-US" sz="2000" dirty="0"/>
          </a:p>
        </p:txBody>
      </p:sp>
      <p:sp>
        <p:nvSpPr>
          <p:cNvPr id="18" name="矩形 17"/>
          <p:cNvSpPr/>
          <p:nvPr/>
        </p:nvSpPr>
        <p:spPr>
          <a:xfrm>
            <a:off x="7959095" y="5873185"/>
            <a:ext cx="1988632" cy="7373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a:t>
            </a:r>
            <a:endParaRPr lang="zh-CN" altLang="en-US" sz="2000" dirty="0"/>
          </a:p>
        </p:txBody>
      </p:sp>
      <p:sp>
        <p:nvSpPr>
          <p:cNvPr id="19" name="文本框 18"/>
          <p:cNvSpPr txBox="1"/>
          <p:nvPr/>
        </p:nvSpPr>
        <p:spPr>
          <a:xfrm>
            <a:off x="7420165" y="4010860"/>
            <a:ext cx="577402" cy="400110"/>
          </a:xfrm>
          <a:prstGeom prst="rect">
            <a:avLst/>
          </a:prstGeom>
          <a:noFill/>
        </p:spPr>
        <p:txBody>
          <a:bodyPr wrap="none" rtlCol="0">
            <a:spAutoFit/>
          </a:bodyPr>
          <a:lstStyle/>
          <a:p>
            <a:r>
              <a:rPr lang="en-US" altLang="zh-CN" sz="2000" dirty="0"/>
              <a:t>20K</a:t>
            </a:r>
            <a:endParaRPr lang="zh-CN" altLang="en-US" sz="2000" dirty="0"/>
          </a:p>
        </p:txBody>
      </p:sp>
      <p:sp>
        <p:nvSpPr>
          <p:cNvPr id="20" name="文本框 19"/>
          <p:cNvSpPr txBox="1"/>
          <p:nvPr/>
        </p:nvSpPr>
        <p:spPr>
          <a:xfrm>
            <a:off x="7420165" y="4432907"/>
            <a:ext cx="577402" cy="400110"/>
          </a:xfrm>
          <a:prstGeom prst="rect">
            <a:avLst/>
          </a:prstGeom>
          <a:noFill/>
        </p:spPr>
        <p:txBody>
          <a:bodyPr wrap="none" rtlCol="0">
            <a:spAutoFit/>
          </a:bodyPr>
          <a:lstStyle/>
          <a:p>
            <a:r>
              <a:rPr lang="en-US" altLang="zh-CN" sz="2000" dirty="0"/>
              <a:t>32K</a:t>
            </a:r>
            <a:endParaRPr lang="zh-CN" altLang="en-US" sz="2000" dirty="0"/>
          </a:p>
        </p:txBody>
      </p:sp>
      <p:sp>
        <p:nvSpPr>
          <p:cNvPr id="21" name="文本框 20"/>
          <p:cNvSpPr txBox="1"/>
          <p:nvPr/>
        </p:nvSpPr>
        <p:spPr>
          <a:xfrm>
            <a:off x="7420165" y="5028240"/>
            <a:ext cx="577402" cy="400110"/>
          </a:xfrm>
          <a:prstGeom prst="rect">
            <a:avLst/>
          </a:prstGeom>
          <a:noFill/>
        </p:spPr>
        <p:txBody>
          <a:bodyPr wrap="none" rtlCol="0">
            <a:spAutoFit/>
          </a:bodyPr>
          <a:lstStyle/>
          <a:p>
            <a:r>
              <a:rPr lang="en-US" altLang="zh-CN" sz="2000" dirty="0"/>
              <a:t>64K</a:t>
            </a:r>
            <a:endParaRPr lang="zh-CN" altLang="en-US" sz="2000" dirty="0"/>
          </a:p>
        </p:txBody>
      </p:sp>
      <p:sp>
        <p:nvSpPr>
          <p:cNvPr id="22" name="文本框 21"/>
          <p:cNvSpPr txBox="1"/>
          <p:nvPr/>
        </p:nvSpPr>
        <p:spPr>
          <a:xfrm>
            <a:off x="7379358" y="5694207"/>
            <a:ext cx="707245" cy="400110"/>
          </a:xfrm>
          <a:prstGeom prst="rect">
            <a:avLst/>
          </a:prstGeom>
          <a:noFill/>
        </p:spPr>
        <p:txBody>
          <a:bodyPr wrap="none" rtlCol="0">
            <a:spAutoFit/>
          </a:bodyPr>
          <a:lstStyle/>
          <a:p>
            <a:r>
              <a:rPr lang="en-US" altLang="zh-CN" sz="2000" dirty="0"/>
              <a:t>128K</a:t>
            </a:r>
            <a:endParaRPr lang="zh-CN" altLang="en-US" sz="2000" dirty="0"/>
          </a:p>
        </p:txBody>
      </p:sp>
      <p:sp>
        <p:nvSpPr>
          <p:cNvPr id="23" name="文本框 22"/>
          <p:cNvSpPr txBox="1"/>
          <p:nvPr/>
        </p:nvSpPr>
        <p:spPr>
          <a:xfrm>
            <a:off x="7341252" y="6406868"/>
            <a:ext cx="707245" cy="400110"/>
          </a:xfrm>
          <a:prstGeom prst="rect">
            <a:avLst/>
          </a:prstGeom>
          <a:noFill/>
        </p:spPr>
        <p:txBody>
          <a:bodyPr wrap="none" rtlCol="0">
            <a:spAutoFit/>
          </a:bodyPr>
          <a:lstStyle/>
          <a:p>
            <a:r>
              <a:rPr lang="en-US" altLang="zh-CN" sz="2000" dirty="0"/>
              <a:t>256K</a:t>
            </a:r>
            <a:endParaRPr lang="zh-CN" altLang="en-US" sz="2000" dirty="0"/>
          </a:p>
        </p:txBody>
      </p:sp>
    </p:spTree>
    <p:custDataLst>
      <p:tags r:id="rId2"/>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64516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方式二：固定</a:t>
            </a:r>
            <a:r>
              <a:rPr lang="zh-CN" altLang="en-US" sz="2400">
                <a:latin typeface="华光魏体_CNKI" panose="02000500000000000000" charset="-122"/>
                <a:ea typeface="华光魏体_CNKI" panose="02000500000000000000" charset="-122"/>
                <a:cs typeface="华光魏体_CNKI" panose="02000500000000000000" charset="-122"/>
              </a:rPr>
              <a:t>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 name="AutoShape 3"/>
          <p:cNvSpPr>
            <a:spLocks noChangeArrowheads="1"/>
          </p:cNvSpPr>
          <p:nvPr/>
        </p:nvSpPr>
        <p:spPr bwMode="auto">
          <a:xfrm>
            <a:off x="5869408" y="911409"/>
            <a:ext cx="3048000" cy="425450"/>
          </a:xfrm>
          <a:prstGeom prst="roundRect">
            <a:avLst>
              <a:gd name="adj" fmla="val 16667"/>
            </a:avLst>
          </a:prstGeom>
          <a:solidFill>
            <a:schemeClr val="accent2"/>
          </a:solidFill>
          <a:ln w="9525">
            <a:solidFill>
              <a:schemeClr val="tx1"/>
            </a:solidFill>
            <a:round/>
          </a:ln>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300">
                <a:solidFill>
                  <a:schemeClr val="bg1"/>
                </a:solidFill>
              </a:rPr>
              <a:t>申请</a:t>
            </a:r>
            <a:r>
              <a:rPr lang="zh-CN" altLang="zh-CN" sz="2300">
                <a:solidFill>
                  <a:schemeClr val="bg1"/>
                </a:solidFill>
              </a:rPr>
              <a:t>大小</a:t>
            </a:r>
            <a:r>
              <a:rPr lang="zh-CN" altLang="en-US" sz="2300">
                <a:solidFill>
                  <a:schemeClr val="bg1"/>
                </a:solidFill>
              </a:rPr>
              <a:t>为</a:t>
            </a:r>
            <a:r>
              <a:rPr lang="en-US" altLang="zh-CN" sz="2300">
                <a:solidFill>
                  <a:schemeClr val="bg1"/>
                </a:solidFill>
              </a:rPr>
              <a:t>n</a:t>
            </a:r>
            <a:r>
              <a:rPr lang="zh-CN" altLang="zh-CN" sz="2300">
                <a:solidFill>
                  <a:schemeClr val="bg1"/>
                </a:solidFill>
              </a:rPr>
              <a:t>的分区</a:t>
            </a:r>
            <a:endParaRPr lang="zh-CN" altLang="en-US" sz="2300">
              <a:solidFill>
                <a:schemeClr val="bg1"/>
              </a:solidFill>
            </a:endParaRPr>
          </a:p>
        </p:txBody>
      </p:sp>
      <p:sp>
        <p:nvSpPr>
          <p:cNvPr id="3" name="Rectangle 4"/>
          <p:cNvSpPr>
            <a:spLocks noChangeArrowheads="1"/>
          </p:cNvSpPr>
          <p:nvPr/>
        </p:nvSpPr>
        <p:spPr bwMode="auto">
          <a:xfrm>
            <a:off x="6021808" y="1600384"/>
            <a:ext cx="2667000" cy="708025"/>
          </a:xfrm>
          <a:prstGeom prst="rect">
            <a:avLst/>
          </a:prstGeom>
          <a:solidFill>
            <a:srgbClr val="E7E32F"/>
          </a:solidFill>
          <a:ln w="9525">
            <a:solidFill>
              <a:schemeClr val="tx1"/>
            </a:solidFill>
            <a:miter lim="800000"/>
          </a:ln>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ctr" eaLnBrk="1" hangingPunct="1"/>
            <a:r>
              <a:rPr lang="zh-CN" altLang="en-US" sz="2300" dirty="0"/>
              <a:t>取分区说明表的</a:t>
            </a:r>
            <a:endParaRPr lang="zh-CN" altLang="en-US" sz="2300" dirty="0"/>
          </a:p>
          <a:p>
            <a:pPr algn="ctr" eaLnBrk="1" hangingPunct="1"/>
            <a:r>
              <a:rPr lang="zh-CN" altLang="en-US" sz="2300" dirty="0"/>
              <a:t>第一项</a:t>
            </a:r>
            <a:endParaRPr lang="zh-CN" altLang="en-US" sz="2300" dirty="0"/>
          </a:p>
        </p:txBody>
      </p:sp>
      <p:sp>
        <p:nvSpPr>
          <p:cNvPr id="11" name="AutoShape 5"/>
          <p:cNvSpPr>
            <a:spLocks noChangeArrowheads="1"/>
          </p:cNvSpPr>
          <p:nvPr/>
        </p:nvSpPr>
        <p:spPr bwMode="auto">
          <a:xfrm>
            <a:off x="5411592" y="3581142"/>
            <a:ext cx="4114800" cy="636587"/>
          </a:xfrm>
          <a:prstGeom prst="diamond">
            <a:avLst/>
          </a:prstGeom>
          <a:solidFill>
            <a:srgbClr val="66FF33"/>
          </a:solidFill>
          <a:ln w="9525">
            <a:solidFill>
              <a:schemeClr val="tx1"/>
            </a:solidFill>
            <a:miter lim="800000"/>
          </a:ln>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ctr" eaLnBrk="1" hangingPunct="1"/>
            <a:r>
              <a:rPr lang="zh-CN" altLang="en-US" sz="2300"/>
              <a:t>该分区空闲吗？</a:t>
            </a:r>
            <a:endParaRPr lang="zh-CN" altLang="en-US" sz="2300"/>
          </a:p>
        </p:txBody>
      </p:sp>
      <p:sp>
        <p:nvSpPr>
          <p:cNvPr id="12" name="AutoShape 6"/>
          <p:cNvSpPr>
            <a:spLocks noChangeArrowheads="1"/>
          </p:cNvSpPr>
          <p:nvPr/>
        </p:nvSpPr>
        <p:spPr bwMode="auto">
          <a:xfrm>
            <a:off x="5440574" y="4559041"/>
            <a:ext cx="4114800" cy="566737"/>
          </a:xfrm>
          <a:prstGeom prst="diamond">
            <a:avLst/>
          </a:prstGeom>
          <a:solidFill>
            <a:srgbClr val="66FF33"/>
          </a:solidFill>
          <a:ln w="9525">
            <a:solidFill>
              <a:schemeClr val="tx1"/>
            </a:solidFill>
            <a:miter lim="800000"/>
          </a:ln>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ctr" eaLnBrk="1" hangingPunct="1"/>
            <a:r>
              <a:rPr lang="zh-CN" altLang="en-US" sz="2300"/>
              <a:t>分区大小</a:t>
            </a:r>
            <a:r>
              <a:rPr lang="zh-CN" altLang="en-US" sz="2300">
                <a:sym typeface="Symbol" panose="05050102010706020507" pitchFamily="18" charset="2"/>
              </a:rPr>
              <a:t></a:t>
            </a:r>
            <a:r>
              <a:rPr lang="en-US" altLang="zh-CN" sz="2300"/>
              <a:t>n</a:t>
            </a:r>
            <a:endParaRPr lang="en-US" altLang="zh-CN" sz="2300"/>
          </a:p>
        </p:txBody>
      </p:sp>
      <p:sp>
        <p:nvSpPr>
          <p:cNvPr id="16" name="AutoShape 7"/>
          <p:cNvSpPr>
            <a:spLocks noChangeArrowheads="1"/>
          </p:cNvSpPr>
          <p:nvPr/>
        </p:nvSpPr>
        <p:spPr bwMode="auto">
          <a:xfrm>
            <a:off x="5412208" y="2592571"/>
            <a:ext cx="4114800" cy="636587"/>
          </a:xfrm>
          <a:prstGeom prst="diamond">
            <a:avLst/>
          </a:prstGeom>
          <a:solidFill>
            <a:srgbClr val="66FF33"/>
          </a:solidFill>
          <a:ln w="9525">
            <a:solidFill>
              <a:schemeClr val="tx1"/>
            </a:solidFill>
            <a:miter lim="800000"/>
          </a:ln>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ctr" eaLnBrk="1" hangingPunct="1"/>
            <a:r>
              <a:rPr lang="zh-CN" altLang="en-US" sz="2300" dirty="0"/>
              <a:t>表结束吗？</a:t>
            </a:r>
            <a:endParaRPr lang="zh-CN" altLang="en-US" sz="2300" dirty="0"/>
          </a:p>
        </p:txBody>
      </p:sp>
      <p:sp>
        <p:nvSpPr>
          <p:cNvPr id="17" name="AutoShape 8"/>
          <p:cNvSpPr>
            <a:spLocks noChangeArrowheads="1"/>
          </p:cNvSpPr>
          <p:nvPr/>
        </p:nvSpPr>
        <p:spPr bwMode="auto">
          <a:xfrm>
            <a:off x="6108118" y="6286925"/>
            <a:ext cx="2819400" cy="425450"/>
          </a:xfrm>
          <a:prstGeom prst="roundRect">
            <a:avLst>
              <a:gd name="adj" fmla="val 16667"/>
            </a:avLst>
          </a:prstGeom>
          <a:solidFill>
            <a:schemeClr val="accent2"/>
          </a:solidFill>
          <a:ln w="9525">
            <a:solidFill>
              <a:schemeClr val="tx1"/>
            </a:solidFill>
            <a:round/>
          </a:ln>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ctr" eaLnBrk="1" hangingPunct="1"/>
            <a:r>
              <a:rPr lang="zh-CN" altLang="en-US" sz="2300">
                <a:solidFill>
                  <a:schemeClr val="bg1"/>
                </a:solidFill>
              </a:rPr>
              <a:t>返回分区号</a:t>
            </a:r>
            <a:endParaRPr lang="zh-CN" altLang="en-US" sz="2300">
              <a:solidFill>
                <a:schemeClr val="bg1"/>
              </a:solidFill>
            </a:endParaRPr>
          </a:p>
        </p:txBody>
      </p:sp>
      <p:sp>
        <p:nvSpPr>
          <p:cNvPr id="18" name="Rectangle 9"/>
          <p:cNvSpPr>
            <a:spLocks noChangeArrowheads="1"/>
          </p:cNvSpPr>
          <p:nvPr/>
        </p:nvSpPr>
        <p:spPr bwMode="auto">
          <a:xfrm>
            <a:off x="6108118" y="5507463"/>
            <a:ext cx="2779712" cy="425450"/>
          </a:xfrm>
          <a:prstGeom prst="rect">
            <a:avLst/>
          </a:prstGeom>
          <a:solidFill>
            <a:srgbClr val="E7E32F"/>
          </a:solidFill>
          <a:ln w="9525">
            <a:solidFill>
              <a:schemeClr val="tx1"/>
            </a:solidFill>
            <a:miter lim="800000"/>
          </a:ln>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ctr" eaLnBrk="1" hangingPunct="1"/>
            <a:r>
              <a:rPr lang="zh-CN" altLang="en-US" sz="2300">
                <a:latin typeface="Arial" panose="020B0604020202020204" pitchFamily="34" charset="0"/>
              </a:rPr>
              <a:t>置</a:t>
            </a:r>
            <a:r>
              <a:rPr lang="zh-CN" altLang="en-US" sz="2300"/>
              <a:t>状态为“已分配”</a:t>
            </a:r>
            <a:endParaRPr lang="zh-CN" altLang="en-US" sz="2300"/>
          </a:p>
        </p:txBody>
      </p:sp>
      <p:sp>
        <p:nvSpPr>
          <p:cNvPr id="19" name="AutoShape 10"/>
          <p:cNvSpPr>
            <a:spLocks noChangeArrowheads="1"/>
          </p:cNvSpPr>
          <p:nvPr/>
        </p:nvSpPr>
        <p:spPr bwMode="auto">
          <a:xfrm>
            <a:off x="3521851" y="3419185"/>
            <a:ext cx="1600200" cy="495300"/>
          </a:xfrm>
          <a:prstGeom prst="roundRect">
            <a:avLst>
              <a:gd name="adj" fmla="val 16667"/>
            </a:avLst>
          </a:prstGeom>
          <a:solidFill>
            <a:schemeClr val="accent2"/>
          </a:solidFill>
          <a:ln w="9525">
            <a:solidFill>
              <a:schemeClr val="tx1"/>
            </a:solidFill>
            <a:round/>
          </a:ln>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ctr" eaLnBrk="1" hangingPunct="1"/>
            <a:r>
              <a:rPr lang="zh-CN" altLang="en-US" sz="2300">
                <a:solidFill>
                  <a:schemeClr val="bg1"/>
                </a:solidFill>
              </a:rPr>
              <a:t>无法分配</a:t>
            </a:r>
            <a:endParaRPr lang="zh-CN" altLang="en-US" sz="2300">
              <a:solidFill>
                <a:schemeClr val="bg1"/>
              </a:solidFill>
            </a:endParaRPr>
          </a:p>
        </p:txBody>
      </p:sp>
      <p:sp>
        <p:nvSpPr>
          <p:cNvPr id="20" name="Line 11"/>
          <p:cNvSpPr>
            <a:spLocks noChangeShapeType="1"/>
          </p:cNvSpPr>
          <p:nvPr/>
        </p:nvSpPr>
        <p:spPr bwMode="auto">
          <a:xfrm>
            <a:off x="7469608" y="1336859"/>
            <a:ext cx="0" cy="271463"/>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lIns="45423" tIns="22711" rIns="45423" bIns="22711" anchor="ctr"/>
          <a:lstStyle/>
          <a:p>
            <a:endParaRPr lang="zh-CN" altLang="en-US"/>
          </a:p>
        </p:txBody>
      </p:sp>
      <p:sp>
        <p:nvSpPr>
          <p:cNvPr id="21" name="Line 12"/>
          <p:cNvSpPr>
            <a:spLocks noChangeShapeType="1"/>
          </p:cNvSpPr>
          <p:nvPr/>
        </p:nvSpPr>
        <p:spPr bwMode="auto">
          <a:xfrm>
            <a:off x="7469608" y="2308409"/>
            <a:ext cx="0" cy="2921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lIns="45423" tIns="22711" rIns="45423" bIns="22711" anchor="ctr"/>
          <a:lstStyle/>
          <a:p>
            <a:endParaRPr lang="zh-CN" altLang="en-US"/>
          </a:p>
        </p:txBody>
      </p:sp>
      <p:sp>
        <p:nvSpPr>
          <p:cNvPr id="22" name="Line 13"/>
          <p:cNvSpPr>
            <a:spLocks noChangeShapeType="1"/>
          </p:cNvSpPr>
          <p:nvPr/>
        </p:nvSpPr>
        <p:spPr bwMode="auto">
          <a:xfrm>
            <a:off x="7479095" y="5932913"/>
            <a:ext cx="0" cy="354012"/>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lIns="45423" tIns="22711" rIns="45423" bIns="22711" anchor="ctr"/>
          <a:lstStyle/>
          <a:p>
            <a:endParaRPr lang="zh-CN" altLang="en-US"/>
          </a:p>
        </p:txBody>
      </p:sp>
      <p:sp>
        <p:nvSpPr>
          <p:cNvPr id="23" name="Rectangle 14"/>
          <p:cNvSpPr>
            <a:spLocks noChangeArrowheads="1"/>
          </p:cNvSpPr>
          <p:nvPr/>
        </p:nvSpPr>
        <p:spPr bwMode="auto">
          <a:xfrm>
            <a:off x="9815933" y="3036042"/>
            <a:ext cx="1524000" cy="423863"/>
          </a:xfrm>
          <a:prstGeom prst="rect">
            <a:avLst/>
          </a:prstGeom>
          <a:solidFill>
            <a:srgbClr val="E7E32F"/>
          </a:solidFill>
          <a:ln w="9525">
            <a:solidFill>
              <a:schemeClr val="tx1"/>
            </a:solidFill>
            <a:miter lim="800000"/>
          </a:ln>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ctr" eaLnBrk="1" hangingPunct="1"/>
            <a:r>
              <a:rPr lang="zh-CN" altLang="en-US" sz="2300" dirty="0"/>
              <a:t>取下一项</a:t>
            </a:r>
            <a:endParaRPr lang="zh-CN" altLang="en-US" sz="2300" dirty="0"/>
          </a:p>
        </p:txBody>
      </p:sp>
      <p:grpSp>
        <p:nvGrpSpPr>
          <p:cNvPr id="24" name="Group 15"/>
          <p:cNvGrpSpPr/>
          <p:nvPr/>
        </p:nvGrpSpPr>
        <p:grpSpPr bwMode="auto">
          <a:xfrm>
            <a:off x="7469608" y="3208965"/>
            <a:ext cx="457200" cy="406400"/>
            <a:chOff x="4128" y="2784"/>
            <a:chExt cx="288" cy="256"/>
          </a:xfrm>
        </p:grpSpPr>
        <p:sp>
          <p:nvSpPr>
            <p:cNvPr id="25" name="Line 16"/>
            <p:cNvSpPr>
              <a:spLocks noChangeShapeType="1"/>
            </p:cNvSpPr>
            <p:nvPr/>
          </p:nvSpPr>
          <p:spPr bwMode="auto">
            <a:xfrm>
              <a:off x="4128" y="2801"/>
              <a:ext cx="0" cy="223"/>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lIns="45423" tIns="22711" rIns="45423" bIns="22711" anchor="ctr"/>
            <a:lstStyle/>
            <a:p>
              <a:endParaRPr lang="zh-CN" altLang="en-US"/>
            </a:p>
          </p:txBody>
        </p:sp>
        <p:sp>
          <p:nvSpPr>
            <p:cNvPr id="26" name="Text Box 17"/>
            <p:cNvSpPr txBox="1">
              <a:spLocks noChangeArrowheads="1"/>
            </p:cNvSpPr>
            <p:nvPr/>
          </p:nvSpPr>
          <p:spPr bwMode="auto">
            <a:xfrm>
              <a:off x="4128" y="2784"/>
              <a:ext cx="288" cy="25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800" dirty="0"/>
                <a:t>N</a:t>
              </a:r>
              <a:endParaRPr lang="en-US" altLang="zh-CN" sz="1800" dirty="0"/>
            </a:p>
          </p:txBody>
        </p:sp>
      </p:grpSp>
      <p:grpSp>
        <p:nvGrpSpPr>
          <p:cNvPr id="27" name="Group 18"/>
          <p:cNvGrpSpPr/>
          <p:nvPr/>
        </p:nvGrpSpPr>
        <p:grpSpPr bwMode="auto">
          <a:xfrm>
            <a:off x="7469608" y="4171692"/>
            <a:ext cx="381000" cy="411163"/>
            <a:chOff x="4128" y="3357"/>
            <a:chExt cx="240" cy="259"/>
          </a:xfrm>
        </p:grpSpPr>
        <p:sp>
          <p:nvSpPr>
            <p:cNvPr id="28" name="Line 19"/>
            <p:cNvSpPr>
              <a:spLocks noChangeShapeType="1"/>
            </p:cNvSpPr>
            <p:nvPr/>
          </p:nvSpPr>
          <p:spPr bwMode="auto">
            <a:xfrm>
              <a:off x="4128" y="3386"/>
              <a:ext cx="0" cy="21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lIns="45423" tIns="22711" rIns="45423" bIns="22711" anchor="ctr"/>
            <a:lstStyle/>
            <a:p>
              <a:endParaRPr lang="zh-CN" altLang="en-US"/>
            </a:p>
          </p:txBody>
        </p:sp>
        <p:sp>
          <p:nvSpPr>
            <p:cNvPr id="29" name="Text Box 20"/>
            <p:cNvSpPr txBox="1">
              <a:spLocks noChangeArrowheads="1"/>
            </p:cNvSpPr>
            <p:nvPr/>
          </p:nvSpPr>
          <p:spPr bwMode="auto">
            <a:xfrm>
              <a:off x="4138" y="3357"/>
              <a:ext cx="230" cy="25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800" dirty="0"/>
                <a:t>Y</a:t>
              </a:r>
              <a:endParaRPr lang="en-US" altLang="zh-CN" sz="1800" dirty="0"/>
            </a:p>
          </p:txBody>
        </p:sp>
      </p:grpSp>
      <p:grpSp>
        <p:nvGrpSpPr>
          <p:cNvPr id="30" name="Group 21"/>
          <p:cNvGrpSpPr/>
          <p:nvPr/>
        </p:nvGrpSpPr>
        <p:grpSpPr bwMode="auto">
          <a:xfrm>
            <a:off x="7469608" y="5104689"/>
            <a:ext cx="304800" cy="396875"/>
            <a:chOff x="4128" y="3984"/>
            <a:chExt cx="192" cy="250"/>
          </a:xfrm>
        </p:grpSpPr>
        <p:sp>
          <p:nvSpPr>
            <p:cNvPr id="31" name="Line 22"/>
            <p:cNvSpPr>
              <a:spLocks noChangeShapeType="1"/>
            </p:cNvSpPr>
            <p:nvPr/>
          </p:nvSpPr>
          <p:spPr bwMode="auto">
            <a:xfrm>
              <a:off x="4128" y="4011"/>
              <a:ext cx="0" cy="223"/>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lIns="45423" tIns="22711" rIns="45423" bIns="22711" anchor="ctr"/>
            <a:lstStyle/>
            <a:p>
              <a:endParaRPr lang="zh-CN" altLang="en-US"/>
            </a:p>
          </p:txBody>
        </p:sp>
        <p:sp>
          <p:nvSpPr>
            <p:cNvPr id="32" name="Text Box 23"/>
            <p:cNvSpPr txBox="1">
              <a:spLocks noChangeArrowheads="1"/>
            </p:cNvSpPr>
            <p:nvPr/>
          </p:nvSpPr>
          <p:spPr bwMode="auto">
            <a:xfrm>
              <a:off x="4128" y="3984"/>
              <a:ext cx="192" cy="2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800" dirty="0"/>
                <a:t>Y</a:t>
              </a:r>
              <a:endParaRPr lang="en-US" altLang="zh-CN" sz="1800" dirty="0"/>
            </a:p>
          </p:txBody>
        </p:sp>
      </p:grpSp>
      <p:grpSp>
        <p:nvGrpSpPr>
          <p:cNvPr id="33" name="Group 24"/>
          <p:cNvGrpSpPr/>
          <p:nvPr/>
        </p:nvGrpSpPr>
        <p:grpSpPr bwMode="auto">
          <a:xfrm>
            <a:off x="4830974" y="2573965"/>
            <a:ext cx="609600" cy="838200"/>
            <a:chOff x="2496" y="2352"/>
            <a:chExt cx="384" cy="528"/>
          </a:xfrm>
        </p:grpSpPr>
        <p:sp>
          <p:nvSpPr>
            <p:cNvPr id="34" name="Freeform 25"/>
            <p:cNvSpPr/>
            <p:nvPr/>
          </p:nvSpPr>
          <p:spPr bwMode="auto">
            <a:xfrm>
              <a:off x="2544" y="2567"/>
              <a:ext cx="336" cy="313"/>
            </a:xfrm>
            <a:custGeom>
              <a:avLst/>
              <a:gdLst>
                <a:gd name="T0" fmla="*/ 336 w 336"/>
                <a:gd name="T1" fmla="*/ 0 h 336"/>
                <a:gd name="T2" fmla="*/ 0 w 336"/>
                <a:gd name="T3" fmla="*/ 0 h 336"/>
                <a:gd name="T4" fmla="*/ 0 w 336"/>
                <a:gd name="T5" fmla="*/ 272 h 336"/>
                <a:gd name="T6" fmla="*/ 0 60000 65536"/>
                <a:gd name="T7" fmla="*/ 0 60000 65536"/>
                <a:gd name="T8" fmla="*/ 0 60000 65536"/>
                <a:gd name="T9" fmla="*/ 0 w 336"/>
                <a:gd name="T10" fmla="*/ 0 h 336"/>
                <a:gd name="T11" fmla="*/ 336 w 336"/>
                <a:gd name="T12" fmla="*/ 336 h 336"/>
              </a:gdLst>
              <a:ahLst/>
              <a:cxnLst>
                <a:cxn ang="T6">
                  <a:pos x="T0" y="T1"/>
                </a:cxn>
                <a:cxn ang="T7">
                  <a:pos x="T2" y="T3"/>
                </a:cxn>
                <a:cxn ang="T8">
                  <a:pos x="T4" y="T5"/>
                </a:cxn>
              </a:cxnLst>
              <a:rect l="T9" t="T10" r="T11" b="T12"/>
              <a:pathLst>
                <a:path w="336" h="336">
                  <a:moveTo>
                    <a:pt x="336" y="0"/>
                  </a:moveTo>
                  <a:lnTo>
                    <a:pt x="0" y="0"/>
                  </a:lnTo>
                  <a:lnTo>
                    <a:pt x="0" y="336"/>
                  </a:lnTo>
                </a:path>
              </a:pathLst>
            </a:custGeom>
            <a:noFill/>
            <a:ln w="3810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lIns="45423" tIns="22711" rIns="45423" bIns="22711"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35" name="Text Box 26"/>
            <p:cNvSpPr txBox="1">
              <a:spLocks noChangeArrowheads="1"/>
            </p:cNvSpPr>
            <p:nvPr/>
          </p:nvSpPr>
          <p:spPr bwMode="auto">
            <a:xfrm>
              <a:off x="2496" y="2352"/>
              <a:ext cx="240" cy="2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800" dirty="0"/>
                <a:t>Y</a:t>
              </a:r>
              <a:endParaRPr lang="en-US" altLang="zh-CN" sz="1800" dirty="0"/>
            </a:p>
          </p:txBody>
        </p:sp>
      </p:grpSp>
      <p:grpSp>
        <p:nvGrpSpPr>
          <p:cNvPr id="37" name="Group 27"/>
          <p:cNvGrpSpPr/>
          <p:nvPr/>
        </p:nvGrpSpPr>
        <p:grpSpPr bwMode="auto">
          <a:xfrm>
            <a:off x="9526392" y="3438324"/>
            <a:ext cx="1073596" cy="838200"/>
            <a:chOff x="5472" y="2928"/>
            <a:chExt cx="624" cy="528"/>
          </a:xfrm>
        </p:grpSpPr>
        <p:sp>
          <p:nvSpPr>
            <p:cNvPr id="38" name="Line 28"/>
            <p:cNvSpPr>
              <a:spLocks noChangeShapeType="1"/>
            </p:cNvSpPr>
            <p:nvPr/>
          </p:nvSpPr>
          <p:spPr bwMode="auto">
            <a:xfrm>
              <a:off x="5472" y="3208"/>
              <a:ext cx="6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45423" tIns="22711" rIns="45423" bIns="22711" anchor="ctr"/>
            <a:lstStyle/>
            <a:p>
              <a:endParaRPr lang="zh-CN" altLang="en-US"/>
            </a:p>
          </p:txBody>
        </p:sp>
        <p:sp>
          <p:nvSpPr>
            <p:cNvPr id="39" name="Text Box 29"/>
            <p:cNvSpPr txBox="1">
              <a:spLocks noChangeArrowheads="1"/>
            </p:cNvSpPr>
            <p:nvPr/>
          </p:nvSpPr>
          <p:spPr bwMode="auto">
            <a:xfrm>
              <a:off x="5606" y="3175"/>
              <a:ext cx="202" cy="28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800" dirty="0"/>
                <a:t>N</a:t>
              </a:r>
              <a:endParaRPr lang="en-US" altLang="zh-CN" sz="1800" dirty="0"/>
            </a:p>
          </p:txBody>
        </p:sp>
        <p:sp>
          <p:nvSpPr>
            <p:cNvPr id="40" name="Line 30"/>
            <p:cNvSpPr>
              <a:spLocks noChangeShapeType="1"/>
            </p:cNvSpPr>
            <p:nvPr/>
          </p:nvSpPr>
          <p:spPr bwMode="auto">
            <a:xfrm flipV="1">
              <a:off x="6096" y="2928"/>
              <a:ext cx="0" cy="288"/>
            </a:xfrm>
            <a:prstGeom prst="line">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1" name="Group 31"/>
          <p:cNvGrpSpPr/>
          <p:nvPr/>
        </p:nvGrpSpPr>
        <p:grpSpPr bwMode="auto">
          <a:xfrm>
            <a:off x="9534093" y="3832230"/>
            <a:ext cx="1066800" cy="1084663"/>
            <a:chOff x="5424" y="3216"/>
            <a:chExt cx="672" cy="672"/>
          </a:xfrm>
        </p:grpSpPr>
        <p:sp>
          <p:nvSpPr>
            <p:cNvPr id="42" name="Text Box 32"/>
            <p:cNvSpPr txBox="1">
              <a:spLocks noChangeArrowheads="1"/>
            </p:cNvSpPr>
            <p:nvPr/>
          </p:nvSpPr>
          <p:spPr bwMode="auto">
            <a:xfrm>
              <a:off x="5606" y="3607"/>
              <a:ext cx="202" cy="28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45423" tIns="22711" rIns="45423" bIns="22711"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en-US" altLang="zh-CN" sz="1800" dirty="0"/>
                <a:t>N</a:t>
              </a:r>
              <a:endParaRPr lang="en-US" altLang="zh-CN" sz="1800" dirty="0"/>
            </a:p>
          </p:txBody>
        </p:sp>
        <p:sp>
          <p:nvSpPr>
            <p:cNvPr id="43" name="Line 33"/>
            <p:cNvSpPr>
              <a:spLocks noChangeShapeType="1"/>
            </p:cNvSpPr>
            <p:nvPr/>
          </p:nvSpPr>
          <p:spPr bwMode="auto">
            <a:xfrm>
              <a:off x="5424" y="3840"/>
              <a:ext cx="672"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34"/>
            <p:cNvSpPr>
              <a:spLocks noChangeShapeType="1"/>
            </p:cNvSpPr>
            <p:nvPr/>
          </p:nvSpPr>
          <p:spPr bwMode="auto">
            <a:xfrm flipV="1">
              <a:off x="6096" y="3216"/>
              <a:ext cx="0" cy="624"/>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5" name="Group 35"/>
          <p:cNvGrpSpPr/>
          <p:nvPr/>
        </p:nvGrpSpPr>
        <p:grpSpPr bwMode="auto">
          <a:xfrm>
            <a:off x="7469608" y="2419613"/>
            <a:ext cx="3124200" cy="609600"/>
            <a:chOff x="4128" y="2304"/>
            <a:chExt cx="1968" cy="384"/>
          </a:xfrm>
        </p:grpSpPr>
        <p:sp>
          <p:nvSpPr>
            <p:cNvPr id="46" name="Line 36"/>
            <p:cNvSpPr>
              <a:spLocks noChangeShapeType="1"/>
            </p:cNvSpPr>
            <p:nvPr/>
          </p:nvSpPr>
          <p:spPr bwMode="auto">
            <a:xfrm flipV="1">
              <a:off x="6096" y="2304"/>
              <a:ext cx="0" cy="384"/>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37"/>
            <p:cNvSpPr>
              <a:spLocks noChangeShapeType="1"/>
            </p:cNvSpPr>
            <p:nvPr/>
          </p:nvSpPr>
          <p:spPr bwMode="auto">
            <a:xfrm flipH="1">
              <a:off x="4128" y="2304"/>
              <a:ext cx="1968" cy="0"/>
            </a:xfrm>
            <a:prstGeom prst="line">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8" name="文本框 47"/>
          <p:cNvSpPr txBox="1"/>
          <p:nvPr/>
        </p:nvSpPr>
        <p:spPr>
          <a:xfrm>
            <a:off x="596900" y="3752850"/>
            <a:ext cx="2146300" cy="829945"/>
          </a:xfrm>
          <a:prstGeom prst="rect">
            <a:avLst/>
          </a:prstGeom>
          <a:noFill/>
        </p:spPr>
        <p:txBody>
          <a:bodyPr wrap="square" rtlCol="0" anchor="t">
            <a:spAutoFit/>
          </a:bodyPr>
          <a:p>
            <a:pPr indent="0">
              <a:buFont typeface="Wingdings" panose="05000000000000000000" charset="0"/>
              <a:buNone/>
            </a:pPr>
            <a:r>
              <a:rPr lang="en-US" altLang="zh-CN" sz="2400" dirty="0">
                <a:latin typeface="华光魏体_CNKI" panose="02000500000000000000" charset="-122"/>
                <a:ea typeface="华光魏体_CNKI" panose="02000500000000000000" charset="-122"/>
                <a:sym typeface="+mn-ea"/>
              </a:rPr>
              <a:t>    </a:t>
            </a:r>
            <a:r>
              <a:rPr lang="zh-CN" altLang="en-US" sz="2400" dirty="0">
                <a:latin typeface="华光魏体_CNKI" panose="02000500000000000000" charset="-122"/>
                <a:ea typeface="华光魏体_CNKI" panose="02000500000000000000" charset="-122"/>
                <a:sym typeface="+mn-ea"/>
              </a:rPr>
              <a:t>固定分区</a:t>
            </a:r>
            <a:endParaRPr lang="zh-CN" altLang="en-US" sz="2400" dirty="0">
              <a:latin typeface="华光魏体_CNKI" panose="02000500000000000000" charset="-122"/>
              <a:ea typeface="华光魏体_CNKI" panose="02000500000000000000" charset="-122"/>
              <a:sym typeface="+mn-ea"/>
            </a:endParaRPr>
          </a:p>
          <a:p>
            <a:pPr indent="0">
              <a:buFont typeface="Wingdings" panose="05000000000000000000" charset="0"/>
              <a:buNone/>
            </a:pPr>
            <a:r>
              <a:rPr lang="zh-CN" altLang="en-US" sz="2400" dirty="0">
                <a:latin typeface="华光魏体_CNKI" panose="02000500000000000000" charset="-122"/>
                <a:ea typeface="华光魏体_CNKI" panose="02000500000000000000" charset="-122"/>
                <a:sym typeface="+mn-ea"/>
              </a:rPr>
              <a:t>分配算法流程：</a:t>
            </a:r>
            <a:endParaRPr lang="zh-CN" altLang="en-US" sz="2400" dirty="0">
              <a:latin typeface="华光魏体_CNKI" panose="02000500000000000000" charset="-122"/>
              <a:ea typeface="华光魏体_CNKI" panose="02000500000000000000" charset="-122"/>
              <a:sym typeface="+mn-ea"/>
            </a:endParaRPr>
          </a:p>
        </p:txBody>
      </p:sp>
      <p:sp>
        <p:nvSpPr>
          <p:cNvPr id="49" name="文本框 48"/>
          <p:cNvSpPr txBox="1"/>
          <p:nvPr/>
        </p:nvSpPr>
        <p:spPr>
          <a:xfrm>
            <a:off x="861695" y="5507355"/>
            <a:ext cx="3321050" cy="829945"/>
          </a:xfrm>
          <a:prstGeom prst="rect">
            <a:avLst/>
          </a:prstGeom>
          <a:noFill/>
        </p:spPr>
        <p:txBody>
          <a:bodyPr wrap="square" rtlCol="0" anchor="t">
            <a:spAutoFit/>
          </a:bodyPr>
          <a:p>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显然，</a:t>
            </a:r>
            <a:br>
              <a:rPr lang="en-US" altLang="zh-CN"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b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固定分区分配浪费较大</a:t>
            </a:r>
            <a:endPar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up)">
                                      <p:cBhvr>
                                        <p:cTn id="30" dur="500"/>
                                        <p:tgtEl>
                                          <p:spTgt spid="33"/>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500"/>
                                        <p:tgtEl>
                                          <p:spTgt spid="24"/>
                                        </p:tgtEl>
                                      </p:cBhvr>
                                    </p:animEffect>
                                  </p:childTnLst>
                                </p:cTn>
                              </p:par>
                            </p:childTnLst>
                          </p:cTn>
                        </p:par>
                        <p:par>
                          <p:cTn id="40" fill="hold">
                            <p:stCondLst>
                              <p:cond delay="500"/>
                            </p:stCondLst>
                            <p:childTnLst>
                              <p:par>
                                <p:cTn id="41" presetID="3" presetClass="entr" presetSubtype="1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par>
                          <p:cTn id="49" fill="hold">
                            <p:stCondLst>
                              <p:cond delay="500"/>
                            </p:stCondLst>
                            <p:childTnLst>
                              <p:par>
                                <p:cTn id="50" presetID="3" presetClass="entr" presetSubtype="10"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right)">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up)">
                                      <p:cBhvr>
                                        <p:cTn id="62" dur="500"/>
                                        <p:tgtEl>
                                          <p:spTgt spid="27"/>
                                        </p:tgtEl>
                                      </p:cBhvr>
                                    </p:animEffect>
                                  </p:childTnLst>
                                </p:cTn>
                              </p:par>
                            </p:childTnLst>
                          </p:cTn>
                        </p:par>
                        <p:par>
                          <p:cTn id="63" fill="hold">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linds(horizontal)">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down)">
                                      <p:cBhvr>
                                        <p:cTn id="71" dur="500"/>
                                        <p:tgtEl>
                                          <p:spTgt spid="4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up)">
                                      <p:cBhvr>
                                        <p:cTn id="76" dur="500"/>
                                        <p:tgtEl>
                                          <p:spTgt spid="30"/>
                                        </p:tgtEl>
                                      </p:cBhvr>
                                    </p:animEffect>
                                  </p:childTnLst>
                                </p:cTn>
                              </p:par>
                            </p:childTnLst>
                          </p:cTn>
                        </p:par>
                        <p:par>
                          <p:cTn id="77" fill="hold">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blinds(horizontal)">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up)">
                                      <p:cBhvr>
                                        <p:cTn id="85" dur="500"/>
                                        <p:tgtEl>
                                          <p:spTgt spid="22"/>
                                        </p:tgtEl>
                                      </p:cBhvr>
                                    </p:animEffect>
                                  </p:childTnLst>
                                </p:cTn>
                              </p:par>
                            </p:childTnLst>
                          </p:cTn>
                        </p:par>
                        <p:par>
                          <p:cTn id="86" fill="hold">
                            <p:stCondLst>
                              <p:cond delay="500"/>
                            </p:stCondLst>
                            <p:childTnLst>
                              <p:par>
                                <p:cTn id="87" presetID="3" presetClass="entr" presetSubtype="1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blinds(horizontal)">
                                      <p:cBhvr>
                                        <p:cTn id="89" dur="500"/>
                                        <p:tgtEl>
                                          <p:spTgt spid="1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left)">
                                      <p:cBhvr>
                                        <p:cTn id="9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3" grpId="0" bldLvl="0" animBg="1" autoUpdateAnimBg="0"/>
      <p:bldP spid="11" grpId="0" bldLvl="0" animBg="1" autoUpdateAnimBg="0"/>
      <p:bldP spid="12" grpId="0" bldLvl="0" animBg="1" autoUpdateAnimBg="0"/>
      <p:bldP spid="16" grpId="0" bldLvl="0" animBg="1" autoUpdateAnimBg="0"/>
      <p:bldP spid="17" grpId="0" bldLvl="0" animBg="1" autoUpdateAnimBg="0"/>
      <p:bldP spid="18" grpId="0" bldLvl="0" animBg="1" autoUpdateAnimBg="0"/>
      <p:bldP spid="19" grpId="0" bldLvl="0" animBg="1" autoUpdateAnimBg="0"/>
      <p:bldP spid="20" grpId="0" bldLvl="0" animBg="1"/>
      <p:bldP spid="21" grpId="0" bldLvl="0" animBg="1"/>
      <p:bldP spid="22" grpId="0" bldLvl="0" animBg="1"/>
      <p:bldP spid="23" grpId="0" bldLvl="0" animBg="1" autoUpdateAnimBg="0"/>
      <p:bldP spid="49" grpId="0"/>
      <p:bldP spid="49"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1753235"/>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方式三：</a:t>
            </a:r>
            <a:r>
              <a:rPr lang="zh-CN" altLang="en-US" sz="2400">
                <a:latin typeface="华光魏体_CNKI" panose="02000500000000000000" charset="-122"/>
                <a:ea typeface="华光魏体_CNKI" panose="02000500000000000000" charset="-122"/>
                <a:cs typeface="华光魏体_CNKI" panose="02000500000000000000" charset="-122"/>
              </a:rPr>
              <a:t>动态分区分配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cs typeface="华光魏体_CNKI" panose="02000500000000000000" charset="-122"/>
              </a:rPr>
              <a:t>根据实际进程的需要，为进程动态分配内存</a:t>
            </a:r>
            <a:r>
              <a:rPr lang="zh-CN" altLang="en-US" sz="2400">
                <a:latin typeface="华光魏体_CNKI" panose="02000500000000000000" charset="-122"/>
                <a:ea typeface="华光魏体_CNKI" panose="02000500000000000000" charset="-122"/>
                <a:cs typeface="华光魏体_CNKI" panose="02000500000000000000" charset="-122"/>
              </a:rPr>
              <a:t>空间；</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pic>
        <p:nvPicPr>
          <p:cNvPr id="1026" name="Picture 2" descr="中轴层板钉 厨柜 衣柜 鞋柜 柜体 层板托隔板高度可调 5厘板托"/>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22657" y="3366909"/>
            <a:ext cx="2952750" cy="2952751"/>
          </a:xfrm>
          <a:prstGeom prst="rect">
            <a:avLst/>
          </a:prstGeom>
          <a:noFill/>
          <a:extLst>
            <a:ext uri="{909E8E84-426E-40DD-AFC4-6F175D3DCCD1}">
              <a14:hiddenFill xmlns:a14="http://schemas.microsoft.com/office/drawing/2010/main">
                <a:solidFill>
                  <a:srgbClr val="FFFFFF"/>
                </a:solidFill>
              </a14:hiddenFill>
            </a:ext>
          </a:extLst>
        </p:spPr>
      </p:pic>
      <p:pic>
        <p:nvPicPr>
          <p:cNvPr id="3" name="内容占位符 2" descr="图片包含 室内, 墙壁&#10;&#10;已生成极高可信度的说明"/>
          <p:cNvPicPr>
            <a:picLocks noGrp="1" noChangeAspect="1"/>
          </p:cNvPicPr>
          <p:nvPr>
            <p:ph idx="1"/>
          </p:nvPr>
        </p:nvPicPr>
        <p:blipFill rotWithShape="1">
          <a:blip r:embed="rId2"/>
          <a:srcRect r="47257"/>
          <a:stretch>
            <a:fillRect/>
          </a:stretch>
        </p:blipFill>
        <p:spPr>
          <a:xfrm>
            <a:off x="2550795" y="3401060"/>
            <a:ext cx="2306320" cy="2918460"/>
          </a:xfrm>
        </p:spPr>
      </p:pic>
      <p:sp>
        <p:nvSpPr>
          <p:cNvPr id="11" name="右箭头 10"/>
          <p:cNvSpPr/>
          <p:nvPr/>
        </p:nvSpPr>
        <p:spPr>
          <a:xfrm>
            <a:off x="5184140" y="4562475"/>
            <a:ext cx="558800" cy="781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3969385"/>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方式三：</a:t>
            </a:r>
            <a:r>
              <a:rPr lang="zh-CN" altLang="en-US" sz="2400">
                <a:latin typeface="华光魏体_CNKI" panose="02000500000000000000" charset="-122"/>
                <a:ea typeface="华光魏体_CNKI" panose="02000500000000000000" charset="-122"/>
                <a:cs typeface="华光魏体_CNKI" panose="02000500000000000000" charset="-122"/>
              </a:rPr>
              <a:t>动态分区分配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lang="zh-CN" altLang="en-US" sz="2400">
                <a:latin typeface="华光魏体_CNKI" panose="02000500000000000000" charset="-122"/>
                <a:ea typeface="华光魏体_CNKI" panose="02000500000000000000" charset="-122"/>
                <a:cs typeface="华光魏体_CNKI" panose="02000500000000000000" charset="-122"/>
              </a:rPr>
              <a:t>根据实际进程的需要，为进程动态分配内存</a:t>
            </a:r>
            <a:r>
              <a:rPr lang="zh-CN" altLang="en-US" sz="2400">
                <a:latin typeface="华光魏体_CNKI" panose="02000500000000000000" charset="-122"/>
                <a:ea typeface="华光魏体_CNKI" panose="02000500000000000000" charset="-122"/>
                <a:cs typeface="华光魏体_CNKI" panose="02000500000000000000" charset="-122"/>
              </a:rPr>
              <a:t>空间；</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数据</a:t>
            </a:r>
            <a:r>
              <a:rPr lang="zh-CN" altLang="en-US" sz="2400">
                <a:latin typeface="华光魏体_CNKI" panose="02000500000000000000" charset="-122"/>
                <a:ea typeface="华光魏体_CNKI" panose="02000500000000000000" charset="-122"/>
                <a:cs typeface="华光魏体_CNKI" panose="02000500000000000000" charset="-122"/>
              </a:rPr>
              <a:t>结构；</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a:t>
            </a:r>
            <a:r>
              <a:rPr lang="zh-CN" altLang="en-US" sz="2400">
                <a:latin typeface="华光魏体_CNKI" panose="02000500000000000000" charset="-122"/>
                <a:ea typeface="华光魏体_CNKI" panose="02000500000000000000" charset="-122"/>
                <a:cs typeface="华光魏体_CNKI" panose="02000500000000000000" charset="-122"/>
              </a:rPr>
              <a:t>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a:t>
            </a:r>
            <a:r>
              <a:rPr lang="zh-CN" altLang="en-US" sz="2400">
                <a:latin typeface="华光魏体_CNKI" panose="02000500000000000000" charset="-122"/>
                <a:ea typeface="华光魏体_CNKI" panose="02000500000000000000" charset="-122"/>
                <a:cs typeface="华光魏体_CNKI" panose="02000500000000000000" charset="-122"/>
              </a:rPr>
              <a:t>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 name="文本框 1"/>
          <p:cNvSpPr txBox="1"/>
          <p:nvPr/>
        </p:nvSpPr>
        <p:spPr>
          <a:xfrm>
            <a:off x="5543550" y="1950085"/>
            <a:ext cx="6096000" cy="1198880"/>
          </a:xfrm>
          <a:prstGeom prst="rect">
            <a:avLst/>
          </a:prstGeom>
          <a:noFill/>
        </p:spPr>
        <p:txBody>
          <a:bodyPr wrap="square" rtlCol="0" anchor="t">
            <a:spAutoFit/>
          </a:bodyPr>
          <a:p>
            <a:pPr>
              <a:buFontTx/>
              <a:buChar char="•"/>
            </a:pPr>
            <a:r>
              <a:rPr kumimoji="1" lang="zh-CN" altLang="en-US" sz="2400" b="1" dirty="0">
                <a:solidFill>
                  <a:srgbClr val="FF0000"/>
                </a:solidFill>
                <a:latin typeface="华光魏体_CNKI" panose="02000500000000000000" charset="-122"/>
                <a:ea typeface="华光魏体_CNKI" panose="02000500000000000000" charset="-122"/>
                <a:sym typeface="+mn-ea"/>
              </a:rPr>
              <a:t>空闲分区表</a:t>
            </a:r>
            <a:endParaRPr kumimoji="1" lang="zh-CN" altLang="en-US" sz="2400" b="1" dirty="0">
              <a:solidFill>
                <a:srgbClr val="FF0000"/>
              </a:solidFill>
              <a:latin typeface="华光魏体_CNKI" panose="02000500000000000000" charset="-122"/>
              <a:ea typeface="华光魏体_CNKI" panose="02000500000000000000" charset="-122"/>
            </a:endParaRPr>
          </a:p>
          <a:p>
            <a:pPr marL="0" lvl="1"/>
            <a:r>
              <a:rPr kumimoji="1" lang="zh-CN" altLang="en-US" sz="2400" b="1" dirty="0">
                <a:latin typeface="华光魏体_CNKI" panose="02000500000000000000" charset="-122"/>
                <a:ea typeface="华光魏体_CNKI" panose="02000500000000000000" charset="-122"/>
                <a:sym typeface="+mn-ea"/>
              </a:rPr>
              <a:t>设置一张</a:t>
            </a:r>
            <a:r>
              <a:rPr kumimoji="1" lang="zh-CN" altLang="en-US" sz="2400" b="1" dirty="0">
                <a:solidFill>
                  <a:srgbClr val="FF0000"/>
                </a:solidFill>
                <a:latin typeface="华光魏体_CNKI" panose="02000500000000000000" charset="-122"/>
                <a:ea typeface="华光魏体_CNKI" panose="02000500000000000000" charset="-122"/>
                <a:sym typeface="+mn-ea"/>
              </a:rPr>
              <a:t>空闲分区表</a:t>
            </a:r>
            <a:r>
              <a:rPr kumimoji="1" lang="zh-CN" altLang="en-US" sz="2400" b="1" dirty="0">
                <a:latin typeface="华光魏体_CNKI" panose="02000500000000000000" charset="-122"/>
                <a:ea typeface="华光魏体_CNKI" panose="02000500000000000000" charset="-122"/>
                <a:sym typeface="+mn-ea"/>
              </a:rPr>
              <a:t>，用于记录每个空闲分区的情况。</a:t>
            </a:r>
            <a:r>
              <a:rPr kumimoji="1" lang="zh-CN" altLang="en-US" sz="2400" b="1" dirty="0">
                <a:solidFill>
                  <a:srgbClr val="FF0000"/>
                </a:solidFill>
                <a:latin typeface="华光魏体_CNKI" panose="02000500000000000000" charset="-122"/>
                <a:ea typeface="华光魏体_CNKI" panose="02000500000000000000" charset="-122"/>
                <a:sym typeface="+mn-ea"/>
              </a:rPr>
              <a:t>注意，只记录空闲分区！！！</a:t>
            </a:r>
            <a:endParaRPr kumimoji="1" lang="zh-CN" altLang="en-US" sz="2400" b="1" dirty="0">
              <a:solidFill>
                <a:srgbClr val="FF0000"/>
              </a:solidFill>
              <a:latin typeface="华光魏体_CNKI" panose="02000500000000000000" charset="-122"/>
              <a:ea typeface="华光魏体_CNKI" panose="02000500000000000000" charset="-122"/>
              <a:sym typeface="+mn-ea"/>
            </a:endParaRPr>
          </a:p>
        </p:txBody>
      </p:sp>
      <p:graphicFrame>
        <p:nvGraphicFramePr>
          <p:cNvPr id="3" name="表格 2"/>
          <p:cNvGraphicFramePr>
            <a:graphicFrameLocks noGrp="1"/>
          </p:cNvGraphicFramePr>
          <p:nvPr>
            <p:custDataLst>
              <p:tags r:id="rId1"/>
            </p:custDataLst>
          </p:nvPr>
        </p:nvGraphicFramePr>
        <p:xfrm>
          <a:off x="6519977" y="3410804"/>
          <a:ext cx="3420534" cy="2377440"/>
        </p:xfrm>
        <a:graphic>
          <a:graphicData uri="http://schemas.openxmlformats.org/drawingml/2006/table">
            <a:tbl>
              <a:tblPr firstRow="1" bandRow="1">
                <a:tableStyleId>{5C22544A-7EE6-4342-B048-85BDC9FD1C3A}</a:tableStyleId>
              </a:tblPr>
              <a:tblGrid>
                <a:gridCol w="1140178"/>
                <a:gridCol w="1140178"/>
                <a:gridCol w="1140178"/>
              </a:tblGrid>
              <a:tr h="370840">
                <a:tc>
                  <a:txBody>
                    <a:bodyPr/>
                    <a:p>
                      <a:r>
                        <a:rPr lang="zh-CN" altLang="en-US" sz="2000" dirty="0"/>
                        <a:t>始址</a:t>
                      </a:r>
                      <a:endParaRPr lang="zh-CN" altLang="en-US" sz="2000" dirty="0"/>
                    </a:p>
                  </a:txBody>
                  <a:tcPr/>
                </a:tc>
                <a:tc>
                  <a:txBody>
                    <a:bodyPr/>
                    <a:p>
                      <a:r>
                        <a:rPr lang="zh-CN" altLang="en-US" sz="2000" dirty="0"/>
                        <a:t>长度</a:t>
                      </a:r>
                      <a:endParaRPr lang="zh-CN" altLang="en-US" sz="2000" dirty="0"/>
                    </a:p>
                  </a:txBody>
                  <a:tcPr/>
                </a:tc>
                <a:tc>
                  <a:txBody>
                    <a:bodyPr/>
                    <a:p>
                      <a:r>
                        <a:rPr lang="zh-CN" altLang="en-US" sz="2000" dirty="0"/>
                        <a:t>标志</a:t>
                      </a:r>
                      <a:endParaRPr lang="zh-CN" altLang="en-US" sz="2000" dirty="0"/>
                    </a:p>
                  </a:txBody>
                  <a:tcPr/>
                </a:tc>
              </a:tr>
              <a:tr h="370840">
                <a:tc>
                  <a:txBody>
                    <a:bodyPr/>
                    <a:p>
                      <a:r>
                        <a:rPr lang="en-US" altLang="zh-CN" sz="2000" dirty="0"/>
                        <a:t>15K</a:t>
                      </a:r>
                      <a:endParaRPr lang="zh-CN" altLang="en-US" sz="2000" dirty="0"/>
                    </a:p>
                  </a:txBody>
                  <a:tcPr/>
                </a:tc>
                <a:tc>
                  <a:txBody>
                    <a:bodyPr/>
                    <a:p>
                      <a:r>
                        <a:rPr lang="en-US" altLang="zh-CN" sz="2000" dirty="0"/>
                        <a:t>23K</a:t>
                      </a:r>
                      <a:endParaRPr lang="zh-CN" altLang="en-US" sz="2000" dirty="0"/>
                    </a:p>
                  </a:txBody>
                  <a:tcPr/>
                </a:tc>
                <a:tc>
                  <a:txBody>
                    <a:bodyPr/>
                    <a:p>
                      <a:r>
                        <a:rPr lang="zh-CN" altLang="en-US" sz="2000" dirty="0"/>
                        <a:t>未分配</a:t>
                      </a:r>
                      <a:endParaRPr lang="zh-CN" altLang="en-US" sz="2000" dirty="0"/>
                    </a:p>
                  </a:txBody>
                  <a:tcPr/>
                </a:tc>
              </a:tr>
              <a:tr h="370840">
                <a:tc>
                  <a:txBody>
                    <a:bodyPr/>
                    <a:p>
                      <a:r>
                        <a:rPr lang="en-US" altLang="zh-CN" sz="2000" dirty="0"/>
                        <a:t>48K</a:t>
                      </a:r>
                      <a:endParaRPr lang="zh-CN" altLang="en-US" sz="2000" dirty="0"/>
                    </a:p>
                  </a:txBody>
                  <a:tcPr/>
                </a:tc>
                <a:tc>
                  <a:txBody>
                    <a:bodyPr/>
                    <a:p>
                      <a:r>
                        <a:rPr lang="en-US" altLang="zh-CN" sz="2000" dirty="0"/>
                        <a:t>20K</a:t>
                      </a:r>
                      <a:endParaRPr lang="zh-CN" altLang="en-US" sz="2000" dirty="0"/>
                    </a:p>
                  </a:txBody>
                  <a:tcPr/>
                </a:tc>
                <a:tc>
                  <a:txBody>
                    <a:bodyPr/>
                    <a:p>
                      <a:r>
                        <a:rPr lang="zh-CN" altLang="en-US" sz="2000" dirty="0"/>
                        <a:t>未分配</a:t>
                      </a:r>
                      <a:endParaRPr lang="zh-CN" altLang="en-US" sz="2000" dirty="0"/>
                    </a:p>
                  </a:txBody>
                  <a:tcPr/>
                </a:tc>
              </a:tr>
              <a:tr h="370840">
                <a:tc>
                  <a:txBody>
                    <a:bodyPr/>
                    <a:p>
                      <a:r>
                        <a:rPr lang="en-US" altLang="zh-CN" sz="2000" dirty="0"/>
                        <a:t>80K</a:t>
                      </a:r>
                      <a:endParaRPr lang="zh-CN" altLang="en-US" sz="2000" dirty="0"/>
                    </a:p>
                  </a:txBody>
                  <a:tcPr/>
                </a:tc>
                <a:tc>
                  <a:txBody>
                    <a:bodyPr/>
                    <a:p>
                      <a:r>
                        <a:rPr lang="en-US" altLang="zh-CN" sz="2000" dirty="0"/>
                        <a:t>30K</a:t>
                      </a:r>
                      <a:endParaRPr lang="zh-CN" altLang="en-US" sz="2000" dirty="0"/>
                    </a:p>
                  </a:txBody>
                  <a:tcPr/>
                </a:tc>
                <a:tc>
                  <a:txBody>
                    <a:bodyPr/>
                    <a:p>
                      <a:r>
                        <a:rPr lang="zh-CN" altLang="en-US" sz="2000" dirty="0"/>
                        <a:t>未分配</a:t>
                      </a:r>
                      <a:endParaRPr lang="zh-CN" altLang="en-US" sz="2000" dirty="0"/>
                    </a:p>
                  </a:txBody>
                  <a:tcPr/>
                </a:tc>
              </a:tr>
              <a:tr h="370840">
                <a:tc>
                  <a:txBody>
                    <a:bodyPr/>
                    <a:p>
                      <a:endParaRPr lang="zh-CN" altLang="en-US" sz="2000" dirty="0"/>
                    </a:p>
                  </a:txBody>
                  <a:tcPr/>
                </a:tc>
                <a:tc>
                  <a:txBody>
                    <a:bodyPr/>
                    <a:p>
                      <a:endParaRPr lang="zh-CN" altLang="en-US" sz="2000"/>
                    </a:p>
                  </a:txBody>
                  <a:tcPr/>
                </a:tc>
                <a:tc>
                  <a:txBody>
                    <a:bodyPr/>
                    <a:p>
                      <a:r>
                        <a:rPr lang="zh-CN" altLang="en-US" sz="2000" dirty="0"/>
                        <a:t>空</a:t>
                      </a:r>
                      <a:endParaRPr lang="zh-CN" altLang="en-US" sz="2000" dirty="0"/>
                    </a:p>
                  </a:txBody>
                  <a:tcPr/>
                </a:tc>
              </a:tr>
              <a:tr h="370840">
                <a:tc>
                  <a:txBody>
                    <a:bodyPr/>
                    <a:p>
                      <a:endParaRPr lang="zh-CN" altLang="en-US" sz="2000"/>
                    </a:p>
                  </a:txBody>
                  <a:tcPr/>
                </a:tc>
                <a:tc>
                  <a:txBody>
                    <a:bodyPr/>
                    <a:p>
                      <a:endParaRPr lang="zh-CN" altLang="en-US" sz="2000"/>
                    </a:p>
                  </a:txBody>
                  <a:tcPr/>
                </a:tc>
                <a:tc>
                  <a:txBody>
                    <a:bodyPr/>
                    <a:p>
                      <a:r>
                        <a:rPr lang="zh-CN" altLang="en-US" sz="2000" dirty="0"/>
                        <a:t>空</a:t>
                      </a:r>
                      <a:endParaRPr lang="zh-CN" altLang="en-US" sz="2000" dirty="0"/>
                    </a:p>
                  </a:txBody>
                  <a:tcPr/>
                </a:tc>
              </a:tr>
            </a:tbl>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101" name="图片 100"/>
          <p:cNvPicPr/>
          <p:nvPr/>
        </p:nvPicPr>
        <p:blipFill>
          <a:blip r:embed="rId1"/>
          <a:stretch>
            <a:fillRect/>
          </a:stretch>
        </p:blipFill>
        <p:spPr>
          <a:xfrm>
            <a:off x="1353820" y="1910080"/>
            <a:ext cx="4124325" cy="2153920"/>
          </a:xfrm>
          <a:prstGeom prst="rect">
            <a:avLst/>
          </a:prstGeom>
          <a:noFill/>
          <a:ln w="9525">
            <a:noFill/>
          </a:ln>
        </p:spPr>
      </p:pic>
      <p:pic>
        <p:nvPicPr>
          <p:cNvPr id="102" name="图片 101"/>
          <p:cNvPicPr/>
          <p:nvPr/>
        </p:nvPicPr>
        <p:blipFill>
          <a:blip r:embed="rId2"/>
          <a:stretch>
            <a:fillRect/>
          </a:stretch>
        </p:blipFill>
        <p:spPr>
          <a:xfrm>
            <a:off x="7317740" y="1930400"/>
            <a:ext cx="4264025" cy="2152800"/>
          </a:xfrm>
          <a:prstGeom prst="rect">
            <a:avLst/>
          </a:prstGeom>
          <a:noFill/>
          <a:ln w="9525">
            <a:noFill/>
          </a:ln>
        </p:spPr>
      </p:pic>
      <p:sp>
        <p:nvSpPr>
          <p:cNvPr id="11" name="文本框 10"/>
          <p:cNvSpPr txBox="1"/>
          <p:nvPr/>
        </p:nvSpPr>
        <p:spPr>
          <a:xfrm>
            <a:off x="2649220" y="4239895"/>
            <a:ext cx="162306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内存</a:t>
            </a:r>
            <a:endParaRPr lang="zh-CN" altLang="en-US" sz="2400">
              <a:latin typeface="华光魏体_CNKI" panose="02000500000000000000" charset="-122"/>
              <a:ea typeface="华光魏体_CNKI" panose="02000500000000000000" charset="-122"/>
            </a:endParaRPr>
          </a:p>
        </p:txBody>
      </p:sp>
      <p:sp>
        <p:nvSpPr>
          <p:cNvPr id="21" name="文本框 20"/>
          <p:cNvSpPr txBox="1"/>
          <p:nvPr/>
        </p:nvSpPr>
        <p:spPr>
          <a:xfrm>
            <a:off x="8759825" y="4239895"/>
            <a:ext cx="162306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外存</a:t>
            </a:r>
            <a:endParaRPr lang="zh-CN" altLang="en-US" sz="2400">
              <a:latin typeface="华光魏体_CNKI" panose="02000500000000000000" charset="-122"/>
              <a:ea typeface="华光魏体_CNKI" panose="02000500000000000000" charset="-122"/>
            </a:endParaRPr>
          </a:p>
        </p:txBody>
      </p:sp>
      <p:sp>
        <p:nvSpPr>
          <p:cNvPr id="22" name="文本框 21"/>
          <p:cNvSpPr txBox="1"/>
          <p:nvPr/>
        </p:nvSpPr>
        <p:spPr>
          <a:xfrm>
            <a:off x="2589530" y="4823460"/>
            <a:ext cx="8835390" cy="1568450"/>
          </a:xfrm>
          <a:prstGeom prst="rect">
            <a:avLst/>
          </a:prstGeom>
          <a:noFill/>
        </p:spPr>
        <p:txBody>
          <a:bodyPr wrap="square" rtlCol="0">
            <a:spAutoFit/>
          </a:bodyPr>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三大区别：</a:t>
            </a:r>
            <a:endPar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endParaRPr>
          </a:p>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①</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可易失性：</a:t>
            </a:r>
            <a:endPar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endParaRPr>
          </a:p>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②</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容量：</a:t>
            </a:r>
            <a:endPar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endParaRPr>
          </a:p>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③</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速度：</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endPar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endParaRPr>
          </a:p>
        </p:txBody>
      </p:sp>
    </p:spTree>
    <p:custDataLst>
      <p:tags r:id="rId3"/>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a:t>
            </a:r>
            <a:r>
              <a:rPr lang="zh-CN" altLang="en-US" sz="2400">
                <a:latin typeface="华光魏体_CNKI" panose="02000500000000000000" charset="-122"/>
                <a:ea typeface="华光魏体_CNKI" panose="02000500000000000000" charset="-122"/>
                <a:cs typeface="华光魏体_CNKI" panose="02000500000000000000" charset="-122"/>
              </a:rPr>
              <a:t>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 name="文本框 1"/>
          <p:cNvSpPr txBox="1"/>
          <p:nvPr/>
        </p:nvSpPr>
        <p:spPr>
          <a:xfrm>
            <a:off x="5543550" y="1950085"/>
            <a:ext cx="6096000" cy="1198880"/>
          </a:xfrm>
          <a:prstGeom prst="rect">
            <a:avLst/>
          </a:prstGeom>
          <a:noFill/>
        </p:spPr>
        <p:txBody>
          <a:bodyPr wrap="square" rtlCol="0" anchor="t">
            <a:spAutoFit/>
          </a:bodyPr>
          <a:p>
            <a:pPr>
              <a:buFontTx/>
              <a:buChar char="•"/>
            </a:pPr>
            <a:r>
              <a:rPr kumimoji="1" lang="zh-CN" altLang="en-US" sz="2400" b="1" dirty="0">
                <a:solidFill>
                  <a:srgbClr val="FF0000"/>
                </a:solidFill>
                <a:latin typeface="华光魏体_CNKI" panose="02000500000000000000" charset="-122"/>
                <a:ea typeface="华光魏体_CNKI" panose="02000500000000000000" charset="-122"/>
                <a:sym typeface="+mn-ea"/>
              </a:rPr>
              <a:t>空闲分区链</a:t>
            </a:r>
            <a:endParaRPr kumimoji="1" lang="zh-CN" altLang="en-US" sz="2400" b="1" dirty="0">
              <a:solidFill>
                <a:srgbClr val="FF0000"/>
              </a:solidFill>
              <a:latin typeface="华光魏体_CNKI" panose="02000500000000000000" charset="-122"/>
              <a:ea typeface="华光魏体_CNKI" panose="02000500000000000000" charset="-122"/>
            </a:endParaRPr>
          </a:p>
          <a:p>
            <a:pPr marL="0" lvl="1"/>
            <a:r>
              <a:rPr kumimoji="1" lang="zh-CN" altLang="en-US" sz="2400" b="1" dirty="0">
                <a:latin typeface="华光魏体_CNKI" panose="02000500000000000000" charset="-122"/>
                <a:ea typeface="华光魏体_CNKI" panose="02000500000000000000" charset="-122"/>
                <a:sym typeface="+mn-ea"/>
              </a:rPr>
              <a:t>将所有空闲分区链接成一个双向链表</a:t>
            </a:r>
            <a:r>
              <a:rPr kumimoji="1" lang="zh-CN" altLang="en-US" sz="2400" b="1" dirty="0">
                <a:latin typeface="华光魏体_CNKI" panose="02000500000000000000" charset="-122"/>
                <a:ea typeface="华光魏体_CNKI" panose="02000500000000000000" charset="-122"/>
                <a:sym typeface="+mn-ea"/>
              </a:rPr>
              <a:t>。</a:t>
            </a:r>
            <a:r>
              <a:rPr kumimoji="1" lang="zh-CN" altLang="en-US" sz="2400" b="1" dirty="0">
                <a:solidFill>
                  <a:srgbClr val="FF0000"/>
                </a:solidFill>
                <a:latin typeface="华光魏体_CNKI" panose="02000500000000000000" charset="-122"/>
                <a:ea typeface="华光魏体_CNKI" panose="02000500000000000000" charset="-122"/>
                <a:sym typeface="+mn-ea"/>
              </a:rPr>
              <a:t>注意，只记录空闲分区！！！</a:t>
            </a:r>
            <a:endParaRPr kumimoji="1" lang="zh-CN" altLang="en-US" sz="2400" b="1" dirty="0">
              <a:solidFill>
                <a:srgbClr val="FF0000"/>
              </a:solidFill>
              <a:latin typeface="华光魏体_CNKI" panose="02000500000000000000" charset="-122"/>
              <a:ea typeface="华光魏体_CNKI" panose="02000500000000000000" charset="-122"/>
              <a:sym typeface="+mn-ea"/>
            </a:endParaRPr>
          </a:p>
        </p:txBody>
      </p:sp>
      <p:sp>
        <p:nvSpPr>
          <p:cNvPr id="11" name="流程图: 预定义过程 10"/>
          <p:cNvSpPr/>
          <p:nvPr/>
        </p:nvSpPr>
        <p:spPr>
          <a:xfrm>
            <a:off x="7036794" y="3470658"/>
            <a:ext cx="914400" cy="362737"/>
          </a:xfrm>
          <a:prstGeom prst="flowChartPredefined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2" name="流程图: 预定义过程 11"/>
          <p:cNvSpPr/>
          <p:nvPr/>
        </p:nvSpPr>
        <p:spPr>
          <a:xfrm>
            <a:off x="8519231" y="3470658"/>
            <a:ext cx="914400" cy="362737"/>
          </a:xfrm>
          <a:prstGeom prst="flowChartPredefined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6" name="流程图: 预定义过程 15"/>
          <p:cNvSpPr/>
          <p:nvPr/>
        </p:nvSpPr>
        <p:spPr>
          <a:xfrm>
            <a:off x="10001668" y="3470658"/>
            <a:ext cx="914400" cy="362737"/>
          </a:xfrm>
          <a:prstGeom prst="flowChartPredefined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7" name="上弧形箭头 16"/>
          <p:cNvSpPr/>
          <p:nvPr/>
        </p:nvSpPr>
        <p:spPr>
          <a:xfrm>
            <a:off x="7872475" y="3354279"/>
            <a:ext cx="725475" cy="232757"/>
          </a:xfrm>
          <a:prstGeom prst="curvedDownArrow">
            <a:avLst>
              <a:gd name="adj1" fmla="val 25000"/>
              <a:gd name="adj2" fmla="val 89273"/>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tx1"/>
              </a:solidFill>
            </a:endParaRPr>
          </a:p>
        </p:txBody>
      </p:sp>
      <p:sp>
        <p:nvSpPr>
          <p:cNvPr id="18" name="上弧形箭头 17"/>
          <p:cNvSpPr/>
          <p:nvPr/>
        </p:nvSpPr>
        <p:spPr>
          <a:xfrm>
            <a:off x="9354912" y="3356546"/>
            <a:ext cx="725475" cy="232757"/>
          </a:xfrm>
          <a:prstGeom prst="curvedDownArrow">
            <a:avLst>
              <a:gd name="adj1" fmla="val 25000"/>
              <a:gd name="adj2" fmla="val 89273"/>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tx1"/>
              </a:solidFill>
            </a:endParaRPr>
          </a:p>
        </p:txBody>
      </p:sp>
      <p:sp>
        <p:nvSpPr>
          <p:cNvPr id="19" name="上弧形箭头 18"/>
          <p:cNvSpPr/>
          <p:nvPr/>
        </p:nvSpPr>
        <p:spPr>
          <a:xfrm rot="10800000">
            <a:off x="7821025" y="3717016"/>
            <a:ext cx="725475" cy="232757"/>
          </a:xfrm>
          <a:prstGeom prst="curvedDownArrow">
            <a:avLst>
              <a:gd name="adj1" fmla="val 25000"/>
              <a:gd name="adj2" fmla="val 89273"/>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tx1"/>
              </a:solidFill>
            </a:endParaRPr>
          </a:p>
        </p:txBody>
      </p:sp>
      <p:sp>
        <p:nvSpPr>
          <p:cNvPr id="20" name="上弧形箭头 19"/>
          <p:cNvSpPr/>
          <p:nvPr/>
        </p:nvSpPr>
        <p:spPr>
          <a:xfrm rot="10800000">
            <a:off x="9307870" y="3717015"/>
            <a:ext cx="725475" cy="232757"/>
          </a:xfrm>
          <a:prstGeom prst="curvedDownArrow">
            <a:avLst>
              <a:gd name="adj1" fmla="val 25000"/>
              <a:gd name="adj2" fmla="val 89273"/>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tx1"/>
              </a:solidFill>
            </a:endParaRPr>
          </a:p>
        </p:txBody>
      </p:sp>
      <p:graphicFrame>
        <p:nvGraphicFramePr>
          <p:cNvPr id="21" name="表格 20"/>
          <p:cNvGraphicFramePr>
            <a:graphicFrameLocks noGrp="1"/>
          </p:cNvGraphicFramePr>
          <p:nvPr/>
        </p:nvGraphicFramePr>
        <p:xfrm>
          <a:off x="7332777" y="4002687"/>
          <a:ext cx="3287307" cy="2468880"/>
        </p:xfrm>
        <a:graphic>
          <a:graphicData uri="http://schemas.openxmlformats.org/drawingml/2006/table">
            <a:tbl>
              <a:tblPr>
                <a:tableStyleId>{775DCB02-9BB8-47FD-8907-85C794F793BA}</a:tableStyleId>
              </a:tblPr>
              <a:tblGrid>
                <a:gridCol w="547695"/>
                <a:gridCol w="2274665"/>
                <a:gridCol w="464947"/>
              </a:tblGrid>
              <a:tr h="1141112">
                <a:tc>
                  <a:txBody>
                    <a:bodyPr/>
                    <a:p>
                      <a:pPr algn="ctr"/>
                      <a:r>
                        <a:rPr lang="zh-CN" altLang="en-US" b="1" dirty="0">
                          <a:solidFill>
                            <a:schemeClr val="bg1"/>
                          </a:solidFill>
                        </a:rPr>
                        <a:t>前向指针</a:t>
                      </a:r>
                      <a:endParaRPr lang="zh-CN" altLang="en-US" b="1" dirty="0">
                        <a:solidFill>
                          <a:schemeClr val="bg1"/>
                        </a:solidFill>
                      </a:endParaRPr>
                    </a:p>
                  </a:txBody>
                  <a:tcPr>
                    <a:lnR w="38100" cap="flat" cmpd="sng" algn="ctr">
                      <a:solidFill>
                        <a:srgbClr val="FF0000"/>
                      </a:solidFill>
                      <a:prstDash val="solid"/>
                      <a:round/>
                      <a:headEnd type="none" w="med" len="med"/>
                      <a:tailEnd type="none" w="med" len="med"/>
                    </a:lnR>
                    <a:lnB w="38100" cap="flat" cmpd="sng" algn="ctr">
                      <a:solidFill>
                        <a:srgbClr val="FF0000"/>
                      </a:solidFill>
                      <a:prstDash val="solid"/>
                      <a:round/>
                      <a:headEnd type="none" w="med" len="med"/>
                      <a:tailEnd type="none" w="med" len="med"/>
                    </a:lnB>
                    <a:solidFill>
                      <a:schemeClr val="accent1">
                        <a:alpha val="40000"/>
                      </a:schemeClr>
                    </a:solidFill>
                  </a:tcPr>
                </a:tc>
                <a:tc rowSpan="3">
                  <a:txBody>
                    <a:bodyPr/>
                    <a:p>
                      <a:pPr algn="ctr"/>
                      <a:r>
                        <a:rPr lang="en-US" altLang="zh-CN" b="1" dirty="0">
                          <a:solidFill>
                            <a:schemeClr val="bg1"/>
                          </a:solidFill>
                        </a:rPr>
                        <a:t>N</a:t>
                      </a:r>
                      <a:r>
                        <a:rPr lang="zh-CN" altLang="en-US" b="1" dirty="0">
                          <a:solidFill>
                            <a:schemeClr val="bg1"/>
                          </a:solidFill>
                        </a:rPr>
                        <a:t>个字节可用</a:t>
                      </a:r>
                      <a:endParaRPr lang="zh-CN" altLang="en-US" b="1" dirty="0">
                        <a:solidFill>
                          <a:schemeClr val="bg1"/>
                        </a:solidFill>
                      </a:endParaRP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rgbClr val="92D050">
                        <a:alpha val="40000"/>
                      </a:srgbClr>
                    </a:solidFill>
                  </a:tcPr>
                </a:tc>
                <a:tc>
                  <a:txBody>
                    <a:bodyPr/>
                    <a:p>
                      <a:pPr algn="ctr"/>
                      <a:r>
                        <a:rPr lang="zh-CN" altLang="en-US" b="1" dirty="0">
                          <a:solidFill>
                            <a:schemeClr val="bg1"/>
                          </a:solidFill>
                        </a:rPr>
                        <a:t>后向指针</a:t>
                      </a:r>
                      <a:endParaRPr lang="zh-CN" altLang="en-US" b="1" dirty="0">
                        <a:solidFill>
                          <a:schemeClr val="bg1"/>
                        </a:solidFill>
                      </a:endParaRPr>
                    </a:p>
                  </a:txBody>
                  <a:tcPr>
                    <a:lnL w="38100" cap="flat" cmpd="sng" algn="ctr">
                      <a:solidFill>
                        <a:srgbClr val="FF0000"/>
                      </a:solidFill>
                      <a:prstDash val="solid"/>
                      <a:round/>
                      <a:headEnd type="none" w="med" len="med"/>
                      <a:tailEnd type="none" w="med" len="med"/>
                    </a:lnL>
                    <a:lnB w="38100" cap="flat" cmpd="sng" algn="ctr">
                      <a:solidFill>
                        <a:srgbClr val="FF0000"/>
                      </a:solidFill>
                      <a:prstDash val="solid"/>
                      <a:round/>
                      <a:headEnd type="none" w="med" len="med"/>
                      <a:tailEnd type="none" w="med" len="med"/>
                    </a:lnB>
                    <a:solidFill>
                      <a:schemeClr val="accent1">
                        <a:alpha val="40000"/>
                      </a:schemeClr>
                    </a:solidFill>
                  </a:tcPr>
                </a:tc>
              </a:tr>
              <a:tr h="128624">
                <a:tc>
                  <a:txBody>
                    <a:bodyPr/>
                    <a:p>
                      <a:pPr algn="ctr"/>
                      <a:r>
                        <a:rPr lang="en-US" altLang="zh-CN" b="1" dirty="0">
                          <a:solidFill>
                            <a:schemeClr val="bg1"/>
                          </a:solidFill>
                        </a:rPr>
                        <a:t>N</a:t>
                      </a:r>
                      <a:endParaRPr lang="en-US" altLang="zh-CN" b="1" dirty="0">
                        <a:solidFill>
                          <a:schemeClr val="bg1"/>
                        </a:solidFill>
                      </a:endParaRPr>
                    </a:p>
                    <a:p>
                      <a:pPr algn="ctr"/>
                      <a:r>
                        <a:rPr lang="en-US" altLang="zh-CN" b="1" dirty="0">
                          <a:solidFill>
                            <a:schemeClr val="bg1"/>
                          </a:solidFill>
                        </a:rPr>
                        <a:t>+</a:t>
                      </a:r>
                      <a:endParaRPr lang="en-US" altLang="zh-CN" b="1" dirty="0">
                        <a:solidFill>
                          <a:schemeClr val="bg1"/>
                        </a:solidFill>
                      </a:endParaRPr>
                    </a:p>
                    <a:p>
                      <a:pPr algn="ctr"/>
                      <a:r>
                        <a:rPr lang="en-US" altLang="zh-CN" b="1" dirty="0">
                          <a:solidFill>
                            <a:schemeClr val="bg1"/>
                          </a:solidFill>
                        </a:rPr>
                        <a:t>2</a:t>
                      </a:r>
                      <a:endParaRPr lang="zh-CN" altLang="en-US" b="1" dirty="0">
                        <a:solidFill>
                          <a:schemeClr val="bg1"/>
                        </a:solidFill>
                      </a:endParaRPr>
                    </a:p>
                  </a:txBody>
                  <a:tcPr>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solidFill>
                  </a:tcPr>
                </a:tc>
                <a:tc vMerge="1">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tcPr>
                </a:tc>
                <a:tc>
                  <a:txBody>
                    <a:bodyPr/>
                    <a:p>
                      <a:pPr algn="ctr"/>
                      <a:r>
                        <a:rPr lang="en-US" altLang="zh-CN" b="1" dirty="0">
                          <a:solidFill>
                            <a:schemeClr val="bg1"/>
                          </a:solidFill>
                        </a:rPr>
                        <a:t>N</a:t>
                      </a:r>
                      <a:endParaRPr lang="en-US" altLang="zh-CN" b="1" dirty="0">
                        <a:solidFill>
                          <a:schemeClr val="bg1"/>
                        </a:solidFill>
                      </a:endParaRPr>
                    </a:p>
                    <a:p>
                      <a:pPr algn="ctr"/>
                      <a:r>
                        <a:rPr lang="en-US" altLang="zh-CN" b="1" dirty="0">
                          <a:solidFill>
                            <a:schemeClr val="bg1"/>
                          </a:solidFill>
                        </a:rPr>
                        <a:t>+</a:t>
                      </a:r>
                      <a:endParaRPr lang="en-US" altLang="zh-CN" b="1" dirty="0">
                        <a:solidFill>
                          <a:schemeClr val="bg1"/>
                        </a:solidFill>
                      </a:endParaRPr>
                    </a:p>
                    <a:p>
                      <a:pPr algn="ctr"/>
                      <a:r>
                        <a:rPr lang="en-US" altLang="zh-CN" b="1" dirty="0">
                          <a:solidFill>
                            <a:schemeClr val="bg1"/>
                          </a:solidFill>
                        </a:rPr>
                        <a:t>2</a:t>
                      </a:r>
                      <a:endParaRPr lang="zh-CN" altLang="en-US" b="1" dirty="0">
                        <a:solidFill>
                          <a:schemeClr val="bg1"/>
                        </a:solidFill>
                      </a:endParaRPr>
                    </a:p>
                  </a:txBody>
                  <a:tcPr>
                    <a:lnL w="38100" cap="flat" cmpd="sng" algn="ctr">
                      <a:solidFill>
                        <a:srgbClr val="FF0000"/>
                      </a:solidFill>
                      <a:prstDash val="solid"/>
                      <a:round/>
                      <a:headEnd type="none" w="med" len="med"/>
                      <a:tailEnd type="none" w="med" len="med"/>
                    </a:lnL>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solidFill>
                  </a:tcPr>
                </a:tc>
              </a:tr>
              <a:tr h="128624">
                <a:tc>
                  <a:txBody>
                    <a:bodyPr/>
                    <a:p>
                      <a:pPr algn="ctr"/>
                      <a:r>
                        <a:rPr lang="en-US" altLang="zh-CN" b="1" dirty="0">
                          <a:solidFill>
                            <a:schemeClr val="bg1"/>
                          </a:solidFill>
                        </a:rPr>
                        <a:t>0</a:t>
                      </a:r>
                      <a:endParaRPr lang="zh-CN" altLang="en-US" b="1" dirty="0">
                        <a:solidFill>
                          <a:schemeClr val="bg1"/>
                        </a:solidFill>
                      </a:endParaRPr>
                    </a:p>
                  </a:txBody>
                  <a:tcPr>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solidFill>
                      <a:schemeClr val="accent1">
                        <a:alpha val="40000"/>
                      </a:schemeClr>
                    </a:solidFill>
                  </a:tcPr>
                </a:tc>
                <a:tc vMerge="1">
                  <a:tcPr/>
                </a:tc>
                <a:tc>
                  <a:txBody>
                    <a:bodyPr/>
                    <a:p>
                      <a:pPr algn="ctr"/>
                      <a:r>
                        <a:rPr lang="en-US" altLang="zh-CN" b="1" dirty="0">
                          <a:solidFill>
                            <a:schemeClr val="bg1"/>
                          </a:solidFill>
                        </a:rPr>
                        <a:t>0</a:t>
                      </a:r>
                      <a:endParaRPr lang="zh-CN" altLang="en-US" b="1" dirty="0">
                        <a:solidFill>
                          <a:schemeClr val="bg1"/>
                        </a:solidFill>
                      </a:endParaRPr>
                    </a:p>
                  </a:txBody>
                  <a:tcPr>
                    <a:lnL w="38100" cap="flat" cmpd="sng" algn="ctr">
                      <a:solidFill>
                        <a:srgbClr val="FF0000"/>
                      </a:solidFill>
                      <a:prstDash val="solid"/>
                      <a:round/>
                      <a:headEnd type="none" w="med" len="med"/>
                      <a:tailEnd type="none" w="med" len="med"/>
                    </a:lnL>
                    <a:lnT w="38100" cap="flat" cmpd="sng" algn="ctr">
                      <a:solidFill>
                        <a:srgbClr val="FF0000"/>
                      </a:solidFill>
                      <a:prstDash val="solid"/>
                      <a:round/>
                      <a:headEnd type="none" w="med" len="med"/>
                      <a:tailEnd type="none" w="med" len="med"/>
                    </a:lnT>
                    <a:solidFill>
                      <a:schemeClr val="accent1">
                        <a:alpha val="40000"/>
                      </a:schemeClr>
                    </a:solidFill>
                  </a:tcPr>
                </a:tc>
              </a:tr>
            </a:tbl>
          </a:graphicData>
        </a:graphic>
      </p:graphicFrame>
      <p:sp>
        <p:nvSpPr>
          <p:cNvPr id="22" name="文本框 21"/>
          <p:cNvSpPr txBox="1"/>
          <p:nvPr/>
        </p:nvSpPr>
        <p:spPr>
          <a:xfrm>
            <a:off x="4885690" y="6149975"/>
            <a:ext cx="2247265" cy="368300"/>
          </a:xfrm>
          <a:prstGeom prst="rect">
            <a:avLst/>
          </a:prstGeom>
          <a:noFill/>
        </p:spPr>
        <p:txBody>
          <a:bodyPr wrap="square" rtlCol="0">
            <a:spAutoFit/>
          </a:bodyPr>
          <a:p>
            <a:r>
              <a:rPr lang="zh-CN" altLang="en-US">
                <a:latin typeface="华光魏体_CNKI" panose="02000500000000000000" charset="-122"/>
                <a:ea typeface="华光魏体_CNKI" panose="02000500000000000000" charset="-122"/>
              </a:rPr>
              <a:t>标志位：是否空闲</a:t>
            </a:r>
            <a:endParaRPr lang="zh-CN" altLang="en-US">
              <a:latin typeface="华光魏体_CNKI" panose="02000500000000000000" charset="-122"/>
              <a:ea typeface="华光魏体_CNKI" panose="02000500000000000000" charset="-122"/>
            </a:endParaRPr>
          </a:p>
        </p:txBody>
      </p:sp>
      <p:sp>
        <p:nvSpPr>
          <p:cNvPr id="23" name="文本框 22"/>
          <p:cNvSpPr txBox="1"/>
          <p:nvPr/>
        </p:nvSpPr>
        <p:spPr>
          <a:xfrm>
            <a:off x="4885690" y="5495925"/>
            <a:ext cx="2247265" cy="368300"/>
          </a:xfrm>
          <a:prstGeom prst="rect">
            <a:avLst/>
          </a:prstGeom>
          <a:noFill/>
        </p:spPr>
        <p:txBody>
          <a:bodyPr wrap="square" rtlCol="0">
            <a:spAutoFit/>
          </a:bodyPr>
          <a:p>
            <a:r>
              <a:rPr lang="zh-CN" altLang="en-US">
                <a:latin typeface="华光魏体_CNKI" panose="02000500000000000000" charset="-122"/>
                <a:ea typeface="华光魏体_CNKI" panose="02000500000000000000" charset="-122"/>
              </a:rPr>
              <a:t>分区</a:t>
            </a:r>
            <a:r>
              <a:rPr lang="zh-CN" altLang="en-US">
                <a:latin typeface="华光魏体_CNKI" panose="02000500000000000000" charset="-122"/>
                <a:ea typeface="华光魏体_CNKI" panose="02000500000000000000" charset="-122"/>
              </a:rPr>
              <a:t>大小</a:t>
            </a:r>
            <a:endParaRPr lang="zh-CN" altLang="en-US">
              <a:latin typeface="华光魏体_CNKI" panose="02000500000000000000" charset="-122"/>
              <a:ea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right)">
                                      <p:cBhvr>
                                        <p:cTn id="28" dur="500"/>
                                        <p:tgtEl>
                                          <p:spTgt spid="19"/>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6" grpId="0" bldLvl="0" animBg="1"/>
      <p:bldP spid="17" grpId="0" bldLvl="0" animBg="1"/>
      <p:bldP spid="18" grpId="0" bldLvl="0" animBg="1"/>
      <p:bldP spid="19" grpId="0" bldLvl="0" animBg="1"/>
      <p:bldP spid="20"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29435"/>
            <a:ext cx="6927850" cy="1938020"/>
          </a:xfrm>
          <a:prstGeom prst="rect">
            <a:avLst/>
          </a:prstGeom>
          <a:noFill/>
        </p:spPr>
        <p:txBody>
          <a:bodyPr wrap="square" rtlCol="0" anchor="t">
            <a:spAutoFit/>
          </a:bodyPr>
          <a:p>
            <a:pPr>
              <a:buFont typeface="Wingdings" panose="05000000000000000000" pitchFamily="2" charset="2"/>
              <a:buChar char="u"/>
            </a:pPr>
            <a:r>
              <a:rPr kumimoji="1" lang="zh-CN" altLang="en-US" sz="2000" u="sng" dirty="0">
                <a:latin typeface="华光魏体_CNKI" panose="02000500000000000000" charset="-122"/>
                <a:ea typeface="华光魏体_CNKI" panose="02000500000000000000" charset="-122"/>
                <a:sym typeface="+mn-ea"/>
              </a:rPr>
              <a:t>系统运行一段时间后，整个内存将出现许多大小不等的区域，有的被进程占用，有的则因进程退出系统而成为空闲分区</a:t>
            </a:r>
            <a:endParaRPr kumimoji="1" lang="zh-CN" altLang="en-US" sz="2000" u="sng" dirty="0">
              <a:latin typeface="华光魏体_CNKI" panose="02000500000000000000" charset="-122"/>
              <a:ea typeface="华光魏体_CNKI" panose="02000500000000000000" charset="-122"/>
              <a:sym typeface="+mn-ea"/>
            </a:endParaRPr>
          </a:p>
          <a:p>
            <a:pPr>
              <a:buFont typeface="Wingdings" panose="05000000000000000000" pitchFamily="2" charset="2"/>
              <a:buChar char="u"/>
            </a:pPr>
            <a:r>
              <a:rPr kumimoji="1" lang="zh-CN" altLang="en-US" sz="2000" dirty="0">
                <a:latin typeface="华光魏体_CNKI" panose="02000500000000000000" charset="-122"/>
                <a:ea typeface="华光魏体_CNKI" panose="02000500000000000000" charset="-122"/>
                <a:sym typeface="+mn-ea"/>
              </a:rPr>
              <a:t>现在假设有一个新进程需进入内存，如何为其选择一个合适的分区？</a:t>
            </a:r>
            <a:endParaRPr kumimoji="1" lang="zh-CN" altLang="en-US" sz="2000" dirty="0">
              <a:latin typeface="华光魏体_CNKI" panose="02000500000000000000" charset="-122"/>
              <a:ea typeface="华光魏体_CNKI" panose="02000500000000000000" charset="-122"/>
            </a:endParaRPr>
          </a:p>
          <a:p>
            <a:pPr>
              <a:buFont typeface="Wingdings" panose="05000000000000000000" pitchFamily="2" charset="2"/>
              <a:buChar char="u"/>
            </a:pPr>
            <a:endParaRPr kumimoji="1" lang="zh-CN" altLang="en-US" sz="2000" u="sng" dirty="0">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29435"/>
            <a:ext cx="6927850" cy="4861560"/>
          </a:xfrm>
          <a:prstGeom prst="rect">
            <a:avLst/>
          </a:prstGeom>
          <a:noFill/>
        </p:spPr>
        <p:txBody>
          <a:bodyPr wrap="square" rtlCol="0" anchor="t">
            <a:spAutoFit/>
          </a:bodyPr>
          <a:p>
            <a:pPr>
              <a:buFont typeface="Wingdings" panose="05000000000000000000" pitchFamily="2" charset="2"/>
              <a:buChar char="u"/>
            </a:pPr>
            <a:r>
              <a:rPr kumimoji="1" lang="zh-CN" altLang="en-US" sz="2000" u="sng" dirty="0">
                <a:latin typeface="华光魏体_CNKI" panose="02000500000000000000" charset="-122"/>
                <a:ea typeface="华光魏体_CNKI" panose="02000500000000000000" charset="-122"/>
                <a:sym typeface="+mn-ea"/>
              </a:rPr>
              <a:t>系统运行一段时间后，整个内存将出现许多大小不等的区域，有的被进程占用，有的则因进程退出系统而成为空闲分区</a:t>
            </a:r>
            <a:endParaRPr kumimoji="1" lang="zh-CN" altLang="en-US" sz="2000" u="sng" dirty="0">
              <a:latin typeface="华光魏体_CNKI" panose="02000500000000000000" charset="-122"/>
              <a:ea typeface="华光魏体_CNKI" panose="02000500000000000000" charset="-122"/>
              <a:sym typeface="+mn-ea"/>
            </a:endParaRPr>
          </a:p>
          <a:p>
            <a:pPr>
              <a:buFont typeface="Wingdings" panose="05000000000000000000" pitchFamily="2" charset="2"/>
              <a:buChar char="u"/>
            </a:pPr>
            <a:r>
              <a:rPr kumimoji="1" lang="zh-CN" altLang="en-US" sz="2000" dirty="0">
                <a:latin typeface="华光魏体_CNKI" panose="02000500000000000000" charset="-122"/>
                <a:ea typeface="华光魏体_CNKI" panose="02000500000000000000" charset="-122"/>
                <a:sym typeface="+mn-ea"/>
              </a:rPr>
              <a:t>现在假设有一个新进程需进入内存，如何为其选择一个合适的分区？</a:t>
            </a:r>
            <a:endParaRPr kumimoji="1" lang="zh-CN" altLang="en-US" sz="2000" dirty="0">
              <a:latin typeface="华光魏体_CNKI" panose="02000500000000000000" charset="-122"/>
              <a:ea typeface="华光魏体_CNKI" panose="02000500000000000000" charset="-122"/>
              <a:sym typeface="+mn-ea"/>
            </a:endParaRPr>
          </a:p>
          <a:p>
            <a:pPr>
              <a:lnSpc>
                <a:spcPct val="150000"/>
              </a:lnSpc>
              <a:buFont typeface="Wingdings" panose="05000000000000000000" pitchFamily="2" charset="2"/>
              <a:buChar char="u"/>
            </a:pPr>
            <a:r>
              <a:rPr kumimoji="1" lang="zh-CN" altLang="en-US" sz="2000" dirty="0">
                <a:latin typeface="华光魏体_CNKI" panose="02000500000000000000" charset="-122"/>
                <a:ea typeface="华光魏体_CNKI" panose="02000500000000000000" charset="-122"/>
              </a:rPr>
              <a:t>有四种</a:t>
            </a:r>
            <a:r>
              <a:rPr kumimoji="1" lang="zh-CN" altLang="en-US" sz="2000" dirty="0">
                <a:latin typeface="华光魏体_CNKI" panose="02000500000000000000" charset="-122"/>
                <a:ea typeface="华光魏体_CNKI" panose="02000500000000000000" charset="-122"/>
              </a:rPr>
              <a:t>顺序分区分配</a:t>
            </a:r>
            <a:r>
              <a:rPr kumimoji="1" lang="zh-CN" altLang="en-US" sz="2000" dirty="0">
                <a:latin typeface="华光魏体_CNKI" panose="02000500000000000000" charset="-122"/>
                <a:ea typeface="华光魏体_CNKI" panose="02000500000000000000" charset="-122"/>
              </a:rPr>
              <a:t>算法：</a:t>
            </a:r>
            <a:endParaRPr kumimoji="1" lang="zh-CN" altLang="en-US" sz="2000" dirty="0">
              <a:latin typeface="华光魏体_CNKI" panose="02000500000000000000" charset="-122"/>
              <a:ea typeface="华光魏体_CNKI" panose="02000500000000000000" charset="-122"/>
            </a:endParaRPr>
          </a:p>
          <a:p>
            <a:pPr marL="457200" indent="-457200">
              <a:lnSpc>
                <a:spcPct val="150000"/>
              </a:lnSpc>
              <a:buFont typeface="+mj-ea"/>
              <a:buAutoNum type="circleNumDbPlain"/>
            </a:pPr>
            <a:r>
              <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首次适应算法</a:t>
            </a:r>
            <a:r>
              <a:rPr kumimoji="1" lang="en-US" altLang="zh-CN"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(FF) </a:t>
            </a:r>
            <a:endParaRPr kumimoji="1" lang="en-US" altLang="zh-CN"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457200" indent="-457200">
              <a:lnSpc>
                <a:spcPct val="150000"/>
              </a:lnSpc>
              <a:buFont typeface="+mj-ea"/>
              <a:buAutoNum type="circleNumDbPlain"/>
            </a:pPr>
            <a:r>
              <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循环首次适应算法</a:t>
            </a:r>
            <a:endPar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457200" indent="-457200">
              <a:lnSpc>
                <a:spcPct val="150000"/>
              </a:lnSpc>
              <a:buFont typeface="+mj-ea"/>
              <a:buAutoNum type="circleNumDbPlain"/>
            </a:pPr>
            <a:r>
              <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最佳适应算法</a:t>
            </a:r>
            <a:endPar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457200" indent="-457200">
              <a:lnSpc>
                <a:spcPct val="150000"/>
              </a:lnSpc>
              <a:buFont typeface="+mj-ea"/>
              <a:buAutoNum type="circleNumDbPlain"/>
            </a:pPr>
            <a:r>
              <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最坏适应算法</a:t>
            </a:r>
            <a:endPar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lvl="1" indent="-342900">
              <a:lnSpc>
                <a:spcPct val="150000"/>
              </a:lnSpc>
              <a:buFont typeface="Wingdings" panose="05000000000000000000" charset="0"/>
              <a:buChar char="u"/>
            </a:pPr>
            <a:r>
              <a:rPr kumimoji="1" lang="zh-CN" altLang="en-US" sz="2000" dirty="0">
                <a:latin typeface="华光魏体_CNKI" panose="02000500000000000000" charset="-122"/>
                <a:ea typeface="华光魏体_CNKI" panose="02000500000000000000" charset="-122"/>
                <a:sym typeface="+mn-ea"/>
              </a:rPr>
              <a:t>有一种基于索引搜索的算法</a:t>
            </a:r>
            <a:endParaRPr kumimoji="1" lang="zh-CN" altLang="en-US" sz="2000" dirty="0">
              <a:latin typeface="华光魏体_CNKI" panose="02000500000000000000" charset="-122"/>
              <a:ea typeface="华光魏体_CNKI" panose="02000500000000000000" charset="-122"/>
            </a:endParaRPr>
          </a:p>
          <a:p>
            <a:pPr marL="342900" indent="-342900">
              <a:lnSpc>
                <a:spcPct val="150000"/>
              </a:lnSpc>
              <a:buFont typeface="Wingdings" panose="05000000000000000000" charset="0"/>
              <a:buChar char="ü"/>
            </a:pPr>
            <a:r>
              <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伙伴系统</a:t>
            </a:r>
            <a:endParaRPr kumimoji="1" lang="zh-CN" altLang="en-US" sz="20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分区分配和回收操作；</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p:txBody>
      </p:sp>
      <p:sp>
        <p:nvSpPr>
          <p:cNvPr id="2" name="文本框 1"/>
          <p:cNvSpPr txBox="1"/>
          <p:nvPr/>
        </p:nvSpPr>
        <p:spPr>
          <a:xfrm>
            <a:off x="5444490" y="1882775"/>
            <a:ext cx="287655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分配</a:t>
            </a:r>
            <a:r>
              <a:rPr lang="zh-CN" altLang="en-US" sz="2400">
                <a:latin typeface="华光魏体_CNKI" panose="02000500000000000000" charset="-122"/>
                <a:ea typeface="华光魏体_CNKI" panose="02000500000000000000" charset="-122"/>
              </a:rPr>
              <a:t>操作：</a:t>
            </a:r>
            <a:endParaRPr lang="zh-CN" altLang="en-US" sz="2400">
              <a:latin typeface="华光魏体_CNKI" panose="02000500000000000000" charset="-122"/>
              <a:ea typeface="华光魏体_CNKI" panose="02000500000000000000" charset="-122"/>
            </a:endParaRPr>
          </a:p>
        </p:txBody>
      </p:sp>
      <p:sp>
        <p:nvSpPr>
          <p:cNvPr id="3" name="文本框 2"/>
          <p:cNvSpPr txBox="1"/>
          <p:nvPr/>
        </p:nvSpPr>
        <p:spPr>
          <a:xfrm>
            <a:off x="5505450" y="2431415"/>
            <a:ext cx="6096000" cy="3415030"/>
          </a:xfrm>
          <a:prstGeom prst="rect">
            <a:avLst/>
          </a:prstGeom>
          <a:solidFill>
            <a:schemeClr val="accent4">
              <a:lumMod val="60000"/>
              <a:lumOff val="40000"/>
            </a:schemeClr>
          </a:solidFill>
        </p:spPr>
        <p:txBody>
          <a:bodyPr wrap="square" rtlCol="0" anchor="t">
            <a:spAutoFit/>
          </a:bodyPr>
          <a:p>
            <a:pPr marL="457200" indent="-457200">
              <a:lnSpc>
                <a:spcPct val="120000"/>
              </a:lnSpc>
            </a:pP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设进程请求的分区大小：</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	</a:t>
            </a:r>
            <a:r>
              <a:rPr kumimoji="1" lang="en-US" altLang="zh-CN" sz="2000" b="1" dirty="0" err="1">
                <a:latin typeface="华光魏体_CNKI" panose="02000500000000000000" charset="-122"/>
                <a:ea typeface="华光魏体_CNKI" panose="02000500000000000000" charset="-122"/>
                <a:cs typeface="华光魏体_CNKI" panose="02000500000000000000" charset="-122"/>
                <a:sym typeface="+mn-ea"/>
              </a:rPr>
              <a:t>u.size</a:t>
            </a:r>
            <a:endParaRPr kumimoji="1" lang="en-US" altLang="zh-CN" sz="2000" b="1" dirty="0">
              <a:latin typeface="华光魏体_CNKI" panose="02000500000000000000" charset="-122"/>
              <a:ea typeface="华光魏体_CNKI" panose="02000500000000000000" charset="-122"/>
              <a:cs typeface="华光魏体_CNKI" panose="02000500000000000000" charset="-122"/>
            </a:endParaRPr>
          </a:p>
          <a:p>
            <a:pPr marL="457200" indent="-457200">
              <a:lnSpc>
                <a:spcPct val="120000"/>
              </a:lnSpc>
            </a:pP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每个空闲分区大小：</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		</a:t>
            </a:r>
            <a:r>
              <a:rPr kumimoji="1" lang="en-US" altLang="zh-CN" sz="2000" b="1" dirty="0" err="1">
                <a:latin typeface="华光魏体_CNKI" panose="02000500000000000000" charset="-122"/>
                <a:ea typeface="华光魏体_CNKI" panose="02000500000000000000" charset="-122"/>
                <a:cs typeface="华光魏体_CNKI" panose="02000500000000000000" charset="-122"/>
                <a:sym typeface="+mn-ea"/>
              </a:rPr>
              <a:t>m.size</a:t>
            </a:r>
            <a:endParaRPr kumimoji="1" lang="en-US" altLang="zh-CN" sz="2000" b="1" dirty="0">
              <a:latin typeface="华光魏体_CNKI" panose="02000500000000000000" charset="-122"/>
              <a:ea typeface="华光魏体_CNKI" panose="02000500000000000000" charset="-122"/>
              <a:cs typeface="华光魏体_CNKI" panose="02000500000000000000" charset="-122"/>
            </a:endParaRPr>
          </a:p>
          <a:p>
            <a:pPr marL="457200" indent="-457200">
              <a:lnSpc>
                <a:spcPct val="120000"/>
              </a:lnSpc>
            </a:pP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最小不可分割大小：</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		size</a:t>
            </a:r>
            <a:endParaRPr kumimoji="1" lang="en-US" altLang="zh-CN" sz="2000" b="1" dirty="0">
              <a:latin typeface="华光魏体_CNKI" panose="02000500000000000000" charset="-122"/>
              <a:ea typeface="华光魏体_CNKI" panose="02000500000000000000" charset="-122"/>
              <a:cs typeface="华光魏体_CNKI" panose="02000500000000000000" charset="-122"/>
            </a:endParaRPr>
          </a:p>
          <a:p>
            <a:pPr marL="457200" indent="-457200">
              <a:lnSpc>
                <a:spcPct val="120000"/>
              </a:lnSpc>
            </a:pPr>
            <a:r>
              <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if  </a:t>
            </a:r>
            <a:r>
              <a:rPr kumimoji="1" lang="en-US" altLang="zh-CN" sz="2000" b="1" dirty="0" err="1">
                <a:solidFill>
                  <a:srgbClr val="0000FF"/>
                </a:solidFill>
                <a:latin typeface="华光魏体_CNKI" panose="02000500000000000000" charset="-122"/>
                <a:ea typeface="华光魏体_CNKI" panose="02000500000000000000" charset="-122"/>
                <a:cs typeface="华光魏体_CNKI" panose="02000500000000000000" charset="-122"/>
                <a:sym typeface="+mn-ea"/>
              </a:rPr>
              <a:t>m.size</a:t>
            </a:r>
            <a:r>
              <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 – </a:t>
            </a:r>
            <a:r>
              <a:rPr kumimoji="1" lang="en-US" altLang="zh-CN" sz="2000" b="1" dirty="0" err="1">
                <a:solidFill>
                  <a:srgbClr val="0000FF"/>
                </a:solidFill>
                <a:latin typeface="华光魏体_CNKI" panose="02000500000000000000" charset="-122"/>
                <a:ea typeface="华光魏体_CNKI" panose="02000500000000000000" charset="-122"/>
                <a:cs typeface="华光魏体_CNKI" panose="02000500000000000000" charset="-122"/>
                <a:sym typeface="+mn-ea"/>
              </a:rPr>
              <a:t>u.size</a:t>
            </a:r>
            <a:r>
              <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 &lt;= size</a:t>
            </a:r>
            <a:endPar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endParaRPr>
          </a:p>
          <a:p>
            <a:pPr marL="457200" indent="-457200">
              <a:lnSpc>
                <a:spcPct val="120000"/>
              </a:lnSpc>
            </a:pP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   说明该分区剩下的太小了，可不再分割，把整个分区都分配</a:t>
            </a:r>
            <a:endParaRPr kumimoji="1" lang="zh-CN" altLang="en-US" sz="2000" b="1" dirty="0">
              <a:latin typeface="华光魏体_CNKI" panose="02000500000000000000" charset="-122"/>
              <a:ea typeface="华光魏体_CNKI" panose="02000500000000000000" charset="-122"/>
              <a:cs typeface="华光魏体_CNKI" panose="02000500000000000000" charset="-122"/>
            </a:endParaRPr>
          </a:p>
          <a:p>
            <a:pPr marL="457200" indent="-457200">
              <a:lnSpc>
                <a:spcPct val="120000"/>
              </a:lnSpc>
            </a:pPr>
            <a:r>
              <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else</a:t>
            </a:r>
            <a:endPar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endParaRPr>
          </a:p>
          <a:p>
            <a:pPr marL="457200" indent="-457200">
              <a:lnSpc>
                <a:spcPct val="120000"/>
              </a:lnSpc>
            </a:pP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   从空闲分区中把</a:t>
            </a:r>
            <a:r>
              <a:rPr kumimoji="1" lang="en-US" altLang="zh-CN" sz="2000" b="1" dirty="0" err="1">
                <a:latin typeface="华光魏体_CNKI" panose="02000500000000000000" charset="-122"/>
                <a:ea typeface="华光魏体_CNKI" panose="02000500000000000000" charset="-122"/>
                <a:cs typeface="华光魏体_CNKI" panose="02000500000000000000" charset="-122"/>
                <a:sym typeface="+mn-ea"/>
              </a:rPr>
              <a:t>u.size</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大小的地方分配出去，余下的创建新分区，仍留在空闲分区表</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链</a:t>
            </a:r>
            <a:r>
              <a:rPr kumimoji="1" lang="en-US" altLang="zh-CN" sz="2000" b="1" dirty="0">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b="1" dirty="0">
                <a:latin typeface="华光魏体_CNKI" panose="02000500000000000000" charset="-122"/>
                <a:ea typeface="华光魏体_CNKI" panose="02000500000000000000" charset="-122"/>
                <a:cs typeface="华光魏体_CNKI" panose="02000500000000000000" charset="-122"/>
                <a:sym typeface="+mn-ea"/>
              </a:rPr>
              <a:t>里</a:t>
            </a:r>
            <a:endParaRPr kumimoji="1" lang="zh-CN" altLang="en-US" sz="2000" b="1"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分区分配和回收操作；</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p:txBody>
      </p:sp>
      <p:sp>
        <p:nvSpPr>
          <p:cNvPr id="2" name="文本框 1"/>
          <p:cNvSpPr txBox="1"/>
          <p:nvPr/>
        </p:nvSpPr>
        <p:spPr>
          <a:xfrm>
            <a:off x="5444490" y="1882775"/>
            <a:ext cx="287655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分配</a:t>
            </a:r>
            <a:r>
              <a:rPr lang="zh-CN" altLang="en-US" sz="2400">
                <a:latin typeface="华光魏体_CNKI" panose="02000500000000000000" charset="-122"/>
                <a:ea typeface="华光魏体_CNKI" panose="02000500000000000000" charset="-122"/>
              </a:rPr>
              <a:t>操作：</a:t>
            </a:r>
            <a:endParaRPr lang="zh-CN" altLang="en-US" sz="2400">
              <a:latin typeface="华光魏体_CNKI" panose="02000500000000000000" charset="-122"/>
              <a:ea typeface="华光魏体_CNKI" panose="02000500000000000000" charset="-122"/>
            </a:endParaRPr>
          </a:p>
        </p:txBody>
      </p:sp>
      <p:pic>
        <p:nvPicPr>
          <p:cNvPr id="11" name="图片 10"/>
          <p:cNvPicPr>
            <a:picLocks noChangeAspect="1"/>
          </p:cNvPicPr>
          <p:nvPr/>
        </p:nvPicPr>
        <p:blipFill>
          <a:blip r:embed="rId1"/>
          <a:stretch>
            <a:fillRect/>
          </a:stretch>
        </p:blipFill>
        <p:spPr>
          <a:xfrm>
            <a:off x="6490335" y="2343150"/>
            <a:ext cx="4874260" cy="4031615"/>
          </a:xfrm>
          <a:prstGeom prst="rect">
            <a:avLst/>
          </a:prstGeom>
        </p:spPr>
      </p:pic>
    </p:spTree>
    <p:custDataLst>
      <p:tags r:id="rId2"/>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分配的具体过程</a:t>
            </a:r>
            <a:endParaRPr lang="zh-CN" altLang="en-US" dirty="0"/>
          </a:p>
        </p:txBody>
      </p:sp>
      <p:sp>
        <p:nvSpPr>
          <p:cNvPr id="3" name="矩形 2"/>
          <p:cNvSpPr/>
          <p:nvPr/>
        </p:nvSpPr>
        <p:spPr>
          <a:xfrm>
            <a:off x="7190064" y="1402161"/>
            <a:ext cx="3414320" cy="4890782"/>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nvGraphicFramePr>
        <p:xfrm>
          <a:off x="2016919" y="1408511"/>
          <a:ext cx="3421380" cy="2377440"/>
        </p:xfrm>
        <a:graphic>
          <a:graphicData uri="http://schemas.openxmlformats.org/drawingml/2006/table">
            <a:tbl>
              <a:tblPr firstRow="1" bandRow="1">
                <a:tableStyleId>{5C22544A-7EE6-4342-B048-85BDC9FD1C3A}</a:tableStyleId>
              </a:tblPr>
              <a:tblGrid>
                <a:gridCol w="1140460"/>
                <a:gridCol w="1140460"/>
                <a:gridCol w="1140460"/>
              </a:tblGrid>
              <a:tr h="370840">
                <a:tc>
                  <a:txBody>
                    <a:bodyPr/>
                    <a:lstStyle/>
                    <a:p>
                      <a:r>
                        <a:rPr lang="zh-CN" altLang="en-US" sz="2000" dirty="0"/>
                        <a:t>始址</a:t>
                      </a:r>
                      <a:endParaRPr lang="zh-CN" altLang="en-US" sz="2000" dirty="0"/>
                    </a:p>
                  </a:txBody>
                  <a:tcPr/>
                </a:tc>
                <a:tc>
                  <a:txBody>
                    <a:bodyPr/>
                    <a:lstStyle/>
                    <a:p>
                      <a:r>
                        <a:rPr lang="zh-CN" altLang="en-US" sz="2000" dirty="0"/>
                        <a:t>长度</a:t>
                      </a:r>
                      <a:endParaRPr lang="zh-CN" altLang="en-US" sz="2000" dirty="0"/>
                    </a:p>
                  </a:txBody>
                  <a:tcPr/>
                </a:tc>
                <a:tc>
                  <a:txBody>
                    <a:bodyPr/>
                    <a:lstStyle/>
                    <a:p>
                      <a:r>
                        <a:rPr lang="zh-CN" altLang="en-US" sz="2000" dirty="0"/>
                        <a:t>标志</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r h="370840">
                <a:tc>
                  <a:txBody>
                    <a:bodyPr/>
                    <a:lstStyle/>
                    <a:p>
                      <a:endParaRPr lang="zh-CN" altLang="en-US" sz="2000"/>
                    </a:p>
                  </a:txBody>
                  <a:tcPr/>
                </a:tc>
                <a:tc>
                  <a:txBody>
                    <a:bodyPr/>
                    <a:lstStyle/>
                    <a:p>
                      <a:endParaRPr lang="zh-CN" altLang="en-US" sz="2000"/>
                    </a:p>
                  </a:txBody>
                  <a:tcPr/>
                </a:tc>
                <a:tc>
                  <a:txBody>
                    <a:bodyPr/>
                    <a:lstStyle/>
                    <a:p>
                      <a:endParaRPr lang="zh-CN" altLang="en-US" sz="2000" dirty="0"/>
                    </a:p>
                  </a:txBody>
                  <a:tcPr/>
                </a:tc>
              </a:tr>
            </a:tbl>
          </a:graphicData>
        </a:graphic>
      </p:graphicFrame>
      <p:graphicFrame>
        <p:nvGraphicFramePr>
          <p:cNvPr id="6" name="表格 5"/>
          <p:cNvGraphicFramePr>
            <a:graphicFrameLocks noGrp="1"/>
          </p:cNvGraphicFramePr>
          <p:nvPr/>
        </p:nvGraphicFramePr>
        <p:xfrm>
          <a:off x="2016919" y="1804751"/>
          <a:ext cx="3421380" cy="1981200"/>
        </p:xfrm>
        <a:graphic>
          <a:graphicData uri="http://schemas.openxmlformats.org/drawingml/2006/table">
            <a:tbl>
              <a:tblPr bandRow="1">
                <a:tableStyleId>{5C22544A-7EE6-4342-B048-85BDC9FD1C3A}</a:tableStyleId>
              </a:tblPr>
              <a:tblGrid>
                <a:gridCol w="1140460"/>
                <a:gridCol w="1140460"/>
                <a:gridCol w="1140460"/>
              </a:tblGrid>
              <a:tr h="370840">
                <a:tc>
                  <a:txBody>
                    <a:bodyPr/>
                    <a:lstStyle/>
                    <a:p>
                      <a:r>
                        <a:rPr lang="en-US" altLang="zh-CN" sz="2000" dirty="0"/>
                        <a:t>0 K</a:t>
                      </a:r>
                      <a:endParaRPr lang="zh-CN" altLang="en-US" sz="2000" dirty="0"/>
                    </a:p>
                  </a:txBody>
                  <a:tcPr/>
                </a:tc>
                <a:tc>
                  <a:txBody>
                    <a:bodyPr/>
                    <a:lstStyle/>
                    <a:p>
                      <a:r>
                        <a:rPr lang="en-US" altLang="zh-CN" sz="2000" dirty="0"/>
                        <a:t>128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bl>
          </a:graphicData>
        </a:graphic>
      </p:graphicFrame>
      <p:sp>
        <p:nvSpPr>
          <p:cNvPr id="7" name="文本框 6"/>
          <p:cNvSpPr txBox="1"/>
          <p:nvPr/>
        </p:nvSpPr>
        <p:spPr>
          <a:xfrm>
            <a:off x="10773639" y="1171328"/>
            <a:ext cx="640080" cy="460375"/>
          </a:xfrm>
          <a:prstGeom prst="rect">
            <a:avLst/>
          </a:prstGeom>
          <a:noFill/>
        </p:spPr>
        <p:txBody>
          <a:bodyPr wrap="none" rtlCol="0">
            <a:spAutoFit/>
          </a:bodyPr>
          <a:lstStyle/>
          <a:p>
            <a:r>
              <a:rPr lang="en-US" altLang="zh-CN" sz="2400" dirty="0"/>
              <a:t>0 K</a:t>
            </a:r>
            <a:endParaRPr lang="zh-CN" altLang="en-US" sz="2400" dirty="0"/>
          </a:p>
        </p:txBody>
      </p:sp>
      <p:sp>
        <p:nvSpPr>
          <p:cNvPr id="8" name="文本框 7"/>
          <p:cNvSpPr txBox="1"/>
          <p:nvPr/>
        </p:nvSpPr>
        <p:spPr>
          <a:xfrm>
            <a:off x="10827322" y="6062110"/>
            <a:ext cx="979170" cy="460375"/>
          </a:xfrm>
          <a:prstGeom prst="rect">
            <a:avLst/>
          </a:prstGeom>
          <a:noFill/>
        </p:spPr>
        <p:txBody>
          <a:bodyPr wrap="none" rtlCol="0">
            <a:spAutoFit/>
          </a:bodyPr>
          <a:lstStyle/>
          <a:p>
            <a:r>
              <a:rPr lang="en-US" altLang="zh-CN" sz="2400" dirty="0"/>
              <a:t>128 K</a:t>
            </a:r>
            <a:endParaRPr lang="zh-CN" altLang="en-US" sz="2400" dirty="0"/>
          </a:p>
        </p:txBody>
      </p:sp>
      <p:sp>
        <p:nvSpPr>
          <p:cNvPr id="9" name="文本框 8"/>
          <p:cNvSpPr txBox="1"/>
          <p:nvPr/>
        </p:nvSpPr>
        <p:spPr>
          <a:xfrm>
            <a:off x="2001190" y="3900366"/>
            <a:ext cx="3383280" cy="460375"/>
          </a:xfrm>
          <a:prstGeom prst="rect">
            <a:avLst/>
          </a:prstGeom>
          <a:noFill/>
        </p:spPr>
        <p:txBody>
          <a:bodyPr wrap="none" rtlCol="0">
            <a:spAutoFit/>
          </a:bodyPr>
          <a:lstStyle/>
          <a:p>
            <a:r>
              <a:rPr lang="zh-CN" altLang="en-US" sz="2400" dirty="0">
                <a:solidFill>
                  <a:srgbClr val="FF0000"/>
                </a:solidFill>
              </a:rPr>
              <a:t>最小不可分割大小：</a:t>
            </a:r>
            <a:r>
              <a:rPr lang="en-US" altLang="zh-CN" sz="2400" dirty="0">
                <a:solidFill>
                  <a:srgbClr val="FF0000"/>
                </a:solidFill>
              </a:rPr>
              <a:t>8 K</a:t>
            </a:r>
            <a:endParaRPr lang="zh-CN" altLang="en-US" sz="2400" dirty="0">
              <a:solidFill>
                <a:srgbClr val="FF0000"/>
              </a:solidFill>
            </a:endParaRPr>
          </a:p>
        </p:txBody>
      </p:sp>
      <p:sp>
        <p:nvSpPr>
          <p:cNvPr id="10" name="矩形 9"/>
          <p:cNvSpPr/>
          <p:nvPr/>
        </p:nvSpPr>
        <p:spPr>
          <a:xfrm>
            <a:off x="2023133" y="4476446"/>
            <a:ext cx="3414320" cy="8090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Word  20 K</a:t>
            </a:r>
            <a:endParaRPr lang="zh-CN" altLang="en-US" sz="2800" dirty="0"/>
          </a:p>
        </p:txBody>
      </p:sp>
      <p:sp>
        <p:nvSpPr>
          <p:cNvPr id="11" name="文本框 10"/>
          <p:cNvSpPr txBox="1"/>
          <p:nvPr/>
        </p:nvSpPr>
        <p:spPr>
          <a:xfrm>
            <a:off x="10773639" y="1984077"/>
            <a:ext cx="809625" cy="460375"/>
          </a:xfrm>
          <a:prstGeom prst="rect">
            <a:avLst/>
          </a:prstGeom>
          <a:noFill/>
        </p:spPr>
        <p:txBody>
          <a:bodyPr wrap="none" rtlCol="0">
            <a:spAutoFit/>
          </a:bodyPr>
          <a:lstStyle/>
          <a:p>
            <a:r>
              <a:rPr lang="en-US" altLang="zh-CN" sz="2400" dirty="0"/>
              <a:t>20 K</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4.16667E-6 -4.07407E-6 L 0.42309 -0.44838 " pathEditMode="relative" rAng="0" ptsTypes="AA">
                                      <p:cBhvr>
                                        <p:cTn id="42" dur="2000" fill="hold"/>
                                        <p:tgtEl>
                                          <p:spTgt spid="10"/>
                                        </p:tgtEl>
                                        <p:attrNameLst>
                                          <p:attrName>ppt_x</p:attrName>
                                          <p:attrName>ppt_y</p:attrName>
                                        </p:attrNameLst>
                                      </p:cBhvr>
                                      <p:rCtr x="21146" y="-22431"/>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8" grpId="0"/>
      <p:bldP spid="9" grpId="0"/>
      <p:bldP spid="10" grpId="0" bldLvl="0" animBg="1"/>
      <p:bldP spid="10" grpId="1" bldLvl="0" animBg="1"/>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分配的具体过程</a:t>
            </a:r>
            <a:endParaRPr lang="zh-CN" altLang="en-US" dirty="0"/>
          </a:p>
        </p:txBody>
      </p:sp>
      <p:sp>
        <p:nvSpPr>
          <p:cNvPr id="3" name="矩形 2"/>
          <p:cNvSpPr/>
          <p:nvPr/>
        </p:nvSpPr>
        <p:spPr>
          <a:xfrm>
            <a:off x="7183714" y="1408511"/>
            <a:ext cx="3414320" cy="4890782"/>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nvGraphicFramePr>
        <p:xfrm>
          <a:off x="2016919" y="1408511"/>
          <a:ext cx="3421380" cy="2377440"/>
        </p:xfrm>
        <a:graphic>
          <a:graphicData uri="http://schemas.openxmlformats.org/drawingml/2006/table">
            <a:tbl>
              <a:tblPr firstRow="1" bandRow="1">
                <a:tableStyleId>{5C22544A-7EE6-4342-B048-85BDC9FD1C3A}</a:tableStyleId>
              </a:tblPr>
              <a:tblGrid>
                <a:gridCol w="1140460"/>
                <a:gridCol w="1140460"/>
                <a:gridCol w="1140460"/>
              </a:tblGrid>
              <a:tr h="370840">
                <a:tc>
                  <a:txBody>
                    <a:bodyPr/>
                    <a:lstStyle/>
                    <a:p>
                      <a:r>
                        <a:rPr lang="zh-CN" altLang="en-US" sz="2000" dirty="0"/>
                        <a:t>始址</a:t>
                      </a:r>
                      <a:endParaRPr lang="zh-CN" altLang="en-US" sz="2000" dirty="0"/>
                    </a:p>
                  </a:txBody>
                  <a:tcPr/>
                </a:tc>
                <a:tc>
                  <a:txBody>
                    <a:bodyPr/>
                    <a:lstStyle/>
                    <a:p>
                      <a:r>
                        <a:rPr lang="zh-CN" altLang="en-US" sz="2000" dirty="0"/>
                        <a:t>长度</a:t>
                      </a:r>
                      <a:endParaRPr lang="zh-CN" altLang="en-US" sz="2000" dirty="0"/>
                    </a:p>
                  </a:txBody>
                  <a:tcPr/>
                </a:tc>
                <a:tc>
                  <a:txBody>
                    <a:bodyPr/>
                    <a:lstStyle/>
                    <a:p>
                      <a:r>
                        <a:rPr lang="zh-CN" altLang="en-US" sz="2000" dirty="0"/>
                        <a:t>标志</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r h="370840">
                <a:tc>
                  <a:txBody>
                    <a:bodyPr/>
                    <a:lstStyle/>
                    <a:p>
                      <a:endParaRPr lang="zh-CN" altLang="en-US" sz="2000"/>
                    </a:p>
                  </a:txBody>
                  <a:tcPr/>
                </a:tc>
                <a:tc>
                  <a:txBody>
                    <a:bodyPr/>
                    <a:lstStyle/>
                    <a:p>
                      <a:endParaRPr lang="zh-CN" altLang="en-US" sz="2000"/>
                    </a:p>
                  </a:txBody>
                  <a:tcPr/>
                </a:tc>
                <a:tc>
                  <a:txBody>
                    <a:bodyPr/>
                    <a:lstStyle/>
                    <a:p>
                      <a:endParaRPr lang="zh-CN" altLang="en-US" sz="2000" dirty="0"/>
                    </a:p>
                  </a:txBody>
                  <a:tcPr/>
                </a:tc>
              </a:tr>
            </a:tbl>
          </a:graphicData>
        </a:graphic>
      </p:graphicFrame>
      <p:graphicFrame>
        <p:nvGraphicFramePr>
          <p:cNvPr id="6" name="表格 5"/>
          <p:cNvGraphicFramePr>
            <a:graphicFrameLocks noGrp="1"/>
          </p:cNvGraphicFramePr>
          <p:nvPr/>
        </p:nvGraphicFramePr>
        <p:xfrm>
          <a:off x="2016919" y="1804751"/>
          <a:ext cx="3421380" cy="1981200"/>
        </p:xfrm>
        <a:graphic>
          <a:graphicData uri="http://schemas.openxmlformats.org/drawingml/2006/table">
            <a:tbl>
              <a:tblPr bandRow="1">
                <a:tableStyleId>{5C22544A-7EE6-4342-B048-85BDC9FD1C3A}</a:tableStyleId>
              </a:tblPr>
              <a:tblGrid>
                <a:gridCol w="1140460"/>
                <a:gridCol w="1140460"/>
                <a:gridCol w="1140460"/>
              </a:tblGrid>
              <a:tr h="370840">
                <a:tc>
                  <a:txBody>
                    <a:bodyPr/>
                    <a:lstStyle/>
                    <a:p>
                      <a:r>
                        <a:rPr lang="en-US" altLang="zh-CN" sz="2000" dirty="0"/>
                        <a:t>20 K</a:t>
                      </a:r>
                      <a:endParaRPr lang="zh-CN" altLang="en-US" sz="2000" dirty="0"/>
                    </a:p>
                  </a:txBody>
                  <a:tcPr/>
                </a:tc>
                <a:tc>
                  <a:txBody>
                    <a:bodyPr/>
                    <a:lstStyle/>
                    <a:p>
                      <a:r>
                        <a:rPr lang="en-US" altLang="zh-CN" sz="2000" dirty="0"/>
                        <a:t>108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bl>
          </a:graphicData>
        </a:graphic>
      </p:graphicFrame>
      <p:sp>
        <p:nvSpPr>
          <p:cNvPr id="7" name="文本框 6"/>
          <p:cNvSpPr txBox="1"/>
          <p:nvPr/>
        </p:nvSpPr>
        <p:spPr>
          <a:xfrm>
            <a:off x="10767289" y="1177678"/>
            <a:ext cx="640080" cy="460375"/>
          </a:xfrm>
          <a:prstGeom prst="rect">
            <a:avLst/>
          </a:prstGeom>
          <a:noFill/>
        </p:spPr>
        <p:txBody>
          <a:bodyPr wrap="none" rtlCol="0">
            <a:spAutoFit/>
          </a:bodyPr>
          <a:lstStyle/>
          <a:p>
            <a:r>
              <a:rPr lang="en-US" altLang="zh-CN" sz="2400" dirty="0"/>
              <a:t>0 K</a:t>
            </a:r>
            <a:endParaRPr lang="zh-CN" altLang="en-US" sz="2400" dirty="0"/>
          </a:p>
        </p:txBody>
      </p:sp>
      <p:sp>
        <p:nvSpPr>
          <p:cNvPr id="8" name="文本框 7"/>
          <p:cNvSpPr txBox="1"/>
          <p:nvPr/>
        </p:nvSpPr>
        <p:spPr>
          <a:xfrm>
            <a:off x="10820972" y="6068460"/>
            <a:ext cx="979170" cy="460375"/>
          </a:xfrm>
          <a:prstGeom prst="rect">
            <a:avLst/>
          </a:prstGeom>
          <a:noFill/>
        </p:spPr>
        <p:txBody>
          <a:bodyPr wrap="none" rtlCol="0">
            <a:spAutoFit/>
          </a:bodyPr>
          <a:lstStyle/>
          <a:p>
            <a:r>
              <a:rPr lang="en-US" altLang="zh-CN" sz="2400" dirty="0"/>
              <a:t>128 K</a:t>
            </a:r>
            <a:endParaRPr lang="zh-CN" altLang="en-US" sz="2400" dirty="0"/>
          </a:p>
        </p:txBody>
      </p:sp>
      <p:sp>
        <p:nvSpPr>
          <p:cNvPr id="9" name="文本框 8"/>
          <p:cNvSpPr txBox="1"/>
          <p:nvPr/>
        </p:nvSpPr>
        <p:spPr>
          <a:xfrm>
            <a:off x="2001190" y="3900366"/>
            <a:ext cx="3383280" cy="460375"/>
          </a:xfrm>
          <a:prstGeom prst="rect">
            <a:avLst/>
          </a:prstGeom>
          <a:noFill/>
        </p:spPr>
        <p:txBody>
          <a:bodyPr wrap="none" rtlCol="0">
            <a:spAutoFit/>
          </a:bodyPr>
          <a:lstStyle/>
          <a:p>
            <a:r>
              <a:rPr lang="zh-CN" altLang="en-US" sz="2400" dirty="0">
                <a:solidFill>
                  <a:srgbClr val="FF0000"/>
                </a:solidFill>
              </a:rPr>
              <a:t>最小不可分割大小：</a:t>
            </a:r>
            <a:r>
              <a:rPr lang="en-US" altLang="zh-CN" sz="2400" dirty="0">
                <a:solidFill>
                  <a:srgbClr val="FF0000"/>
                </a:solidFill>
              </a:rPr>
              <a:t>8 K</a:t>
            </a:r>
            <a:endParaRPr lang="zh-CN" altLang="en-US" sz="2400" dirty="0">
              <a:solidFill>
                <a:srgbClr val="FF0000"/>
              </a:solidFill>
            </a:endParaRPr>
          </a:p>
        </p:txBody>
      </p:sp>
      <p:sp>
        <p:nvSpPr>
          <p:cNvPr id="10" name="矩形 9"/>
          <p:cNvSpPr/>
          <p:nvPr/>
        </p:nvSpPr>
        <p:spPr>
          <a:xfrm>
            <a:off x="7183714" y="1412182"/>
            <a:ext cx="3414320" cy="8090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Word  20 K</a:t>
            </a:r>
            <a:endParaRPr lang="zh-CN" altLang="en-US" sz="2800" dirty="0"/>
          </a:p>
        </p:txBody>
      </p:sp>
      <p:sp>
        <p:nvSpPr>
          <p:cNvPr id="11" name="文本框 10"/>
          <p:cNvSpPr txBox="1"/>
          <p:nvPr/>
        </p:nvSpPr>
        <p:spPr>
          <a:xfrm>
            <a:off x="10767289" y="1990427"/>
            <a:ext cx="809625" cy="460375"/>
          </a:xfrm>
          <a:prstGeom prst="rect">
            <a:avLst/>
          </a:prstGeom>
          <a:noFill/>
        </p:spPr>
        <p:txBody>
          <a:bodyPr wrap="none" rtlCol="0">
            <a:spAutoFit/>
          </a:bodyPr>
          <a:lstStyle/>
          <a:p>
            <a:r>
              <a:rPr lang="en-US" altLang="zh-CN" sz="2400" dirty="0"/>
              <a:t>20 K</a:t>
            </a:r>
            <a:endParaRPr lang="zh-CN" altLang="en-US" sz="2400" dirty="0"/>
          </a:p>
        </p:txBody>
      </p:sp>
      <p:sp>
        <p:nvSpPr>
          <p:cNvPr id="12" name="矩形 11"/>
          <p:cNvSpPr/>
          <p:nvPr/>
        </p:nvSpPr>
        <p:spPr>
          <a:xfrm>
            <a:off x="2023133" y="4476446"/>
            <a:ext cx="3414320" cy="111901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800" dirty="0"/>
              <a:t>浏览器</a:t>
            </a:r>
            <a:r>
              <a:rPr lang="en-US" altLang="zh-CN" sz="2800" dirty="0"/>
              <a:t>  30 K</a:t>
            </a:r>
            <a:endParaRPr lang="zh-CN" altLang="en-US" sz="2800" dirty="0"/>
          </a:p>
        </p:txBody>
      </p:sp>
      <p:sp>
        <p:nvSpPr>
          <p:cNvPr id="13" name="文本框 12"/>
          <p:cNvSpPr txBox="1"/>
          <p:nvPr/>
        </p:nvSpPr>
        <p:spPr>
          <a:xfrm>
            <a:off x="10762891" y="3127308"/>
            <a:ext cx="809625" cy="460375"/>
          </a:xfrm>
          <a:prstGeom prst="rect">
            <a:avLst/>
          </a:prstGeom>
          <a:noFill/>
        </p:spPr>
        <p:txBody>
          <a:bodyPr wrap="none" rtlCol="0">
            <a:spAutoFit/>
          </a:bodyPr>
          <a:lstStyle/>
          <a:p>
            <a:r>
              <a:rPr lang="en-US" altLang="zh-CN" sz="2400" dirty="0"/>
              <a:t>50 K</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4.16667E-6 7.40741E-7 L 0.42395 -0.3294 " pathEditMode="relative" rAng="0" ptsTypes="AA">
                                      <p:cBhvr>
                                        <p:cTn id="12" dur="2000" fill="hold"/>
                                        <p:tgtEl>
                                          <p:spTgt spid="12"/>
                                        </p:tgtEl>
                                        <p:attrNameLst>
                                          <p:attrName>ppt_x</p:attrName>
                                          <p:attrName>ppt_y</p:attrName>
                                        </p:attrNameLst>
                                      </p:cBhvr>
                                      <p:rCtr x="21198" y="-16481"/>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bldLvl="0" animBg="1"/>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分配的具体过程</a:t>
            </a:r>
            <a:endParaRPr lang="zh-CN" altLang="en-US" dirty="0"/>
          </a:p>
        </p:txBody>
      </p:sp>
      <p:sp>
        <p:nvSpPr>
          <p:cNvPr id="3" name="矩形 2"/>
          <p:cNvSpPr/>
          <p:nvPr/>
        </p:nvSpPr>
        <p:spPr>
          <a:xfrm>
            <a:off x="7190064" y="1408511"/>
            <a:ext cx="3414320" cy="4890782"/>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nvGraphicFramePr>
        <p:xfrm>
          <a:off x="2016919" y="1408511"/>
          <a:ext cx="3421380" cy="2377440"/>
        </p:xfrm>
        <a:graphic>
          <a:graphicData uri="http://schemas.openxmlformats.org/drawingml/2006/table">
            <a:tbl>
              <a:tblPr firstRow="1" bandRow="1">
                <a:tableStyleId>{5C22544A-7EE6-4342-B048-85BDC9FD1C3A}</a:tableStyleId>
              </a:tblPr>
              <a:tblGrid>
                <a:gridCol w="1140460"/>
                <a:gridCol w="1140460"/>
                <a:gridCol w="1140460"/>
              </a:tblGrid>
              <a:tr h="370840">
                <a:tc>
                  <a:txBody>
                    <a:bodyPr/>
                    <a:lstStyle/>
                    <a:p>
                      <a:r>
                        <a:rPr lang="zh-CN" altLang="en-US" sz="2000" dirty="0"/>
                        <a:t>始址</a:t>
                      </a:r>
                      <a:endParaRPr lang="zh-CN" altLang="en-US" sz="2000" dirty="0"/>
                    </a:p>
                  </a:txBody>
                  <a:tcPr/>
                </a:tc>
                <a:tc>
                  <a:txBody>
                    <a:bodyPr/>
                    <a:lstStyle/>
                    <a:p>
                      <a:r>
                        <a:rPr lang="zh-CN" altLang="en-US" sz="2000" dirty="0"/>
                        <a:t>长度</a:t>
                      </a:r>
                      <a:endParaRPr lang="zh-CN" altLang="en-US" sz="2000" dirty="0"/>
                    </a:p>
                  </a:txBody>
                  <a:tcPr/>
                </a:tc>
                <a:tc>
                  <a:txBody>
                    <a:bodyPr/>
                    <a:lstStyle/>
                    <a:p>
                      <a:r>
                        <a:rPr lang="zh-CN" altLang="en-US" sz="2000" dirty="0"/>
                        <a:t>标志</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r h="370840">
                <a:tc>
                  <a:txBody>
                    <a:bodyPr/>
                    <a:lstStyle/>
                    <a:p>
                      <a:endParaRPr lang="zh-CN" altLang="en-US" sz="2000"/>
                    </a:p>
                  </a:txBody>
                  <a:tcPr/>
                </a:tc>
                <a:tc>
                  <a:txBody>
                    <a:bodyPr/>
                    <a:lstStyle/>
                    <a:p>
                      <a:endParaRPr lang="zh-CN" altLang="en-US" sz="2000"/>
                    </a:p>
                  </a:txBody>
                  <a:tcPr/>
                </a:tc>
                <a:tc>
                  <a:txBody>
                    <a:bodyPr/>
                    <a:lstStyle/>
                    <a:p>
                      <a:endParaRPr lang="zh-CN" altLang="en-US" sz="2000" dirty="0"/>
                    </a:p>
                  </a:txBody>
                  <a:tcPr/>
                </a:tc>
              </a:tr>
            </a:tbl>
          </a:graphicData>
        </a:graphic>
      </p:graphicFrame>
      <p:graphicFrame>
        <p:nvGraphicFramePr>
          <p:cNvPr id="6" name="表格 5"/>
          <p:cNvGraphicFramePr>
            <a:graphicFrameLocks noGrp="1"/>
          </p:cNvGraphicFramePr>
          <p:nvPr/>
        </p:nvGraphicFramePr>
        <p:xfrm>
          <a:off x="2016919" y="1804751"/>
          <a:ext cx="3421380" cy="1981200"/>
        </p:xfrm>
        <a:graphic>
          <a:graphicData uri="http://schemas.openxmlformats.org/drawingml/2006/table">
            <a:tbl>
              <a:tblPr bandRow="1">
                <a:tableStyleId>{5C22544A-7EE6-4342-B048-85BDC9FD1C3A}</a:tableStyleId>
              </a:tblPr>
              <a:tblGrid>
                <a:gridCol w="1140460"/>
                <a:gridCol w="1140460"/>
                <a:gridCol w="1140460"/>
              </a:tblGrid>
              <a:tr h="370840">
                <a:tc>
                  <a:txBody>
                    <a:bodyPr/>
                    <a:lstStyle/>
                    <a:p>
                      <a:r>
                        <a:rPr lang="en-US" altLang="zh-CN" sz="2000" dirty="0"/>
                        <a:t>50 K</a:t>
                      </a:r>
                      <a:endParaRPr lang="zh-CN" altLang="en-US" sz="2000" dirty="0"/>
                    </a:p>
                  </a:txBody>
                  <a:tcPr/>
                </a:tc>
                <a:tc>
                  <a:txBody>
                    <a:bodyPr/>
                    <a:lstStyle/>
                    <a:p>
                      <a:r>
                        <a:rPr lang="en-US" altLang="zh-CN" sz="2000" dirty="0"/>
                        <a:t>78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bl>
          </a:graphicData>
        </a:graphic>
      </p:graphicFrame>
      <p:sp>
        <p:nvSpPr>
          <p:cNvPr id="7" name="文本框 6"/>
          <p:cNvSpPr txBox="1"/>
          <p:nvPr/>
        </p:nvSpPr>
        <p:spPr>
          <a:xfrm>
            <a:off x="10773639" y="1177678"/>
            <a:ext cx="640080" cy="460375"/>
          </a:xfrm>
          <a:prstGeom prst="rect">
            <a:avLst/>
          </a:prstGeom>
          <a:noFill/>
        </p:spPr>
        <p:txBody>
          <a:bodyPr wrap="none" rtlCol="0">
            <a:spAutoFit/>
          </a:bodyPr>
          <a:lstStyle/>
          <a:p>
            <a:r>
              <a:rPr lang="en-US" altLang="zh-CN" sz="2400" dirty="0"/>
              <a:t>0 K</a:t>
            </a:r>
            <a:endParaRPr lang="zh-CN" altLang="en-US" sz="2400" dirty="0"/>
          </a:p>
        </p:txBody>
      </p:sp>
      <p:sp>
        <p:nvSpPr>
          <p:cNvPr id="8" name="文本框 7"/>
          <p:cNvSpPr txBox="1"/>
          <p:nvPr/>
        </p:nvSpPr>
        <p:spPr>
          <a:xfrm>
            <a:off x="10827322" y="6068460"/>
            <a:ext cx="979170" cy="460375"/>
          </a:xfrm>
          <a:prstGeom prst="rect">
            <a:avLst/>
          </a:prstGeom>
          <a:noFill/>
        </p:spPr>
        <p:txBody>
          <a:bodyPr wrap="none" rtlCol="0">
            <a:spAutoFit/>
          </a:bodyPr>
          <a:lstStyle/>
          <a:p>
            <a:r>
              <a:rPr lang="en-US" altLang="zh-CN" sz="2400" dirty="0"/>
              <a:t>128 K</a:t>
            </a:r>
            <a:endParaRPr lang="zh-CN" altLang="en-US" sz="2400" dirty="0"/>
          </a:p>
        </p:txBody>
      </p:sp>
      <p:sp>
        <p:nvSpPr>
          <p:cNvPr id="9" name="文本框 8"/>
          <p:cNvSpPr txBox="1"/>
          <p:nvPr/>
        </p:nvSpPr>
        <p:spPr>
          <a:xfrm>
            <a:off x="2001190" y="3900366"/>
            <a:ext cx="3383280" cy="460375"/>
          </a:xfrm>
          <a:prstGeom prst="rect">
            <a:avLst/>
          </a:prstGeom>
          <a:noFill/>
        </p:spPr>
        <p:txBody>
          <a:bodyPr wrap="none" rtlCol="0">
            <a:spAutoFit/>
          </a:bodyPr>
          <a:lstStyle/>
          <a:p>
            <a:r>
              <a:rPr lang="zh-CN" altLang="en-US" sz="2400" dirty="0">
                <a:solidFill>
                  <a:srgbClr val="FF0000"/>
                </a:solidFill>
              </a:rPr>
              <a:t>最小不可分割大小：</a:t>
            </a:r>
            <a:r>
              <a:rPr lang="en-US" altLang="zh-CN" sz="2400" dirty="0">
                <a:solidFill>
                  <a:srgbClr val="FF0000"/>
                </a:solidFill>
              </a:rPr>
              <a:t>8 K</a:t>
            </a:r>
            <a:endParaRPr lang="zh-CN" altLang="en-US" sz="2400" dirty="0">
              <a:solidFill>
                <a:srgbClr val="FF0000"/>
              </a:solidFill>
            </a:endParaRPr>
          </a:p>
        </p:txBody>
      </p:sp>
      <p:sp>
        <p:nvSpPr>
          <p:cNvPr id="10" name="矩形 9"/>
          <p:cNvSpPr/>
          <p:nvPr/>
        </p:nvSpPr>
        <p:spPr>
          <a:xfrm>
            <a:off x="7190064" y="1412182"/>
            <a:ext cx="3414320" cy="8090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Word  20 K</a:t>
            </a:r>
            <a:endParaRPr lang="zh-CN" altLang="en-US" sz="2800" dirty="0"/>
          </a:p>
        </p:txBody>
      </p:sp>
      <p:sp>
        <p:nvSpPr>
          <p:cNvPr id="11" name="文本框 10"/>
          <p:cNvSpPr txBox="1"/>
          <p:nvPr/>
        </p:nvSpPr>
        <p:spPr>
          <a:xfrm>
            <a:off x="10773639" y="1990427"/>
            <a:ext cx="809625" cy="460375"/>
          </a:xfrm>
          <a:prstGeom prst="rect">
            <a:avLst/>
          </a:prstGeom>
          <a:noFill/>
        </p:spPr>
        <p:txBody>
          <a:bodyPr wrap="none" rtlCol="0">
            <a:spAutoFit/>
          </a:bodyPr>
          <a:lstStyle/>
          <a:p>
            <a:r>
              <a:rPr lang="en-US" altLang="zh-CN" sz="2400" dirty="0"/>
              <a:t>20 K</a:t>
            </a:r>
            <a:endParaRPr lang="zh-CN" altLang="en-US" sz="2400" dirty="0"/>
          </a:p>
        </p:txBody>
      </p:sp>
      <p:sp>
        <p:nvSpPr>
          <p:cNvPr id="12" name="矩形 11"/>
          <p:cNvSpPr/>
          <p:nvPr/>
        </p:nvSpPr>
        <p:spPr>
          <a:xfrm>
            <a:off x="7190064" y="2235845"/>
            <a:ext cx="3414320" cy="111901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800" dirty="0"/>
              <a:t>浏览器</a:t>
            </a:r>
            <a:r>
              <a:rPr lang="en-US" altLang="zh-CN" sz="2800" dirty="0"/>
              <a:t>  30 K</a:t>
            </a:r>
            <a:endParaRPr lang="zh-CN" altLang="en-US" sz="2800" dirty="0"/>
          </a:p>
        </p:txBody>
      </p:sp>
      <p:sp>
        <p:nvSpPr>
          <p:cNvPr id="13" name="文本框 12"/>
          <p:cNvSpPr txBox="1"/>
          <p:nvPr/>
        </p:nvSpPr>
        <p:spPr>
          <a:xfrm>
            <a:off x="10769241" y="3127308"/>
            <a:ext cx="809625" cy="460375"/>
          </a:xfrm>
          <a:prstGeom prst="rect">
            <a:avLst/>
          </a:prstGeom>
          <a:noFill/>
        </p:spPr>
        <p:txBody>
          <a:bodyPr wrap="none" rtlCol="0">
            <a:spAutoFit/>
          </a:bodyPr>
          <a:lstStyle/>
          <a:p>
            <a:r>
              <a:rPr lang="en-US" altLang="zh-CN" sz="2400" dirty="0"/>
              <a:t>50 K</a:t>
            </a:r>
            <a:endParaRPr lang="zh-CN" altLang="en-US" sz="2400" dirty="0"/>
          </a:p>
        </p:txBody>
      </p:sp>
      <p:sp>
        <p:nvSpPr>
          <p:cNvPr id="15" name="矩形 14"/>
          <p:cNvSpPr/>
          <p:nvPr/>
        </p:nvSpPr>
        <p:spPr>
          <a:xfrm>
            <a:off x="2023133" y="4476446"/>
            <a:ext cx="3414320" cy="159201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800" dirty="0"/>
              <a:t>守望先锋</a:t>
            </a:r>
            <a:r>
              <a:rPr lang="en-US" altLang="zh-CN" sz="2800" dirty="0"/>
              <a:t>  40 K</a:t>
            </a:r>
            <a:endParaRPr lang="zh-CN" altLang="en-US" sz="2800" dirty="0"/>
          </a:p>
        </p:txBody>
      </p:sp>
      <p:sp>
        <p:nvSpPr>
          <p:cNvPr id="16" name="文本框 15"/>
          <p:cNvSpPr txBox="1"/>
          <p:nvPr/>
        </p:nvSpPr>
        <p:spPr>
          <a:xfrm>
            <a:off x="10769240" y="4794046"/>
            <a:ext cx="809625" cy="460375"/>
          </a:xfrm>
          <a:prstGeom prst="rect">
            <a:avLst/>
          </a:prstGeom>
          <a:noFill/>
        </p:spPr>
        <p:txBody>
          <a:bodyPr wrap="none" rtlCol="0">
            <a:spAutoFit/>
          </a:bodyPr>
          <a:lstStyle/>
          <a:p>
            <a:r>
              <a:rPr lang="en-US" altLang="zh-CN" sz="2400" dirty="0"/>
              <a:t>90 K</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4.16667E-6 1.11022E-16 L 0.42395 -0.16458 " pathEditMode="relative" rAng="0" ptsTypes="AA">
                                      <p:cBhvr>
                                        <p:cTn id="12" dur="2000" fill="hold"/>
                                        <p:tgtEl>
                                          <p:spTgt spid="15"/>
                                        </p:tgtEl>
                                        <p:attrNameLst>
                                          <p:attrName>ppt_x</p:attrName>
                                          <p:attrName>ppt_y</p:attrName>
                                        </p:attrNameLst>
                                      </p:cBhvr>
                                      <p:rCtr x="21198" y="-8241"/>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分配的具体过程</a:t>
            </a:r>
            <a:endParaRPr lang="zh-CN" altLang="en-US" dirty="0"/>
          </a:p>
        </p:txBody>
      </p:sp>
      <p:sp>
        <p:nvSpPr>
          <p:cNvPr id="3" name="矩形 2"/>
          <p:cNvSpPr/>
          <p:nvPr/>
        </p:nvSpPr>
        <p:spPr>
          <a:xfrm>
            <a:off x="7183714" y="1408511"/>
            <a:ext cx="3414320" cy="4890782"/>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nvGraphicFramePr>
        <p:xfrm>
          <a:off x="2016919" y="1408511"/>
          <a:ext cx="3421380" cy="2377440"/>
        </p:xfrm>
        <a:graphic>
          <a:graphicData uri="http://schemas.openxmlformats.org/drawingml/2006/table">
            <a:tbl>
              <a:tblPr firstRow="1" bandRow="1">
                <a:tableStyleId>{5C22544A-7EE6-4342-B048-85BDC9FD1C3A}</a:tableStyleId>
              </a:tblPr>
              <a:tblGrid>
                <a:gridCol w="1140460"/>
                <a:gridCol w="1140460"/>
                <a:gridCol w="1140460"/>
              </a:tblGrid>
              <a:tr h="370840">
                <a:tc>
                  <a:txBody>
                    <a:bodyPr/>
                    <a:lstStyle/>
                    <a:p>
                      <a:r>
                        <a:rPr lang="zh-CN" altLang="en-US" sz="2000" dirty="0"/>
                        <a:t>始址</a:t>
                      </a:r>
                      <a:endParaRPr lang="zh-CN" altLang="en-US" sz="2000" dirty="0"/>
                    </a:p>
                  </a:txBody>
                  <a:tcPr/>
                </a:tc>
                <a:tc>
                  <a:txBody>
                    <a:bodyPr/>
                    <a:lstStyle/>
                    <a:p>
                      <a:r>
                        <a:rPr lang="zh-CN" altLang="en-US" sz="2000" dirty="0"/>
                        <a:t>长度</a:t>
                      </a:r>
                      <a:endParaRPr lang="zh-CN" altLang="en-US" sz="2000" dirty="0"/>
                    </a:p>
                  </a:txBody>
                  <a:tcPr/>
                </a:tc>
                <a:tc>
                  <a:txBody>
                    <a:bodyPr/>
                    <a:lstStyle/>
                    <a:p>
                      <a:r>
                        <a:rPr lang="zh-CN" altLang="en-US" sz="2000" dirty="0"/>
                        <a:t>标志</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r h="370840">
                <a:tc>
                  <a:txBody>
                    <a:bodyPr/>
                    <a:lstStyle/>
                    <a:p>
                      <a:endParaRPr lang="zh-CN" altLang="en-US" sz="2000"/>
                    </a:p>
                  </a:txBody>
                  <a:tcPr/>
                </a:tc>
                <a:tc>
                  <a:txBody>
                    <a:bodyPr/>
                    <a:lstStyle/>
                    <a:p>
                      <a:endParaRPr lang="zh-CN" altLang="en-US" sz="2000"/>
                    </a:p>
                  </a:txBody>
                  <a:tcPr/>
                </a:tc>
                <a:tc>
                  <a:txBody>
                    <a:bodyPr/>
                    <a:lstStyle/>
                    <a:p>
                      <a:endParaRPr lang="zh-CN" altLang="en-US" sz="2000" dirty="0"/>
                    </a:p>
                  </a:txBody>
                  <a:tcPr/>
                </a:tc>
              </a:tr>
            </a:tbl>
          </a:graphicData>
        </a:graphic>
      </p:graphicFrame>
      <p:graphicFrame>
        <p:nvGraphicFramePr>
          <p:cNvPr id="6" name="表格 5"/>
          <p:cNvGraphicFramePr>
            <a:graphicFrameLocks noGrp="1"/>
          </p:cNvGraphicFramePr>
          <p:nvPr/>
        </p:nvGraphicFramePr>
        <p:xfrm>
          <a:off x="2016919" y="1804751"/>
          <a:ext cx="3421380" cy="1981200"/>
        </p:xfrm>
        <a:graphic>
          <a:graphicData uri="http://schemas.openxmlformats.org/drawingml/2006/table">
            <a:tbl>
              <a:tblPr bandRow="1">
                <a:tableStyleId>{5C22544A-7EE6-4342-B048-85BDC9FD1C3A}</a:tableStyleId>
              </a:tblPr>
              <a:tblGrid>
                <a:gridCol w="1140460"/>
                <a:gridCol w="1140460"/>
                <a:gridCol w="1140460"/>
              </a:tblGrid>
              <a:tr h="370840">
                <a:tc>
                  <a:txBody>
                    <a:bodyPr/>
                    <a:lstStyle/>
                    <a:p>
                      <a:r>
                        <a:rPr lang="en-US" altLang="zh-CN" sz="2000" dirty="0"/>
                        <a:t>90 K</a:t>
                      </a:r>
                      <a:endParaRPr lang="zh-CN" altLang="en-US" sz="2000" dirty="0"/>
                    </a:p>
                  </a:txBody>
                  <a:tcPr/>
                </a:tc>
                <a:tc>
                  <a:txBody>
                    <a:bodyPr/>
                    <a:lstStyle/>
                    <a:p>
                      <a:r>
                        <a:rPr lang="en-US" altLang="zh-CN" sz="2000" dirty="0"/>
                        <a:t>38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bl>
          </a:graphicData>
        </a:graphic>
      </p:graphicFrame>
      <p:sp>
        <p:nvSpPr>
          <p:cNvPr id="7" name="文本框 6"/>
          <p:cNvSpPr txBox="1"/>
          <p:nvPr/>
        </p:nvSpPr>
        <p:spPr>
          <a:xfrm>
            <a:off x="10767289" y="1177678"/>
            <a:ext cx="640080" cy="460375"/>
          </a:xfrm>
          <a:prstGeom prst="rect">
            <a:avLst/>
          </a:prstGeom>
          <a:noFill/>
        </p:spPr>
        <p:txBody>
          <a:bodyPr wrap="none" rtlCol="0">
            <a:spAutoFit/>
          </a:bodyPr>
          <a:lstStyle/>
          <a:p>
            <a:r>
              <a:rPr lang="en-US" altLang="zh-CN" sz="2400" dirty="0"/>
              <a:t>0 K</a:t>
            </a:r>
            <a:endParaRPr lang="zh-CN" altLang="en-US" sz="2400" dirty="0"/>
          </a:p>
        </p:txBody>
      </p:sp>
      <p:sp>
        <p:nvSpPr>
          <p:cNvPr id="8" name="文本框 7"/>
          <p:cNvSpPr txBox="1"/>
          <p:nvPr/>
        </p:nvSpPr>
        <p:spPr>
          <a:xfrm>
            <a:off x="10820972" y="6068460"/>
            <a:ext cx="979170" cy="460375"/>
          </a:xfrm>
          <a:prstGeom prst="rect">
            <a:avLst/>
          </a:prstGeom>
          <a:noFill/>
        </p:spPr>
        <p:txBody>
          <a:bodyPr wrap="none" rtlCol="0">
            <a:spAutoFit/>
          </a:bodyPr>
          <a:lstStyle/>
          <a:p>
            <a:r>
              <a:rPr lang="en-US" altLang="zh-CN" sz="2400" dirty="0"/>
              <a:t>128 K</a:t>
            </a:r>
            <a:endParaRPr lang="zh-CN" altLang="en-US" sz="2400" dirty="0"/>
          </a:p>
        </p:txBody>
      </p:sp>
      <p:sp>
        <p:nvSpPr>
          <p:cNvPr id="9" name="文本框 8"/>
          <p:cNvSpPr txBox="1"/>
          <p:nvPr/>
        </p:nvSpPr>
        <p:spPr>
          <a:xfrm>
            <a:off x="2001190" y="3900366"/>
            <a:ext cx="3383280" cy="460375"/>
          </a:xfrm>
          <a:prstGeom prst="rect">
            <a:avLst/>
          </a:prstGeom>
          <a:noFill/>
        </p:spPr>
        <p:txBody>
          <a:bodyPr wrap="none" rtlCol="0">
            <a:spAutoFit/>
          </a:bodyPr>
          <a:lstStyle/>
          <a:p>
            <a:r>
              <a:rPr lang="zh-CN" altLang="en-US" sz="2400" dirty="0">
                <a:solidFill>
                  <a:srgbClr val="FF0000"/>
                </a:solidFill>
              </a:rPr>
              <a:t>最小不可分割大小：</a:t>
            </a:r>
            <a:r>
              <a:rPr lang="en-US" altLang="zh-CN" sz="2400" dirty="0">
                <a:solidFill>
                  <a:srgbClr val="FF0000"/>
                </a:solidFill>
              </a:rPr>
              <a:t>8 K</a:t>
            </a:r>
            <a:endParaRPr lang="zh-CN" altLang="en-US" sz="2400" dirty="0">
              <a:solidFill>
                <a:srgbClr val="FF0000"/>
              </a:solidFill>
            </a:endParaRPr>
          </a:p>
        </p:txBody>
      </p:sp>
      <p:sp>
        <p:nvSpPr>
          <p:cNvPr id="10" name="矩形 9"/>
          <p:cNvSpPr/>
          <p:nvPr/>
        </p:nvSpPr>
        <p:spPr>
          <a:xfrm>
            <a:off x="7183714" y="1412182"/>
            <a:ext cx="3414320" cy="8090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Word  20 K</a:t>
            </a:r>
            <a:endParaRPr lang="zh-CN" altLang="en-US" sz="2800" dirty="0"/>
          </a:p>
        </p:txBody>
      </p:sp>
      <p:sp>
        <p:nvSpPr>
          <p:cNvPr id="11" name="文本框 10"/>
          <p:cNvSpPr txBox="1"/>
          <p:nvPr/>
        </p:nvSpPr>
        <p:spPr>
          <a:xfrm>
            <a:off x="10767289" y="1990427"/>
            <a:ext cx="809625" cy="460375"/>
          </a:xfrm>
          <a:prstGeom prst="rect">
            <a:avLst/>
          </a:prstGeom>
          <a:noFill/>
        </p:spPr>
        <p:txBody>
          <a:bodyPr wrap="none" rtlCol="0">
            <a:spAutoFit/>
          </a:bodyPr>
          <a:lstStyle/>
          <a:p>
            <a:r>
              <a:rPr lang="en-US" altLang="zh-CN" sz="2400" dirty="0"/>
              <a:t>20 K</a:t>
            </a:r>
            <a:endParaRPr lang="zh-CN" altLang="en-US" sz="2400" dirty="0"/>
          </a:p>
        </p:txBody>
      </p:sp>
      <p:sp>
        <p:nvSpPr>
          <p:cNvPr id="12" name="矩形 11"/>
          <p:cNvSpPr/>
          <p:nvPr/>
        </p:nvSpPr>
        <p:spPr>
          <a:xfrm>
            <a:off x="7183714" y="2235845"/>
            <a:ext cx="3414320" cy="111901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800" dirty="0"/>
              <a:t>浏览器</a:t>
            </a:r>
            <a:r>
              <a:rPr lang="en-US" altLang="zh-CN" sz="2800" dirty="0"/>
              <a:t>  30 K</a:t>
            </a:r>
            <a:endParaRPr lang="zh-CN" altLang="en-US" sz="2800" dirty="0"/>
          </a:p>
        </p:txBody>
      </p:sp>
      <p:sp>
        <p:nvSpPr>
          <p:cNvPr id="13" name="文本框 12"/>
          <p:cNvSpPr txBox="1"/>
          <p:nvPr/>
        </p:nvSpPr>
        <p:spPr>
          <a:xfrm>
            <a:off x="10762891" y="3127308"/>
            <a:ext cx="809625" cy="460375"/>
          </a:xfrm>
          <a:prstGeom prst="rect">
            <a:avLst/>
          </a:prstGeom>
          <a:noFill/>
        </p:spPr>
        <p:txBody>
          <a:bodyPr wrap="none" rtlCol="0">
            <a:spAutoFit/>
          </a:bodyPr>
          <a:lstStyle/>
          <a:p>
            <a:r>
              <a:rPr lang="en-US" altLang="zh-CN" sz="2400" dirty="0"/>
              <a:t>50 K</a:t>
            </a:r>
            <a:endParaRPr lang="zh-CN" altLang="en-US" sz="2400" dirty="0"/>
          </a:p>
        </p:txBody>
      </p:sp>
      <p:sp>
        <p:nvSpPr>
          <p:cNvPr id="15" name="矩形 14"/>
          <p:cNvSpPr/>
          <p:nvPr/>
        </p:nvSpPr>
        <p:spPr>
          <a:xfrm>
            <a:off x="7183714" y="3369442"/>
            <a:ext cx="3414320" cy="159201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800" dirty="0"/>
              <a:t>守望先锋</a:t>
            </a:r>
            <a:r>
              <a:rPr lang="en-US" altLang="zh-CN" sz="2800" dirty="0"/>
              <a:t>  40 K</a:t>
            </a:r>
            <a:endParaRPr lang="zh-CN" altLang="en-US" sz="2800" dirty="0"/>
          </a:p>
        </p:txBody>
      </p:sp>
      <p:sp>
        <p:nvSpPr>
          <p:cNvPr id="16" name="文本框 15"/>
          <p:cNvSpPr txBox="1"/>
          <p:nvPr/>
        </p:nvSpPr>
        <p:spPr>
          <a:xfrm>
            <a:off x="10762891" y="4730623"/>
            <a:ext cx="809625" cy="460375"/>
          </a:xfrm>
          <a:prstGeom prst="rect">
            <a:avLst/>
          </a:prstGeom>
          <a:noFill/>
        </p:spPr>
        <p:txBody>
          <a:bodyPr wrap="none" rtlCol="0">
            <a:spAutoFit/>
          </a:bodyPr>
          <a:lstStyle/>
          <a:p>
            <a:r>
              <a:rPr lang="en-US" altLang="zh-CN" sz="2400" dirty="0"/>
              <a:t>90 K</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2"/>
                                        </p:tgtEl>
                                      </p:cBhvr>
                                    </p:animEffect>
                                    <p:anim calcmode="lin" valueType="num">
                                      <p:cBhvr>
                                        <p:cTn id="7" dur="1000"/>
                                        <p:tgtEl>
                                          <p:spTgt spid="12"/>
                                        </p:tgtEl>
                                        <p:attrNameLst>
                                          <p:attrName>ppt_x</p:attrName>
                                        </p:attrNameLst>
                                      </p:cBhvr>
                                      <p:tavLst>
                                        <p:tav tm="0">
                                          <p:val>
                                            <p:strVal val="ppt_x"/>
                                          </p:val>
                                        </p:tav>
                                        <p:tav tm="100000">
                                          <p:val>
                                            <p:strVal val="ppt_x"/>
                                          </p:val>
                                        </p:tav>
                                      </p:tavLst>
                                    </p:anim>
                                    <p:anim calcmode="lin" valueType="num">
                                      <p:cBhvr>
                                        <p:cTn id="8" dur="1000"/>
                                        <p:tgtEl>
                                          <p:spTgt spid="12"/>
                                        </p:tgtEl>
                                        <p:attrNameLst>
                                          <p:attrName>ppt_y</p:attrName>
                                        </p:attrNameLst>
                                      </p:cBhvr>
                                      <p:tavLst>
                                        <p:tav tm="0">
                                          <p:val>
                                            <p:strVal val="ppt_y"/>
                                          </p:val>
                                        </p:tav>
                                        <p:tav tm="100000">
                                          <p:val>
                                            <p:strVal val="ppt_y+.1"/>
                                          </p:val>
                                        </p:tav>
                                      </p:tavLst>
                                    </p:anim>
                                    <p:set>
                                      <p:cBhvr>
                                        <p:cTn id="9"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分配的具体过程</a:t>
            </a:r>
            <a:endParaRPr lang="zh-CN" altLang="en-US" dirty="0"/>
          </a:p>
        </p:txBody>
      </p:sp>
      <p:sp>
        <p:nvSpPr>
          <p:cNvPr id="3" name="矩形 2"/>
          <p:cNvSpPr/>
          <p:nvPr/>
        </p:nvSpPr>
        <p:spPr>
          <a:xfrm>
            <a:off x="7183714" y="1408511"/>
            <a:ext cx="3414320" cy="4890782"/>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nvGraphicFramePr>
        <p:xfrm>
          <a:off x="2016919" y="1408511"/>
          <a:ext cx="3421380" cy="2377440"/>
        </p:xfrm>
        <a:graphic>
          <a:graphicData uri="http://schemas.openxmlformats.org/drawingml/2006/table">
            <a:tbl>
              <a:tblPr firstRow="1" bandRow="1">
                <a:tableStyleId>{5C22544A-7EE6-4342-B048-85BDC9FD1C3A}</a:tableStyleId>
              </a:tblPr>
              <a:tblGrid>
                <a:gridCol w="1140460"/>
                <a:gridCol w="1140460"/>
                <a:gridCol w="1140460"/>
              </a:tblGrid>
              <a:tr h="370840">
                <a:tc>
                  <a:txBody>
                    <a:bodyPr/>
                    <a:lstStyle/>
                    <a:p>
                      <a:r>
                        <a:rPr lang="zh-CN" altLang="en-US" sz="2000" dirty="0"/>
                        <a:t>始址</a:t>
                      </a:r>
                      <a:endParaRPr lang="zh-CN" altLang="en-US" sz="2000" dirty="0"/>
                    </a:p>
                  </a:txBody>
                  <a:tcPr/>
                </a:tc>
                <a:tc>
                  <a:txBody>
                    <a:bodyPr/>
                    <a:lstStyle/>
                    <a:p>
                      <a:r>
                        <a:rPr lang="zh-CN" altLang="en-US" sz="2000" dirty="0"/>
                        <a:t>长度</a:t>
                      </a:r>
                      <a:endParaRPr lang="zh-CN" altLang="en-US" sz="2000" dirty="0"/>
                    </a:p>
                  </a:txBody>
                  <a:tcPr/>
                </a:tc>
                <a:tc>
                  <a:txBody>
                    <a:bodyPr/>
                    <a:lstStyle/>
                    <a:p>
                      <a:r>
                        <a:rPr lang="zh-CN" altLang="en-US" sz="2000" dirty="0"/>
                        <a:t>标志</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r h="370840">
                <a:tc>
                  <a:txBody>
                    <a:bodyPr/>
                    <a:lstStyle/>
                    <a:p>
                      <a:endParaRPr lang="zh-CN" altLang="en-US" sz="2000"/>
                    </a:p>
                  </a:txBody>
                  <a:tcPr/>
                </a:tc>
                <a:tc>
                  <a:txBody>
                    <a:bodyPr/>
                    <a:lstStyle/>
                    <a:p>
                      <a:endParaRPr lang="zh-CN" altLang="en-US" sz="2000"/>
                    </a:p>
                  </a:txBody>
                  <a:tcPr/>
                </a:tc>
                <a:tc>
                  <a:txBody>
                    <a:bodyPr/>
                    <a:lstStyle/>
                    <a:p>
                      <a:endParaRPr lang="zh-CN" altLang="en-US" sz="2000" dirty="0"/>
                    </a:p>
                  </a:txBody>
                  <a:tcPr/>
                </a:tc>
              </a:tr>
            </a:tbl>
          </a:graphicData>
        </a:graphic>
      </p:graphicFrame>
      <p:graphicFrame>
        <p:nvGraphicFramePr>
          <p:cNvPr id="6" name="表格 5"/>
          <p:cNvGraphicFramePr>
            <a:graphicFrameLocks noGrp="1"/>
          </p:cNvGraphicFramePr>
          <p:nvPr/>
        </p:nvGraphicFramePr>
        <p:xfrm>
          <a:off x="2016919" y="1804751"/>
          <a:ext cx="3421380" cy="1981200"/>
        </p:xfrm>
        <a:graphic>
          <a:graphicData uri="http://schemas.openxmlformats.org/drawingml/2006/table">
            <a:tbl>
              <a:tblPr bandRow="1">
                <a:tableStyleId>{5C22544A-7EE6-4342-B048-85BDC9FD1C3A}</a:tableStyleId>
              </a:tblPr>
              <a:tblGrid>
                <a:gridCol w="1140460"/>
                <a:gridCol w="1140460"/>
                <a:gridCol w="1140460"/>
              </a:tblGrid>
              <a:tr h="370840">
                <a:tc>
                  <a:txBody>
                    <a:bodyPr/>
                    <a:lstStyle/>
                    <a:p>
                      <a:r>
                        <a:rPr lang="en-US" altLang="zh-CN" sz="2000" dirty="0"/>
                        <a:t>20 K</a:t>
                      </a:r>
                      <a:endParaRPr lang="zh-CN" altLang="en-US" sz="2000" dirty="0"/>
                    </a:p>
                  </a:txBody>
                  <a:tcPr/>
                </a:tc>
                <a:tc>
                  <a:txBody>
                    <a:bodyPr/>
                    <a:lstStyle/>
                    <a:p>
                      <a:r>
                        <a:rPr lang="en-US" altLang="zh-CN" sz="2000" dirty="0"/>
                        <a:t>30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r>
                        <a:rPr lang="en-US" altLang="zh-CN" sz="2000" dirty="0"/>
                        <a:t>90 K</a:t>
                      </a:r>
                      <a:endParaRPr lang="zh-CN" altLang="en-US" sz="2000" dirty="0"/>
                    </a:p>
                  </a:txBody>
                  <a:tcPr/>
                </a:tc>
                <a:tc>
                  <a:txBody>
                    <a:bodyPr/>
                    <a:lstStyle/>
                    <a:p>
                      <a:r>
                        <a:rPr lang="en-US" altLang="zh-CN" sz="2000" dirty="0"/>
                        <a:t>38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bl>
          </a:graphicData>
        </a:graphic>
      </p:graphicFrame>
      <p:sp>
        <p:nvSpPr>
          <p:cNvPr id="7" name="文本框 6"/>
          <p:cNvSpPr txBox="1"/>
          <p:nvPr/>
        </p:nvSpPr>
        <p:spPr>
          <a:xfrm>
            <a:off x="10767289" y="1177678"/>
            <a:ext cx="640080" cy="460375"/>
          </a:xfrm>
          <a:prstGeom prst="rect">
            <a:avLst/>
          </a:prstGeom>
          <a:noFill/>
        </p:spPr>
        <p:txBody>
          <a:bodyPr wrap="none" rtlCol="0">
            <a:spAutoFit/>
          </a:bodyPr>
          <a:lstStyle/>
          <a:p>
            <a:r>
              <a:rPr lang="en-US" altLang="zh-CN" sz="2400" dirty="0"/>
              <a:t>0 K</a:t>
            </a:r>
            <a:endParaRPr lang="zh-CN" altLang="en-US" sz="2400" dirty="0"/>
          </a:p>
        </p:txBody>
      </p:sp>
      <p:sp>
        <p:nvSpPr>
          <p:cNvPr id="8" name="文本框 7"/>
          <p:cNvSpPr txBox="1"/>
          <p:nvPr/>
        </p:nvSpPr>
        <p:spPr>
          <a:xfrm>
            <a:off x="10820972" y="6068460"/>
            <a:ext cx="979170" cy="460375"/>
          </a:xfrm>
          <a:prstGeom prst="rect">
            <a:avLst/>
          </a:prstGeom>
          <a:noFill/>
        </p:spPr>
        <p:txBody>
          <a:bodyPr wrap="none" rtlCol="0">
            <a:spAutoFit/>
          </a:bodyPr>
          <a:lstStyle/>
          <a:p>
            <a:r>
              <a:rPr lang="en-US" altLang="zh-CN" sz="2400" dirty="0"/>
              <a:t>128 K</a:t>
            </a:r>
            <a:endParaRPr lang="zh-CN" altLang="en-US" sz="2400" dirty="0"/>
          </a:p>
        </p:txBody>
      </p:sp>
      <p:sp>
        <p:nvSpPr>
          <p:cNvPr id="9" name="文本框 8"/>
          <p:cNvSpPr txBox="1"/>
          <p:nvPr/>
        </p:nvSpPr>
        <p:spPr>
          <a:xfrm>
            <a:off x="2001190" y="3900366"/>
            <a:ext cx="3383280" cy="460375"/>
          </a:xfrm>
          <a:prstGeom prst="rect">
            <a:avLst/>
          </a:prstGeom>
          <a:noFill/>
        </p:spPr>
        <p:txBody>
          <a:bodyPr wrap="none" rtlCol="0">
            <a:spAutoFit/>
          </a:bodyPr>
          <a:lstStyle/>
          <a:p>
            <a:r>
              <a:rPr lang="zh-CN" altLang="en-US" sz="2400" dirty="0">
                <a:solidFill>
                  <a:srgbClr val="FF0000"/>
                </a:solidFill>
              </a:rPr>
              <a:t>最小不可分割大小：</a:t>
            </a:r>
            <a:r>
              <a:rPr lang="en-US" altLang="zh-CN" sz="2400" dirty="0">
                <a:solidFill>
                  <a:srgbClr val="FF0000"/>
                </a:solidFill>
              </a:rPr>
              <a:t>8 K</a:t>
            </a:r>
            <a:endParaRPr lang="zh-CN" altLang="en-US" sz="2400" dirty="0">
              <a:solidFill>
                <a:srgbClr val="FF0000"/>
              </a:solidFill>
            </a:endParaRPr>
          </a:p>
        </p:txBody>
      </p:sp>
      <p:sp>
        <p:nvSpPr>
          <p:cNvPr id="10" name="矩形 9"/>
          <p:cNvSpPr/>
          <p:nvPr/>
        </p:nvSpPr>
        <p:spPr>
          <a:xfrm>
            <a:off x="7183714" y="1412182"/>
            <a:ext cx="3414320" cy="8090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Word  20 K</a:t>
            </a:r>
            <a:endParaRPr lang="zh-CN" altLang="en-US" sz="2800" dirty="0"/>
          </a:p>
        </p:txBody>
      </p:sp>
      <p:sp>
        <p:nvSpPr>
          <p:cNvPr id="11" name="文本框 10"/>
          <p:cNvSpPr txBox="1"/>
          <p:nvPr/>
        </p:nvSpPr>
        <p:spPr>
          <a:xfrm>
            <a:off x="10767289" y="1990427"/>
            <a:ext cx="809625" cy="460375"/>
          </a:xfrm>
          <a:prstGeom prst="rect">
            <a:avLst/>
          </a:prstGeom>
          <a:noFill/>
        </p:spPr>
        <p:txBody>
          <a:bodyPr wrap="none" rtlCol="0">
            <a:spAutoFit/>
          </a:bodyPr>
          <a:lstStyle/>
          <a:p>
            <a:r>
              <a:rPr lang="en-US" altLang="zh-CN" sz="2400" dirty="0"/>
              <a:t>20 K</a:t>
            </a:r>
            <a:endParaRPr lang="zh-CN" altLang="en-US" sz="2400" dirty="0"/>
          </a:p>
        </p:txBody>
      </p:sp>
      <p:sp>
        <p:nvSpPr>
          <p:cNvPr id="13" name="文本框 12"/>
          <p:cNvSpPr txBox="1"/>
          <p:nvPr/>
        </p:nvSpPr>
        <p:spPr>
          <a:xfrm>
            <a:off x="10762891" y="3127308"/>
            <a:ext cx="809625" cy="460375"/>
          </a:xfrm>
          <a:prstGeom prst="rect">
            <a:avLst/>
          </a:prstGeom>
          <a:noFill/>
        </p:spPr>
        <p:txBody>
          <a:bodyPr wrap="none" rtlCol="0">
            <a:spAutoFit/>
          </a:bodyPr>
          <a:lstStyle/>
          <a:p>
            <a:r>
              <a:rPr lang="en-US" altLang="zh-CN" sz="2400" dirty="0"/>
              <a:t>50 K</a:t>
            </a:r>
            <a:endParaRPr lang="zh-CN" altLang="en-US" sz="2400" dirty="0"/>
          </a:p>
        </p:txBody>
      </p:sp>
      <p:sp>
        <p:nvSpPr>
          <p:cNvPr id="15" name="矩形 14"/>
          <p:cNvSpPr/>
          <p:nvPr/>
        </p:nvSpPr>
        <p:spPr>
          <a:xfrm>
            <a:off x="7183714" y="3369442"/>
            <a:ext cx="3414320" cy="159201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800" dirty="0"/>
              <a:t>守望先锋</a:t>
            </a:r>
            <a:r>
              <a:rPr lang="en-US" altLang="zh-CN" sz="2800" dirty="0"/>
              <a:t>  40 K</a:t>
            </a:r>
            <a:endParaRPr lang="zh-CN" altLang="en-US" sz="2800" dirty="0"/>
          </a:p>
        </p:txBody>
      </p:sp>
      <p:sp>
        <p:nvSpPr>
          <p:cNvPr id="16" name="文本框 15"/>
          <p:cNvSpPr txBox="1"/>
          <p:nvPr/>
        </p:nvSpPr>
        <p:spPr>
          <a:xfrm>
            <a:off x="10762891" y="4730623"/>
            <a:ext cx="809625" cy="460375"/>
          </a:xfrm>
          <a:prstGeom prst="rect">
            <a:avLst/>
          </a:prstGeom>
          <a:noFill/>
        </p:spPr>
        <p:txBody>
          <a:bodyPr wrap="none" rtlCol="0">
            <a:spAutoFit/>
          </a:bodyPr>
          <a:lstStyle/>
          <a:p>
            <a:r>
              <a:rPr lang="en-US" altLang="zh-CN" sz="2400" dirty="0"/>
              <a:t>90 K</a:t>
            </a:r>
            <a:endParaRPr lang="zh-CN" altLang="en-US" sz="2400" dirty="0"/>
          </a:p>
        </p:txBody>
      </p:sp>
      <p:sp>
        <p:nvSpPr>
          <p:cNvPr id="17" name="矩形 16"/>
          <p:cNvSpPr/>
          <p:nvPr/>
        </p:nvSpPr>
        <p:spPr>
          <a:xfrm>
            <a:off x="2023133" y="4476447"/>
            <a:ext cx="3414320" cy="48501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800" dirty="0"/>
              <a:t>计算器</a:t>
            </a:r>
            <a:r>
              <a:rPr lang="en-US" altLang="zh-CN" sz="2800" dirty="0"/>
              <a:t>  10 K</a:t>
            </a:r>
            <a:endParaRPr lang="zh-CN" altLang="en-US" sz="2800" dirty="0"/>
          </a:p>
        </p:txBody>
      </p:sp>
      <p:sp>
        <p:nvSpPr>
          <p:cNvPr id="18" name="文本框 17"/>
          <p:cNvSpPr txBox="1"/>
          <p:nvPr/>
        </p:nvSpPr>
        <p:spPr>
          <a:xfrm>
            <a:off x="10762890" y="2452092"/>
            <a:ext cx="809625" cy="460375"/>
          </a:xfrm>
          <a:prstGeom prst="rect">
            <a:avLst/>
          </a:prstGeom>
          <a:noFill/>
        </p:spPr>
        <p:txBody>
          <a:bodyPr wrap="none" rtlCol="0">
            <a:spAutoFit/>
          </a:bodyPr>
          <a:lstStyle/>
          <a:p>
            <a:r>
              <a:rPr lang="en-US" altLang="zh-CN" sz="2400" dirty="0"/>
              <a:t>30 K</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4.16667E-6 -2.96296E-6 L 0.42395 -0.3294 " pathEditMode="relative" rAng="0" ptsTypes="AA">
                                      <p:cBhvr>
                                        <p:cTn id="12" dur="2000" fill="hold"/>
                                        <p:tgtEl>
                                          <p:spTgt spid="17"/>
                                        </p:tgtEl>
                                        <p:attrNameLst>
                                          <p:attrName>ppt_x</p:attrName>
                                          <p:attrName>ppt_y</p:attrName>
                                        </p:attrNameLst>
                                      </p:cBhvr>
                                      <p:rCtr x="21198" y="-16481"/>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7" grpId="1" bldLvl="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101" name="图片 100"/>
          <p:cNvPicPr/>
          <p:nvPr/>
        </p:nvPicPr>
        <p:blipFill>
          <a:blip r:embed="rId1"/>
          <a:stretch>
            <a:fillRect/>
          </a:stretch>
        </p:blipFill>
        <p:spPr>
          <a:xfrm>
            <a:off x="1353820" y="1910080"/>
            <a:ext cx="4124325" cy="2153920"/>
          </a:xfrm>
          <a:prstGeom prst="rect">
            <a:avLst/>
          </a:prstGeom>
          <a:noFill/>
          <a:ln w="9525">
            <a:noFill/>
          </a:ln>
        </p:spPr>
      </p:pic>
      <p:pic>
        <p:nvPicPr>
          <p:cNvPr id="102" name="图片 101"/>
          <p:cNvPicPr/>
          <p:nvPr/>
        </p:nvPicPr>
        <p:blipFill>
          <a:blip r:embed="rId2"/>
          <a:stretch>
            <a:fillRect/>
          </a:stretch>
        </p:blipFill>
        <p:spPr>
          <a:xfrm>
            <a:off x="7317740" y="1930400"/>
            <a:ext cx="4264025" cy="2152800"/>
          </a:xfrm>
          <a:prstGeom prst="rect">
            <a:avLst/>
          </a:prstGeom>
          <a:noFill/>
          <a:ln w="9525">
            <a:noFill/>
          </a:ln>
        </p:spPr>
      </p:pic>
      <p:sp>
        <p:nvSpPr>
          <p:cNvPr id="11" name="文本框 10"/>
          <p:cNvSpPr txBox="1"/>
          <p:nvPr/>
        </p:nvSpPr>
        <p:spPr>
          <a:xfrm>
            <a:off x="2649220" y="4239895"/>
            <a:ext cx="162306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内存</a:t>
            </a:r>
            <a:endParaRPr lang="zh-CN" altLang="en-US" sz="2400">
              <a:latin typeface="华光魏体_CNKI" panose="02000500000000000000" charset="-122"/>
              <a:ea typeface="华光魏体_CNKI" panose="02000500000000000000" charset="-122"/>
            </a:endParaRPr>
          </a:p>
        </p:txBody>
      </p:sp>
      <p:sp>
        <p:nvSpPr>
          <p:cNvPr id="21" name="文本框 20"/>
          <p:cNvSpPr txBox="1"/>
          <p:nvPr/>
        </p:nvSpPr>
        <p:spPr>
          <a:xfrm>
            <a:off x="8759825" y="4239895"/>
            <a:ext cx="162306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外存</a:t>
            </a:r>
            <a:endParaRPr lang="zh-CN" altLang="en-US" sz="2400">
              <a:latin typeface="华光魏体_CNKI" panose="02000500000000000000" charset="-122"/>
              <a:ea typeface="华光魏体_CNKI" panose="02000500000000000000" charset="-122"/>
            </a:endParaRPr>
          </a:p>
        </p:txBody>
      </p:sp>
      <p:sp>
        <p:nvSpPr>
          <p:cNvPr id="22" name="文本框 21"/>
          <p:cNvSpPr txBox="1"/>
          <p:nvPr/>
        </p:nvSpPr>
        <p:spPr>
          <a:xfrm>
            <a:off x="2589530" y="4823460"/>
            <a:ext cx="8835390" cy="1568450"/>
          </a:xfrm>
          <a:prstGeom prst="rect">
            <a:avLst/>
          </a:prstGeom>
          <a:noFill/>
        </p:spPr>
        <p:txBody>
          <a:bodyPr wrap="square" rtlCol="0">
            <a:spAutoFit/>
          </a:bodyPr>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三大区别：</a:t>
            </a:r>
            <a:endPar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endParaRPr>
          </a:p>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①</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可易失性：</a:t>
            </a: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rPr>
              <a:t>内存（易失，断电丢失）；</a:t>
            </a:r>
            <a:r>
              <a:rPr lang="en-US" altLang="zh-CN" sz="2400">
                <a:solidFill>
                  <a:srgbClr val="C0000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rPr>
              <a:t>外存（非易失性）</a:t>
            </a:r>
            <a:endPar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endParaRPr>
          </a:p>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②</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容量：</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rPr>
              <a:t>内存容量较小；</a:t>
            </a:r>
            <a:r>
              <a:rPr lang="en-US" altLang="zh-CN" sz="2400">
                <a:solidFill>
                  <a:srgbClr val="C0000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rPr>
              <a:t>外存容量大</a:t>
            </a:r>
            <a:endPar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endParaRPr>
          </a:p>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③</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速度：</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内存速度快；</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外存速度</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慢</a:t>
            </a:r>
            <a:endPar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endParaRPr>
          </a:p>
        </p:txBody>
      </p:sp>
    </p:spTree>
    <p:custDataLst>
      <p:tags r:id="rId3"/>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分配的具体过程</a:t>
            </a:r>
            <a:endParaRPr lang="zh-CN" altLang="en-US" dirty="0"/>
          </a:p>
        </p:txBody>
      </p:sp>
      <p:sp>
        <p:nvSpPr>
          <p:cNvPr id="3" name="矩形 2"/>
          <p:cNvSpPr/>
          <p:nvPr/>
        </p:nvSpPr>
        <p:spPr>
          <a:xfrm>
            <a:off x="7183714" y="1408511"/>
            <a:ext cx="3414320" cy="4890782"/>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nvGraphicFramePr>
        <p:xfrm>
          <a:off x="2016919" y="1408511"/>
          <a:ext cx="3421380" cy="2377440"/>
        </p:xfrm>
        <a:graphic>
          <a:graphicData uri="http://schemas.openxmlformats.org/drawingml/2006/table">
            <a:tbl>
              <a:tblPr firstRow="1" bandRow="1">
                <a:tableStyleId>{5C22544A-7EE6-4342-B048-85BDC9FD1C3A}</a:tableStyleId>
              </a:tblPr>
              <a:tblGrid>
                <a:gridCol w="1140460"/>
                <a:gridCol w="1140460"/>
                <a:gridCol w="1140460"/>
              </a:tblGrid>
              <a:tr h="370840">
                <a:tc>
                  <a:txBody>
                    <a:bodyPr/>
                    <a:lstStyle/>
                    <a:p>
                      <a:r>
                        <a:rPr lang="zh-CN" altLang="en-US" sz="2000" dirty="0"/>
                        <a:t>始址</a:t>
                      </a:r>
                      <a:endParaRPr lang="zh-CN" altLang="en-US" sz="2000" dirty="0"/>
                    </a:p>
                  </a:txBody>
                  <a:tcPr/>
                </a:tc>
                <a:tc>
                  <a:txBody>
                    <a:bodyPr/>
                    <a:lstStyle/>
                    <a:p>
                      <a:r>
                        <a:rPr lang="zh-CN" altLang="en-US" sz="2000" dirty="0"/>
                        <a:t>长度</a:t>
                      </a:r>
                      <a:endParaRPr lang="zh-CN" altLang="en-US" sz="2000" dirty="0"/>
                    </a:p>
                  </a:txBody>
                  <a:tcPr/>
                </a:tc>
                <a:tc>
                  <a:txBody>
                    <a:bodyPr/>
                    <a:lstStyle/>
                    <a:p>
                      <a:r>
                        <a:rPr lang="zh-CN" altLang="en-US" sz="2000" dirty="0"/>
                        <a:t>标志</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r h="370840">
                <a:tc>
                  <a:txBody>
                    <a:bodyPr/>
                    <a:lstStyle/>
                    <a:p>
                      <a:endParaRPr lang="zh-CN" altLang="en-US" sz="2000"/>
                    </a:p>
                  </a:txBody>
                  <a:tcPr/>
                </a:tc>
                <a:tc>
                  <a:txBody>
                    <a:bodyPr/>
                    <a:lstStyle/>
                    <a:p>
                      <a:endParaRPr lang="zh-CN" altLang="en-US" sz="2000"/>
                    </a:p>
                  </a:txBody>
                  <a:tcPr/>
                </a:tc>
                <a:tc>
                  <a:txBody>
                    <a:bodyPr/>
                    <a:lstStyle/>
                    <a:p>
                      <a:endParaRPr lang="zh-CN" altLang="en-US" sz="2000" dirty="0"/>
                    </a:p>
                  </a:txBody>
                  <a:tcPr/>
                </a:tc>
              </a:tr>
            </a:tbl>
          </a:graphicData>
        </a:graphic>
      </p:graphicFrame>
      <p:graphicFrame>
        <p:nvGraphicFramePr>
          <p:cNvPr id="6" name="表格 5"/>
          <p:cNvGraphicFramePr>
            <a:graphicFrameLocks noGrp="1"/>
          </p:cNvGraphicFramePr>
          <p:nvPr/>
        </p:nvGraphicFramePr>
        <p:xfrm>
          <a:off x="2016919" y="1804751"/>
          <a:ext cx="3421380" cy="1981200"/>
        </p:xfrm>
        <a:graphic>
          <a:graphicData uri="http://schemas.openxmlformats.org/drawingml/2006/table">
            <a:tbl>
              <a:tblPr bandRow="1">
                <a:tableStyleId>{5C22544A-7EE6-4342-B048-85BDC9FD1C3A}</a:tableStyleId>
              </a:tblPr>
              <a:tblGrid>
                <a:gridCol w="1140460"/>
                <a:gridCol w="1140460"/>
                <a:gridCol w="1140460"/>
              </a:tblGrid>
              <a:tr h="370840">
                <a:tc>
                  <a:txBody>
                    <a:bodyPr/>
                    <a:lstStyle/>
                    <a:p>
                      <a:r>
                        <a:rPr lang="en-US" altLang="zh-CN" sz="2000" dirty="0"/>
                        <a:t>30 K</a:t>
                      </a:r>
                      <a:endParaRPr lang="zh-CN" altLang="en-US" sz="2000" dirty="0"/>
                    </a:p>
                  </a:txBody>
                  <a:tcPr/>
                </a:tc>
                <a:tc>
                  <a:txBody>
                    <a:bodyPr/>
                    <a:lstStyle/>
                    <a:p>
                      <a:r>
                        <a:rPr lang="en-US" altLang="zh-CN" sz="2000" dirty="0"/>
                        <a:t>20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r>
                        <a:rPr lang="en-US" altLang="zh-CN" sz="2000" dirty="0"/>
                        <a:t>90 K</a:t>
                      </a:r>
                      <a:endParaRPr lang="zh-CN" altLang="en-US" sz="2000" dirty="0"/>
                    </a:p>
                  </a:txBody>
                  <a:tcPr/>
                </a:tc>
                <a:tc>
                  <a:txBody>
                    <a:bodyPr/>
                    <a:lstStyle/>
                    <a:p>
                      <a:r>
                        <a:rPr lang="en-US" altLang="zh-CN" sz="2000" dirty="0"/>
                        <a:t>38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bl>
          </a:graphicData>
        </a:graphic>
      </p:graphicFrame>
      <p:sp>
        <p:nvSpPr>
          <p:cNvPr id="7" name="文本框 6"/>
          <p:cNvSpPr txBox="1"/>
          <p:nvPr/>
        </p:nvSpPr>
        <p:spPr>
          <a:xfrm>
            <a:off x="10767289" y="1177678"/>
            <a:ext cx="640080" cy="460375"/>
          </a:xfrm>
          <a:prstGeom prst="rect">
            <a:avLst/>
          </a:prstGeom>
          <a:noFill/>
        </p:spPr>
        <p:txBody>
          <a:bodyPr wrap="none" rtlCol="0">
            <a:spAutoFit/>
          </a:bodyPr>
          <a:lstStyle/>
          <a:p>
            <a:r>
              <a:rPr lang="en-US" altLang="zh-CN" sz="2400" dirty="0"/>
              <a:t>0 K</a:t>
            </a:r>
            <a:endParaRPr lang="zh-CN" altLang="en-US" sz="2400" dirty="0"/>
          </a:p>
        </p:txBody>
      </p:sp>
      <p:sp>
        <p:nvSpPr>
          <p:cNvPr id="8" name="文本框 7"/>
          <p:cNvSpPr txBox="1"/>
          <p:nvPr/>
        </p:nvSpPr>
        <p:spPr>
          <a:xfrm>
            <a:off x="10820972" y="6068460"/>
            <a:ext cx="979170" cy="460375"/>
          </a:xfrm>
          <a:prstGeom prst="rect">
            <a:avLst/>
          </a:prstGeom>
          <a:noFill/>
        </p:spPr>
        <p:txBody>
          <a:bodyPr wrap="none" rtlCol="0">
            <a:spAutoFit/>
          </a:bodyPr>
          <a:lstStyle/>
          <a:p>
            <a:r>
              <a:rPr lang="en-US" altLang="zh-CN" sz="2400" dirty="0"/>
              <a:t>128 K</a:t>
            </a:r>
            <a:endParaRPr lang="zh-CN" altLang="en-US" sz="2400" dirty="0"/>
          </a:p>
        </p:txBody>
      </p:sp>
      <p:sp>
        <p:nvSpPr>
          <p:cNvPr id="9" name="文本框 8"/>
          <p:cNvSpPr txBox="1"/>
          <p:nvPr/>
        </p:nvSpPr>
        <p:spPr>
          <a:xfrm>
            <a:off x="2001190" y="3900366"/>
            <a:ext cx="3383280" cy="460375"/>
          </a:xfrm>
          <a:prstGeom prst="rect">
            <a:avLst/>
          </a:prstGeom>
          <a:noFill/>
        </p:spPr>
        <p:txBody>
          <a:bodyPr wrap="none" rtlCol="0">
            <a:spAutoFit/>
          </a:bodyPr>
          <a:lstStyle/>
          <a:p>
            <a:r>
              <a:rPr lang="zh-CN" altLang="en-US" sz="2400" dirty="0">
                <a:solidFill>
                  <a:srgbClr val="FF0000"/>
                </a:solidFill>
              </a:rPr>
              <a:t>最小不可分割大小：</a:t>
            </a:r>
            <a:r>
              <a:rPr lang="en-US" altLang="zh-CN" sz="2400" dirty="0">
                <a:solidFill>
                  <a:srgbClr val="FF0000"/>
                </a:solidFill>
              </a:rPr>
              <a:t>8 K</a:t>
            </a:r>
            <a:endParaRPr lang="zh-CN" altLang="en-US" sz="2400" dirty="0">
              <a:solidFill>
                <a:srgbClr val="FF0000"/>
              </a:solidFill>
            </a:endParaRPr>
          </a:p>
        </p:txBody>
      </p:sp>
      <p:sp>
        <p:nvSpPr>
          <p:cNvPr id="10" name="矩形 9"/>
          <p:cNvSpPr/>
          <p:nvPr/>
        </p:nvSpPr>
        <p:spPr>
          <a:xfrm>
            <a:off x="7183714" y="1412182"/>
            <a:ext cx="3414320" cy="8090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Word  20 K</a:t>
            </a:r>
            <a:endParaRPr lang="zh-CN" altLang="en-US" sz="2800" dirty="0"/>
          </a:p>
        </p:txBody>
      </p:sp>
      <p:sp>
        <p:nvSpPr>
          <p:cNvPr id="11" name="文本框 10"/>
          <p:cNvSpPr txBox="1"/>
          <p:nvPr/>
        </p:nvSpPr>
        <p:spPr>
          <a:xfrm>
            <a:off x="10767289" y="1990427"/>
            <a:ext cx="809625" cy="460375"/>
          </a:xfrm>
          <a:prstGeom prst="rect">
            <a:avLst/>
          </a:prstGeom>
          <a:noFill/>
        </p:spPr>
        <p:txBody>
          <a:bodyPr wrap="none" rtlCol="0">
            <a:spAutoFit/>
          </a:bodyPr>
          <a:lstStyle/>
          <a:p>
            <a:r>
              <a:rPr lang="en-US" altLang="zh-CN" sz="2400" dirty="0"/>
              <a:t>20 K</a:t>
            </a:r>
            <a:endParaRPr lang="zh-CN" altLang="en-US" sz="2400" dirty="0"/>
          </a:p>
        </p:txBody>
      </p:sp>
      <p:sp>
        <p:nvSpPr>
          <p:cNvPr id="13" name="文本框 12"/>
          <p:cNvSpPr txBox="1"/>
          <p:nvPr/>
        </p:nvSpPr>
        <p:spPr>
          <a:xfrm>
            <a:off x="10762891" y="3127308"/>
            <a:ext cx="809625" cy="460375"/>
          </a:xfrm>
          <a:prstGeom prst="rect">
            <a:avLst/>
          </a:prstGeom>
          <a:noFill/>
        </p:spPr>
        <p:txBody>
          <a:bodyPr wrap="none" rtlCol="0">
            <a:spAutoFit/>
          </a:bodyPr>
          <a:lstStyle/>
          <a:p>
            <a:r>
              <a:rPr lang="en-US" altLang="zh-CN" sz="2400" dirty="0"/>
              <a:t>50 K</a:t>
            </a:r>
            <a:endParaRPr lang="zh-CN" altLang="en-US" sz="2400" dirty="0"/>
          </a:p>
        </p:txBody>
      </p:sp>
      <p:sp>
        <p:nvSpPr>
          <p:cNvPr id="15" name="矩形 14"/>
          <p:cNvSpPr/>
          <p:nvPr/>
        </p:nvSpPr>
        <p:spPr>
          <a:xfrm>
            <a:off x="7183714" y="3369442"/>
            <a:ext cx="3414320" cy="159201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800" dirty="0"/>
              <a:t>守望先锋</a:t>
            </a:r>
            <a:r>
              <a:rPr lang="en-US" altLang="zh-CN" sz="2800" dirty="0"/>
              <a:t>  40 K</a:t>
            </a:r>
            <a:endParaRPr lang="zh-CN" altLang="en-US" sz="2800" dirty="0"/>
          </a:p>
        </p:txBody>
      </p:sp>
      <p:sp>
        <p:nvSpPr>
          <p:cNvPr id="16" name="文本框 15"/>
          <p:cNvSpPr txBox="1"/>
          <p:nvPr/>
        </p:nvSpPr>
        <p:spPr>
          <a:xfrm>
            <a:off x="10762891" y="4730623"/>
            <a:ext cx="809625" cy="460375"/>
          </a:xfrm>
          <a:prstGeom prst="rect">
            <a:avLst/>
          </a:prstGeom>
          <a:noFill/>
        </p:spPr>
        <p:txBody>
          <a:bodyPr wrap="none" rtlCol="0">
            <a:spAutoFit/>
          </a:bodyPr>
          <a:lstStyle/>
          <a:p>
            <a:r>
              <a:rPr lang="en-US" altLang="zh-CN" sz="2400" dirty="0"/>
              <a:t>90 K</a:t>
            </a:r>
            <a:endParaRPr lang="zh-CN" altLang="en-US" sz="2400" dirty="0"/>
          </a:p>
        </p:txBody>
      </p:sp>
      <p:sp>
        <p:nvSpPr>
          <p:cNvPr id="17" name="矩形 16"/>
          <p:cNvSpPr/>
          <p:nvPr/>
        </p:nvSpPr>
        <p:spPr>
          <a:xfrm>
            <a:off x="7183714" y="2232562"/>
            <a:ext cx="3414320" cy="48501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800" dirty="0"/>
              <a:t>计算器</a:t>
            </a:r>
            <a:r>
              <a:rPr lang="en-US" altLang="zh-CN" sz="2800" dirty="0"/>
              <a:t>  10 K</a:t>
            </a:r>
            <a:endParaRPr lang="zh-CN" altLang="en-US" sz="2800" dirty="0"/>
          </a:p>
        </p:txBody>
      </p:sp>
      <p:sp>
        <p:nvSpPr>
          <p:cNvPr id="18" name="文本框 17"/>
          <p:cNvSpPr txBox="1"/>
          <p:nvPr/>
        </p:nvSpPr>
        <p:spPr>
          <a:xfrm>
            <a:off x="10762890" y="2452092"/>
            <a:ext cx="809625" cy="460375"/>
          </a:xfrm>
          <a:prstGeom prst="rect">
            <a:avLst/>
          </a:prstGeom>
          <a:noFill/>
        </p:spPr>
        <p:txBody>
          <a:bodyPr wrap="none" rtlCol="0">
            <a:spAutoFit/>
          </a:bodyPr>
          <a:lstStyle/>
          <a:p>
            <a:r>
              <a:rPr lang="en-US" altLang="zh-CN" sz="2400" dirty="0"/>
              <a:t>30 K</a:t>
            </a:r>
            <a:endParaRPr lang="zh-CN" altLang="en-US" sz="2400" dirty="0"/>
          </a:p>
        </p:txBody>
      </p:sp>
      <p:sp>
        <p:nvSpPr>
          <p:cNvPr id="19" name="矩形 18"/>
          <p:cNvSpPr/>
          <p:nvPr/>
        </p:nvSpPr>
        <p:spPr>
          <a:xfrm>
            <a:off x="2023133" y="4476446"/>
            <a:ext cx="3414320" cy="111901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ln>
                  <a:solidFill>
                    <a:schemeClr val="tx1"/>
                  </a:solidFill>
                </a:ln>
              </a:rPr>
              <a:t>暴风影音</a:t>
            </a:r>
            <a:r>
              <a:rPr lang="en-US" altLang="zh-CN" sz="2800" b="1" dirty="0">
                <a:ln>
                  <a:solidFill>
                    <a:schemeClr val="tx1"/>
                  </a:solidFill>
                </a:ln>
              </a:rPr>
              <a:t>  31 K</a:t>
            </a:r>
            <a:endParaRPr lang="zh-CN" altLang="en-US" sz="2800" b="1" dirty="0">
              <a:ln>
                <a:solidFill>
                  <a:schemeClr val="tx1"/>
                </a:solidFill>
              </a:ln>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4.16667E-6 7.40741E-7 L 0.42395 0.07199 " pathEditMode="relative" rAng="0" ptsTypes="AA">
                                      <p:cBhvr>
                                        <p:cTn id="12" dur="2000" fill="hold"/>
                                        <p:tgtEl>
                                          <p:spTgt spid="19"/>
                                        </p:tgtEl>
                                        <p:attrNameLst>
                                          <p:attrName>ppt_x</p:attrName>
                                          <p:attrName>ppt_y</p:attrName>
                                        </p:attrNameLst>
                                      </p:cBhvr>
                                      <p:rCtr x="21198" y="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9" grpId="1"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分配的具体过程</a:t>
            </a:r>
            <a:endParaRPr lang="zh-CN" altLang="en-US" dirty="0"/>
          </a:p>
        </p:txBody>
      </p:sp>
      <p:sp>
        <p:nvSpPr>
          <p:cNvPr id="3" name="矩形 2"/>
          <p:cNvSpPr/>
          <p:nvPr/>
        </p:nvSpPr>
        <p:spPr>
          <a:xfrm>
            <a:off x="7164664" y="1408511"/>
            <a:ext cx="3414320" cy="4890782"/>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nvGraphicFramePr>
        <p:xfrm>
          <a:off x="2016919" y="1408511"/>
          <a:ext cx="3421380" cy="2377440"/>
        </p:xfrm>
        <a:graphic>
          <a:graphicData uri="http://schemas.openxmlformats.org/drawingml/2006/table">
            <a:tbl>
              <a:tblPr firstRow="1" bandRow="1">
                <a:tableStyleId>{5C22544A-7EE6-4342-B048-85BDC9FD1C3A}</a:tableStyleId>
              </a:tblPr>
              <a:tblGrid>
                <a:gridCol w="1140460"/>
                <a:gridCol w="1140460"/>
                <a:gridCol w="1140460"/>
              </a:tblGrid>
              <a:tr h="370840">
                <a:tc>
                  <a:txBody>
                    <a:bodyPr/>
                    <a:lstStyle/>
                    <a:p>
                      <a:r>
                        <a:rPr lang="zh-CN" altLang="en-US" sz="2000" dirty="0"/>
                        <a:t>始址</a:t>
                      </a:r>
                      <a:endParaRPr lang="zh-CN" altLang="en-US" sz="2000" dirty="0"/>
                    </a:p>
                  </a:txBody>
                  <a:tcPr/>
                </a:tc>
                <a:tc>
                  <a:txBody>
                    <a:bodyPr/>
                    <a:lstStyle/>
                    <a:p>
                      <a:r>
                        <a:rPr lang="zh-CN" altLang="en-US" sz="2000" dirty="0"/>
                        <a:t>长度</a:t>
                      </a:r>
                      <a:endParaRPr lang="zh-CN" altLang="en-US" sz="2000" dirty="0"/>
                    </a:p>
                  </a:txBody>
                  <a:tcPr/>
                </a:tc>
                <a:tc>
                  <a:txBody>
                    <a:bodyPr/>
                    <a:lstStyle/>
                    <a:p>
                      <a:r>
                        <a:rPr lang="zh-CN" altLang="en-US" sz="2000" dirty="0"/>
                        <a:t>标志</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r h="370840">
                <a:tc>
                  <a:txBody>
                    <a:bodyPr/>
                    <a:lstStyle/>
                    <a:p>
                      <a:endParaRPr lang="zh-CN" altLang="en-US" sz="2000"/>
                    </a:p>
                  </a:txBody>
                  <a:tcPr/>
                </a:tc>
                <a:tc>
                  <a:txBody>
                    <a:bodyPr/>
                    <a:lstStyle/>
                    <a:p>
                      <a:endParaRPr lang="zh-CN" altLang="en-US" sz="2000"/>
                    </a:p>
                  </a:txBody>
                  <a:tcPr/>
                </a:tc>
                <a:tc>
                  <a:txBody>
                    <a:bodyPr/>
                    <a:lstStyle/>
                    <a:p>
                      <a:endParaRPr lang="zh-CN" altLang="en-US" sz="2000" dirty="0"/>
                    </a:p>
                  </a:txBody>
                  <a:tcPr/>
                </a:tc>
              </a:tr>
            </a:tbl>
          </a:graphicData>
        </a:graphic>
      </p:graphicFrame>
      <p:graphicFrame>
        <p:nvGraphicFramePr>
          <p:cNvPr id="6" name="表格 5"/>
          <p:cNvGraphicFramePr>
            <a:graphicFrameLocks noGrp="1"/>
          </p:cNvGraphicFramePr>
          <p:nvPr/>
        </p:nvGraphicFramePr>
        <p:xfrm>
          <a:off x="2016919" y="1804751"/>
          <a:ext cx="3421380" cy="1981200"/>
        </p:xfrm>
        <a:graphic>
          <a:graphicData uri="http://schemas.openxmlformats.org/drawingml/2006/table">
            <a:tbl>
              <a:tblPr bandRow="1">
                <a:tableStyleId>{5C22544A-7EE6-4342-B048-85BDC9FD1C3A}</a:tableStyleId>
              </a:tblPr>
              <a:tblGrid>
                <a:gridCol w="1140460"/>
                <a:gridCol w="1140460"/>
                <a:gridCol w="1140460"/>
              </a:tblGrid>
              <a:tr h="370840">
                <a:tc>
                  <a:txBody>
                    <a:bodyPr/>
                    <a:lstStyle/>
                    <a:p>
                      <a:r>
                        <a:rPr lang="en-US" altLang="zh-CN" sz="2000" dirty="0"/>
                        <a:t>30 K</a:t>
                      </a:r>
                      <a:endParaRPr lang="zh-CN" altLang="en-US" sz="2000" dirty="0"/>
                    </a:p>
                  </a:txBody>
                  <a:tcPr/>
                </a:tc>
                <a:tc>
                  <a:txBody>
                    <a:bodyPr/>
                    <a:lstStyle/>
                    <a:p>
                      <a:r>
                        <a:rPr lang="en-US" altLang="zh-CN" sz="2000" dirty="0"/>
                        <a:t>20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bl>
          </a:graphicData>
        </a:graphic>
      </p:graphicFrame>
      <p:sp>
        <p:nvSpPr>
          <p:cNvPr id="7" name="文本框 6"/>
          <p:cNvSpPr txBox="1"/>
          <p:nvPr/>
        </p:nvSpPr>
        <p:spPr>
          <a:xfrm>
            <a:off x="10748239" y="1177678"/>
            <a:ext cx="640080" cy="460375"/>
          </a:xfrm>
          <a:prstGeom prst="rect">
            <a:avLst/>
          </a:prstGeom>
          <a:noFill/>
        </p:spPr>
        <p:txBody>
          <a:bodyPr wrap="none" rtlCol="0">
            <a:spAutoFit/>
          </a:bodyPr>
          <a:lstStyle/>
          <a:p>
            <a:r>
              <a:rPr lang="en-US" altLang="zh-CN" sz="2400" dirty="0"/>
              <a:t>0 K</a:t>
            </a:r>
            <a:endParaRPr lang="zh-CN" altLang="en-US" sz="2400" dirty="0"/>
          </a:p>
        </p:txBody>
      </p:sp>
      <p:sp>
        <p:nvSpPr>
          <p:cNvPr id="8" name="文本框 7"/>
          <p:cNvSpPr txBox="1"/>
          <p:nvPr/>
        </p:nvSpPr>
        <p:spPr>
          <a:xfrm>
            <a:off x="10801922" y="6068460"/>
            <a:ext cx="979170" cy="460375"/>
          </a:xfrm>
          <a:prstGeom prst="rect">
            <a:avLst/>
          </a:prstGeom>
          <a:noFill/>
        </p:spPr>
        <p:txBody>
          <a:bodyPr wrap="none" rtlCol="0">
            <a:spAutoFit/>
          </a:bodyPr>
          <a:lstStyle/>
          <a:p>
            <a:r>
              <a:rPr lang="en-US" altLang="zh-CN" sz="2400" dirty="0"/>
              <a:t>128 K</a:t>
            </a:r>
            <a:endParaRPr lang="zh-CN" altLang="en-US" sz="2400" dirty="0"/>
          </a:p>
        </p:txBody>
      </p:sp>
      <p:sp>
        <p:nvSpPr>
          <p:cNvPr id="9" name="文本框 8"/>
          <p:cNvSpPr txBox="1"/>
          <p:nvPr/>
        </p:nvSpPr>
        <p:spPr>
          <a:xfrm>
            <a:off x="2001190" y="3900366"/>
            <a:ext cx="3383280" cy="460375"/>
          </a:xfrm>
          <a:prstGeom prst="rect">
            <a:avLst/>
          </a:prstGeom>
          <a:noFill/>
        </p:spPr>
        <p:txBody>
          <a:bodyPr wrap="none" rtlCol="0">
            <a:spAutoFit/>
          </a:bodyPr>
          <a:lstStyle/>
          <a:p>
            <a:r>
              <a:rPr lang="zh-CN" altLang="en-US" sz="2400" dirty="0">
                <a:solidFill>
                  <a:srgbClr val="FF0000"/>
                </a:solidFill>
              </a:rPr>
              <a:t>最小不可分割大小：</a:t>
            </a:r>
            <a:r>
              <a:rPr lang="en-US" altLang="zh-CN" sz="2400" dirty="0">
                <a:solidFill>
                  <a:srgbClr val="FF0000"/>
                </a:solidFill>
              </a:rPr>
              <a:t>8 K</a:t>
            </a:r>
            <a:endParaRPr lang="zh-CN" altLang="en-US" sz="2400" dirty="0">
              <a:solidFill>
                <a:srgbClr val="FF0000"/>
              </a:solidFill>
            </a:endParaRPr>
          </a:p>
        </p:txBody>
      </p:sp>
      <p:sp>
        <p:nvSpPr>
          <p:cNvPr id="10" name="矩形 9"/>
          <p:cNvSpPr/>
          <p:nvPr/>
        </p:nvSpPr>
        <p:spPr>
          <a:xfrm>
            <a:off x="7164664" y="1412182"/>
            <a:ext cx="3414320" cy="8090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dirty="0"/>
              <a:t>Word  20 K</a:t>
            </a:r>
            <a:endParaRPr lang="zh-CN" altLang="en-US" sz="2800" dirty="0"/>
          </a:p>
        </p:txBody>
      </p:sp>
      <p:sp>
        <p:nvSpPr>
          <p:cNvPr id="11" name="文本框 10"/>
          <p:cNvSpPr txBox="1"/>
          <p:nvPr/>
        </p:nvSpPr>
        <p:spPr>
          <a:xfrm>
            <a:off x="10748239" y="1990427"/>
            <a:ext cx="809625" cy="460375"/>
          </a:xfrm>
          <a:prstGeom prst="rect">
            <a:avLst/>
          </a:prstGeom>
          <a:noFill/>
        </p:spPr>
        <p:txBody>
          <a:bodyPr wrap="none" rtlCol="0">
            <a:spAutoFit/>
          </a:bodyPr>
          <a:lstStyle/>
          <a:p>
            <a:r>
              <a:rPr lang="en-US" altLang="zh-CN" sz="2400" dirty="0"/>
              <a:t>20 K</a:t>
            </a:r>
            <a:endParaRPr lang="zh-CN" altLang="en-US" sz="2400" dirty="0"/>
          </a:p>
        </p:txBody>
      </p:sp>
      <p:sp>
        <p:nvSpPr>
          <p:cNvPr id="13" name="文本框 12"/>
          <p:cNvSpPr txBox="1"/>
          <p:nvPr/>
        </p:nvSpPr>
        <p:spPr>
          <a:xfrm>
            <a:off x="10743841" y="3127308"/>
            <a:ext cx="809625" cy="460375"/>
          </a:xfrm>
          <a:prstGeom prst="rect">
            <a:avLst/>
          </a:prstGeom>
          <a:noFill/>
        </p:spPr>
        <p:txBody>
          <a:bodyPr wrap="none" rtlCol="0">
            <a:spAutoFit/>
          </a:bodyPr>
          <a:lstStyle/>
          <a:p>
            <a:r>
              <a:rPr lang="en-US" altLang="zh-CN" sz="2400" dirty="0"/>
              <a:t>50 K</a:t>
            </a:r>
            <a:endParaRPr lang="zh-CN" altLang="en-US" sz="2400" dirty="0"/>
          </a:p>
        </p:txBody>
      </p:sp>
      <p:sp>
        <p:nvSpPr>
          <p:cNvPr id="15" name="矩形 14"/>
          <p:cNvSpPr/>
          <p:nvPr/>
        </p:nvSpPr>
        <p:spPr>
          <a:xfrm>
            <a:off x="7164664" y="3369442"/>
            <a:ext cx="3414320" cy="159201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800" dirty="0"/>
              <a:t>守望先锋</a:t>
            </a:r>
            <a:r>
              <a:rPr lang="en-US" altLang="zh-CN" sz="2800" dirty="0"/>
              <a:t>  40 K</a:t>
            </a:r>
            <a:endParaRPr lang="zh-CN" altLang="en-US" sz="2800" dirty="0"/>
          </a:p>
        </p:txBody>
      </p:sp>
      <p:sp>
        <p:nvSpPr>
          <p:cNvPr id="16" name="文本框 15"/>
          <p:cNvSpPr txBox="1"/>
          <p:nvPr/>
        </p:nvSpPr>
        <p:spPr>
          <a:xfrm>
            <a:off x="10743841" y="4730623"/>
            <a:ext cx="809625" cy="460375"/>
          </a:xfrm>
          <a:prstGeom prst="rect">
            <a:avLst/>
          </a:prstGeom>
          <a:noFill/>
        </p:spPr>
        <p:txBody>
          <a:bodyPr wrap="none" rtlCol="0">
            <a:spAutoFit/>
          </a:bodyPr>
          <a:lstStyle/>
          <a:p>
            <a:r>
              <a:rPr lang="en-US" altLang="zh-CN" sz="2400" dirty="0"/>
              <a:t>90 K</a:t>
            </a:r>
            <a:endParaRPr lang="zh-CN" altLang="en-US" sz="2400" dirty="0"/>
          </a:p>
        </p:txBody>
      </p:sp>
      <p:sp>
        <p:nvSpPr>
          <p:cNvPr id="17" name="矩形 16"/>
          <p:cNvSpPr/>
          <p:nvPr/>
        </p:nvSpPr>
        <p:spPr>
          <a:xfrm>
            <a:off x="7164664" y="2232562"/>
            <a:ext cx="3414320" cy="48501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800" dirty="0"/>
              <a:t>计算器</a:t>
            </a:r>
            <a:r>
              <a:rPr lang="en-US" altLang="zh-CN" sz="2800" dirty="0"/>
              <a:t>  10 K</a:t>
            </a:r>
            <a:endParaRPr lang="zh-CN" altLang="en-US" sz="2800" dirty="0"/>
          </a:p>
        </p:txBody>
      </p:sp>
      <p:sp>
        <p:nvSpPr>
          <p:cNvPr id="18" name="文本框 17"/>
          <p:cNvSpPr txBox="1"/>
          <p:nvPr/>
        </p:nvSpPr>
        <p:spPr>
          <a:xfrm>
            <a:off x="10743840" y="2452092"/>
            <a:ext cx="809625" cy="460375"/>
          </a:xfrm>
          <a:prstGeom prst="rect">
            <a:avLst/>
          </a:prstGeom>
          <a:noFill/>
        </p:spPr>
        <p:txBody>
          <a:bodyPr wrap="none" rtlCol="0">
            <a:spAutoFit/>
          </a:bodyPr>
          <a:lstStyle/>
          <a:p>
            <a:r>
              <a:rPr lang="en-US" altLang="zh-CN" sz="2400" dirty="0"/>
              <a:t>30 K</a:t>
            </a:r>
            <a:endParaRPr lang="zh-CN" altLang="en-US" sz="2400" dirty="0"/>
          </a:p>
        </p:txBody>
      </p:sp>
      <p:sp>
        <p:nvSpPr>
          <p:cNvPr id="19" name="矩形 18"/>
          <p:cNvSpPr/>
          <p:nvPr/>
        </p:nvSpPr>
        <p:spPr>
          <a:xfrm>
            <a:off x="7164664" y="4969844"/>
            <a:ext cx="3414320" cy="111901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ln>
                  <a:solidFill>
                    <a:schemeClr val="tx1"/>
                  </a:solidFill>
                </a:ln>
              </a:rPr>
              <a:t>暴风影音</a:t>
            </a:r>
            <a:r>
              <a:rPr lang="en-US" altLang="zh-CN" sz="2800" b="1" dirty="0">
                <a:ln>
                  <a:solidFill>
                    <a:schemeClr val="tx1"/>
                  </a:solidFill>
                </a:ln>
              </a:rPr>
              <a:t>  31 K</a:t>
            </a:r>
            <a:endParaRPr lang="zh-CN" altLang="en-US" sz="2800" b="1" dirty="0">
              <a:ln>
                <a:solidFill>
                  <a:schemeClr val="tx1"/>
                </a:solidFill>
              </a:ln>
            </a:endParaRPr>
          </a:p>
        </p:txBody>
      </p:sp>
      <p:sp>
        <p:nvSpPr>
          <p:cNvPr id="20" name="矩形 19"/>
          <p:cNvSpPr/>
          <p:nvPr/>
        </p:nvSpPr>
        <p:spPr>
          <a:xfrm>
            <a:off x="7164664" y="6097243"/>
            <a:ext cx="3414320" cy="2020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800" b="1" dirty="0">
              <a:ln>
                <a:solidFill>
                  <a:schemeClr val="tx1"/>
                </a:solidFill>
              </a:ln>
            </a:endParaRPr>
          </a:p>
        </p:txBody>
      </p:sp>
      <p:sp>
        <p:nvSpPr>
          <p:cNvPr id="4" name="左大括号 3"/>
          <p:cNvSpPr/>
          <p:nvPr/>
        </p:nvSpPr>
        <p:spPr>
          <a:xfrm>
            <a:off x="6912994" y="4969842"/>
            <a:ext cx="251670" cy="1329449"/>
          </a:xfrm>
          <a:prstGeom prst="leftBrace">
            <a:avLst>
              <a:gd name="adj1" fmla="val 58333"/>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3259811" y="5093286"/>
            <a:ext cx="3162935" cy="645160"/>
          </a:xfrm>
          <a:prstGeom prst="rect">
            <a:avLst/>
          </a:prstGeom>
          <a:noFill/>
        </p:spPr>
        <p:txBody>
          <a:bodyPr wrap="none" rtlCol="0">
            <a:spAutoFit/>
          </a:bodyPr>
          <a:lstStyle/>
          <a:p>
            <a:r>
              <a:rPr lang="en-US" altLang="zh-CN" sz="2400" dirty="0">
                <a:solidFill>
                  <a:srgbClr val="FF0000"/>
                </a:solidFill>
              </a:rPr>
              <a:t>38K - 31K = 7K &lt; </a:t>
            </a:r>
            <a:r>
              <a:rPr lang="en-US" altLang="zh-CN" sz="3600" dirty="0">
                <a:solidFill>
                  <a:srgbClr val="FF0000"/>
                </a:solidFill>
              </a:rPr>
              <a:t>8K</a:t>
            </a:r>
            <a:endParaRPr lang="zh-CN" altLang="en-US" sz="2400" dirty="0">
              <a:solidFill>
                <a:srgbClr val="FF0000"/>
              </a:solidFill>
            </a:endParaRPr>
          </a:p>
        </p:txBody>
      </p:sp>
      <p:sp>
        <p:nvSpPr>
          <p:cNvPr id="22" name="文本框 21"/>
          <p:cNvSpPr txBox="1"/>
          <p:nvPr/>
        </p:nvSpPr>
        <p:spPr>
          <a:xfrm>
            <a:off x="2976785" y="5652961"/>
            <a:ext cx="2994025" cy="829945"/>
          </a:xfrm>
          <a:prstGeom prst="rect">
            <a:avLst/>
          </a:prstGeom>
          <a:noFill/>
        </p:spPr>
        <p:txBody>
          <a:bodyPr wrap="none" rtlCol="0">
            <a:spAutoFit/>
          </a:bodyPr>
          <a:lstStyle/>
          <a:p>
            <a:pPr algn="r"/>
            <a:r>
              <a:rPr lang="zh-CN" altLang="en-US" sz="2400" dirty="0">
                <a:solidFill>
                  <a:srgbClr val="FF0000"/>
                </a:solidFill>
              </a:rPr>
              <a:t>剩余分区（</a:t>
            </a:r>
            <a:r>
              <a:rPr lang="en-US" altLang="zh-CN" sz="2400" dirty="0">
                <a:solidFill>
                  <a:srgbClr val="FF0000"/>
                </a:solidFill>
              </a:rPr>
              <a:t>7K</a:t>
            </a:r>
            <a:r>
              <a:rPr lang="zh-CN" altLang="en-US" sz="2400" dirty="0">
                <a:solidFill>
                  <a:srgbClr val="FF0000"/>
                </a:solidFill>
              </a:rPr>
              <a:t>）过小</a:t>
            </a:r>
            <a:endParaRPr lang="en-US" altLang="zh-CN" sz="2400" dirty="0">
              <a:solidFill>
                <a:srgbClr val="FF0000"/>
              </a:solidFill>
            </a:endParaRPr>
          </a:p>
          <a:p>
            <a:pPr algn="r"/>
            <a:r>
              <a:rPr lang="zh-CN" altLang="en-US" sz="2400" dirty="0">
                <a:solidFill>
                  <a:srgbClr val="FF0000"/>
                </a:solidFill>
              </a:rPr>
              <a:t>整体分配</a:t>
            </a:r>
            <a:endParaRPr lang="zh-CN" altLang="en-US" sz="2400" dirty="0">
              <a:solidFill>
                <a:srgbClr val="FF0000"/>
              </a:solidFill>
            </a:endParaRPr>
          </a:p>
        </p:txBody>
      </p:sp>
      <p:graphicFrame>
        <p:nvGraphicFramePr>
          <p:cNvPr id="23" name="表格 22"/>
          <p:cNvGraphicFramePr>
            <a:graphicFrameLocks noGrp="1"/>
          </p:cNvGraphicFramePr>
          <p:nvPr/>
        </p:nvGraphicFramePr>
        <p:xfrm>
          <a:off x="2016919" y="1796362"/>
          <a:ext cx="3421380" cy="1981200"/>
        </p:xfrm>
        <a:graphic>
          <a:graphicData uri="http://schemas.openxmlformats.org/drawingml/2006/table">
            <a:tbl>
              <a:tblPr bandRow="1">
                <a:tableStyleId>{5C22544A-7EE6-4342-B048-85BDC9FD1C3A}</a:tableStyleId>
              </a:tblPr>
              <a:tblGrid>
                <a:gridCol w="1140460"/>
                <a:gridCol w="1140460"/>
                <a:gridCol w="1140460"/>
              </a:tblGrid>
              <a:tr h="370840">
                <a:tc>
                  <a:txBody>
                    <a:bodyPr/>
                    <a:lstStyle/>
                    <a:p>
                      <a:r>
                        <a:rPr lang="en-US" altLang="zh-CN" sz="2000" dirty="0"/>
                        <a:t>30 K</a:t>
                      </a:r>
                      <a:endParaRPr lang="zh-CN" altLang="en-US" sz="2000" dirty="0"/>
                    </a:p>
                  </a:txBody>
                  <a:tcPr/>
                </a:tc>
                <a:tc>
                  <a:txBody>
                    <a:bodyPr/>
                    <a:lstStyle/>
                    <a:p>
                      <a:r>
                        <a:rPr lang="en-US" altLang="zh-CN" sz="2000" dirty="0"/>
                        <a:t>20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r>
                        <a:rPr lang="en-US" altLang="zh-CN" sz="2000" dirty="0"/>
                        <a:t>90 K</a:t>
                      </a:r>
                      <a:endParaRPr lang="zh-CN" altLang="en-US" sz="2000" dirty="0"/>
                    </a:p>
                  </a:txBody>
                  <a:tcPr/>
                </a:tc>
                <a:tc>
                  <a:txBody>
                    <a:bodyPr/>
                    <a:lstStyle/>
                    <a:p>
                      <a:r>
                        <a:rPr lang="en-US" altLang="zh-CN" sz="2000" dirty="0"/>
                        <a:t>38 K</a:t>
                      </a:r>
                      <a:endParaRPr lang="zh-CN" altLang="en-US" sz="2000" dirty="0"/>
                    </a:p>
                  </a:txBody>
                  <a:tcPr/>
                </a:tc>
                <a:tc>
                  <a:txBody>
                    <a:bodyPr/>
                    <a:lstStyle/>
                    <a:p>
                      <a:r>
                        <a:rPr lang="zh-CN" altLang="en-US" sz="2000" dirty="0"/>
                        <a:t>未使用</a:t>
                      </a:r>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dirty="0"/>
                    </a:p>
                  </a:txBody>
                  <a:tcPr/>
                </a:tc>
                <a:tc>
                  <a:txBody>
                    <a:bodyPr/>
                    <a:lstStyle/>
                    <a:p>
                      <a:endParaRPr lang="zh-CN" altLang="en-US" sz="2000" dirty="0"/>
                    </a:p>
                  </a:txBody>
                  <a:tcPr/>
                </a:tc>
              </a:tr>
              <a:tr h="370840">
                <a:tc>
                  <a:txBody>
                    <a:bodyPr/>
                    <a:lstStyle/>
                    <a:p>
                      <a:endParaRPr lang="zh-CN" altLang="en-US" sz="2000" dirty="0"/>
                    </a:p>
                  </a:txBody>
                  <a:tcPr/>
                </a:tc>
                <a:tc>
                  <a:txBody>
                    <a:bodyPr/>
                    <a:lstStyle/>
                    <a:p>
                      <a:endParaRPr lang="zh-CN" altLang="en-US" sz="2000"/>
                    </a:p>
                  </a:txBody>
                  <a:tcPr/>
                </a:tc>
                <a:tc>
                  <a:txBody>
                    <a:bodyPr/>
                    <a:lstStyle/>
                    <a:p>
                      <a:endParaRPr lang="zh-CN" altLang="en-US" sz="2000"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bldLvl="0" animBg="1"/>
      <p:bldP spid="21"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分区分配和回收操作；</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p:txBody>
      </p:sp>
      <p:sp>
        <p:nvSpPr>
          <p:cNvPr id="2" name="文本框 1"/>
          <p:cNvSpPr txBox="1"/>
          <p:nvPr/>
        </p:nvSpPr>
        <p:spPr>
          <a:xfrm>
            <a:off x="5444490" y="1882775"/>
            <a:ext cx="6393815" cy="384619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回收操作：</a:t>
            </a:r>
            <a:endParaRPr lang="zh-CN" altLang="en-US" sz="2400">
              <a:latin typeface="华光魏体_CNKI" panose="02000500000000000000" charset="-122"/>
              <a:ea typeface="华光魏体_CNKI" panose="02000500000000000000" charset="-122"/>
            </a:endParaRPr>
          </a:p>
          <a:p>
            <a:pPr marL="0" indent="0"/>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当一个进程终止时，</a:t>
            </a:r>
            <a:r>
              <a:rPr kumimoji="1" lang="en-US" altLang="zh-CN" sz="2000" dirty="0">
                <a:latin typeface="华光魏体_CNKI" panose="02000500000000000000" charset="-122"/>
                <a:ea typeface="华光魏体_CNKI" panose="02000500000000000000" charset="-122"/>
                <a:cs typeface="华光魏体_CNKI" panose="02000500000000000000" charset="-122"/>
                <a:sym typeface="+mn-ea"/>
              </a:rPr>
              <a:t>OS</a:t>
            </a:r>
            <a:r>
              <a:rPr kumimoji="1" lang="zh-CN" altLang="en-US" sz="2000" dirty="0">
                <a:latin typeface="华光魏体_CNKI" panose="02000500000000000000" charset="-122"/>
                <a:ea typeface="华光魏体_CNKI" panose="02000500000000000000" charset="-122"/>
                <a:cs typeface="华光魏体_CNKI" panose="02000500000000000000" charset="-122"/>
                <a:sym typeface="+mn-ea"/>
              </a:rPr>
              <a:t>必须回收它所占用且未释放的所有空间，以便供其他请求者使用；</a:t>
            </a: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a:buFont typeface="Wingdings" panose="05000000000000000000" charset="0"/>
              <a:buChar char="p"/>
            </a:pP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一个回收的分区在插入到空闲链 </a:t>
            </a:r>
            <a:r>
              <a:rPr kumimoji="1"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表</a:t>
            </a:r>
            <a:r>
              <a:rPr kumimoji="1" lang="en-US" alt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中时，与其他空闲分区存在四种邻接情况</a:t>
            </a:r>
            <a:endParaRPr kumimoji="1"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buFont typeface="Wingdings" panose="05000000000000000000" charset="0"/>
              <a:buChar char="p"/>
            </a:pPr>
            <a:endParaRPr kumimoji="1" lang="zh-CN" altLang="en-US" sz="2000" dirty="0">
              <a:latin typeface="华光魏体_CNKI" panose="02000500000000000000" charset="-122"/>
              <a:ea typeface="华光魏体_CNKI" panose="02000500000000000000" charset="-122"/>
              <a:cs typeface="华光魏体_CNKI" panose="02000500000000000000" charset="-122"/>
              <a:sym typeface="+mn-ea"/>
            </a:endParaRPr>
          </a:p>
          <a:p>
            <a:pPr marL="0" lvl="1" indent="0">
              <a:buFontTx/>
              <a:buAutoNum type="circleNumDbPlain"/>
            </a:pPr>
            <a:r>
              <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回收区与插入点的前一个空闲分区</a:t>
            </a:r>
            <a:r>
              <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F</a:t>
            </a:r>
            <a:r>
              <a:rPr kumimoji="1" lang="en-US" altLang="zh-CN" sz="2000" b="1" baseline="-250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1</a:t>
            </a:r>
            <a:r>
              <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相邻接</a:t>
            </a:r>
            <a:endPar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endParaRPr>
          </a:p>
          <a:p>
            <a:pPr marL="0" lvl="1" indent="0">
              <a:buFontTx/>
              <a:buAutoNum type="circleNumDbPlain"/>
            </a:pPr>
            <a:r>
              <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回收区与插入点的后一个空闲分区</a:t>
            </a:r>
            <a:r>
              <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F</a:t>
            </a:r>
            <a:r>
              <a:rPr kumimoji="1" lang="en-US" altLang="zh-CN" sz="2000" b="1" baseline="-250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2</a:t>
            </a:r>
            <a:r>
              <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相邻接</a:t>
            </a:r>
            <a:endPar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endParaRPr>
          </a:p>
          <a:p>
            <a:pPr marL="0" lvl="1" indent="0">
              <a:buFontTx/>
              <a:buAutoNum type="circleNumDbPlain"/>
            </a:pPr>
            <a:r>
              <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回收区同时与插入点的前、后两个分区相邻接</a:t>
            </a:r>
            <a:endPar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endParaRPr>
          </a:p>
          <a:p>
            <a:pPr marL="0" lvl="1" indent="0">
              <a:buFontTx/>
              <a:buAutoNum type="circleNumDbPlain"/>
            </a:pPr>
            <a:r>
              <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回收区既不与</a:t>
            </a:r>
            <a:r>
              <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F</a:t>
            </a:r>
            <a:r>
              <a:rPr kumimoji="1" lang="en-US" altLang="zh-CN" sz="2000" b="1" baseline="-250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1</a:t>
            </a:r>
            <a:r>
              <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邻接，也不与</a:t>
            </a:r>
            <a:r>
              <a:rPr kumimoji="1" lang="en-US" altLang="zh-CN"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F</a:t>
            </a:r>
            <a:r>
              <a:rPr kumimoji="1" lang="en-US" altLang="zh-CN" sz="2000" b="1" baseline="-25000"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2</a:t>
            </a:r>
            <a:r>
              <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sym typeface="+mn-ea"/>
              </a:rPr>
              <a:t>邻接</a:t>
            </a:r>
            <a:endParaRPr kumimoji="1" lang="zh-CN" altLang="en-US" sz="2000" b="1" dirty="0">
              <a:solidFill>
                <a:srgbClr val="0000FF"/>
              </a:solidFill>
              <a:latin typeface="华光魏体_CNKI" panose="02000500000000000000" charset="-122"/>
              <a:ea typeface="华光魏体_CNKI" panose="02000500000000000000" charset="-122"/>
              <a:cs typeface="华光魏体_CNKI" panose="02000500000000000000" charset="-122"/>
            </a:endParaRPr>
          </a:p>
          <a:p>
            <a:pPr marL="800100" lvl="1" indent="-342900">
              <a:buFont typeface="Arial" panose="020B0604020202020204" pitchFamily="34" charset="0"/>
              <a:buChar char="•"/>
            </a:pPr>
            <a:endParaRPr kumimoji="1" lang="zh-CN" altLang="en-US" sz="2000" dirty="0">
              <a:latin typeface="华光魏体_CNKI" panose="02000500000000000000" charset="-122"/>
              <a:ea typeface="华光魏体_CNKI" panose="02000500000000000000" charset="-122"/>
              <a:cs typeface="华光魏体_CNKI" panose="02000500000000000000" charset="-122"/>
            </a:endParaRPr>
          </a:p>
          <a:p>
            <a:endParaRPr lang="zh-CN" altLang="en-US" sz="2000">
              <a:latin typeface="华光魏体_CNKI" panose="02000500000000000000" charset="-122"/>
              <a:ea typeface="华光魏体_CNKI" panose="02000500000000000000" charset="-122"/>
              <a:cs typeface="华光魏体_CNKI" panose="02000500000000000000" charset="-122"/>
            </a:endParaRPr>
          </a:p>
        </p:txBody>
      </p:sp>
      <p:grpSp>
        <p:nvGrpSpPr>
          <p:cNvPr id="22" name="Group 25"/>
          <p:cNvGrpSpPr/>
          <p:nvPr/>
        </p:nvGrpSpPr>
        <p:grpSpPr bwMode="auto">
          <a:xfrm>
            <a:off x="2089515" y="5206685"/>
            <a:ext cx="6584950" cy="1524000"/>
            <a:chOff x="700" y="3168"/>
            <a:chExt cx="4148" cy="960"/>
          </a:xfrm>
        </p:grpSpPr>
        <p:sp>
          <p:nvSpPr>
            <p:cNvPr id="23" name="Freeform 4"/>
            <p:cNvSpPr/>
            <p:nvPr/>
          </p:nvSpPr>
          <p:spPr bwMode="auto">
            <a:xfrm>
              <a:off x="1361" y="3428"/>
              <a:ext cx="332" cy="577"/>
            </a:xfrm>
            <a:custGeom>
              <a:avLst/>
              <a:gdLst>
                <a:gd name="T0" fmla="*/ 0 w 480"/>
                <a:gd name="T1" fmla="*/ 0 h 672"/>
                <a:gd name="T2" fmla="*/ 32 w 480"/>
                <a:gd name="T3" fmla="*/ 0 h 672"/>
                <a:gd name="T4" fmla="*/ 32 w 480"/>
                <a:gd name="T5" fmla="*/ 425 h 672"/>
                <a:gd name="T6" fmla="*/ 159 w 480"/>
                <a:gd name="T7" fmla="*/ 425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0" y="0"/>
                  </a:moveTo>
                  <a:lnTo>
                    <a:pt x="96" y="0"/>
                  </a:lnTo>
                  <a:lnTo>
                    <a:pt x="96" y="672"/>
                  </a:lnTo>
                  <a:lnTo>
                    <a:pt x="480" y="672"/>
                  </a:lnTo>
                </a:path>
              </a:pathLst>
            </a:custGeom>
            <a:noFill/>
            <a:ln w="952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24" name="Rectangle 5"/>
            <p:cNvSpPr>
              <a:spLocks noChangeArrowheads="1"/>
            </p:cNvSpPr>
            <p:nvPr/>
          </p:nvSpPr>
          <p:spPr bwMode="auto">
            <a:xfrm>
              <a:off x="700" y="3305"/>
              <a:ext cx="651"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a:t>指针</a:t>
              </a:r>
              <a:endParaRPr lang="zh-CN" altLang="en-US"/>
            </a:p>
          </p:txBody>
        </p:sp>
        <p:sp>
          <p:nvSpPr>
            <p:cNvPr id="25" name="Rectangle 6"/>
            <p:cNvSpPr>
              <a:spLocks noChangeArrowheads="1"/>
            </p:cNvSpPr>
            <p:nvPr/>
          </p:nvSpPr>
          <p:spPr bwMode="auto">
            <a:xfrm>
              <a:off x="1680" y="3840"/>
              <a:ext cx="580"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zh-CN"/>
            </a:p>
          </p:txBody>
        </p:sp>
        <p:sp>
          <p:nvSpPr>
            <p:cNvPr id="26" name="Rectangle 7"/>
            <p:cNvSpPr>
              <a:spLocks noChangeArrowheads="1"/>
            </p:cNvSpPr>
            <p:nvPr/>
          </p:nvSpPr>
          <p:spPr bwMode="auto">
            <a:xfrm>
              <a:off x="3320" y="3840"/>
              <a:ext cx="580"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F</a:t>
              </a:r>
              <a:r>
                <a:rPr lang="en-US" altLang="zh-CN" baseline="-25000"/>
                <a:t>2</a:t>
              </a:r>
              <a:endParaRPr lang="en-US" altLang="zh-CN" baseline="-25000"/>
            </a:p>
          </p:txBody>
        </p:sp>
        <p:sp>
          <p:nvSpPr>
            <p:cNvPr id="27" name="Rectangle 8"/>
            <p:cNvSpPr>
              <a:spLocks noChangeArrowheads="1"/>
            </p:cNvSpPr>
            <p:nvPr/>
          </p:nvSpPr>
          <p:spPr bwMode="auto">
            <a:xfrm>
              <a:off x="4139" y="3840"/>
              <a:ext cx="581"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zh-CN"/>
            </a:p>
          </p:txBody>
        </p:sp>
        <p:sp>
          <p:nvSpPr>
            <p:cNvPr id="28" name="Rectangle 10"/>
            <p:cNvSpPr>
              <a:spLocks noChangeArrowheads="1"/>
            </p:cNvSpPr>
            <p:nvPr/>
          </p:nvSpPr>
          <p:spPr bwMode="auto">
            <a:xfrm>
              <a:off x="2500" y="3840"/>
              <a:ext cx="580"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F</a:t>
              </a:r>
              <a:r>
                <a:rPr lang="en-US" altLang="zh-CN" baseline="-25000"/>
                <a:t>1</a:t>
              </a:r>
              <a:endParaRPr lang="en-US" altLang="zh-CN" baseline="-25000"/>
            </a:p>
          </p:txBody>
        </p:sp>
        <p:sp>
          <p:nvSpPr>
            <p:cNvPr id="29" name="Line 11"/>
            <p:cNvSpPr>
              <a:spLocks noChangeShapeType="1"/>
            </p:cNvSpPr>
            <p:nvPr/>
          </p:nvSpPr>
          <p:spPr bwMode="auto">
            <a:xfrm>
              <a:off x="2284" y="3963"/>
              <a:ext cx="221"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sp>
          <p:nvSpPr>
            <p:cNvPr id="30" name="Line 12"/>
            <p:cNvSpPr>
              <a:spLocks noChangeShapeType="1"/>
            </p:cNvSpPr>
            <p:nvPr/>
          </p:nvSpPr>
          <p:spPr bwMode="auto">
            <a:xfrm>
              <a:off x="3096" y="3963"/>
              <a:ext cx="221"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sp>
          <p:nvSpPr>
            <p:cNvPr id="31" name="Line 13"/>
            <p:cNvSpPr>
              <a:spLocks noChangeShapeType="1"/>
            </p:cNvSpPr>
            <p:nvPr/>
          </p:nvSpPr>
          <p:spPr bwMode="auto">
            <a:xfrm>
              <a:off x="3908" y="3963"/>
              <a:ext cx="221"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sp>
          <p:nvSpPr>
            <p:cNvPr id="32" name="Freeform 23"/>
            <p:cNvSpPr/>
            <p:nvPr/>
          </p:nvSpPr>
          <p:spPr bwMode="auto">
            <a:xfrm>
              <a:off x="3218" y="3263"/>
              <a:ext cx="1146" cy="650"/>
            </a:xfrm>
            <a:custGeom>
              <a:avLst/>
              <a:gdLst>
                <a:gd name="T0" fmla="*/ 0 w 1146"/>
                <a:gd name="T1" fmla="*/ 650 h 650"/>
                <a:gd name="T2" fmla="*/ 9 w 1146"/>
                <a:gd name="T3" fmla="*/ 10 h 650"/>
                <a:gd name="T4" fmla="*/ 764 w 1146"/>
                <a:gd name="T5" fmla="*/ 0 h 650"/>
                <a:gd name="T6" fmla="*/ 1146 w 1146"/>
                <a:gd name="T7" fmla="*/ 0 h 650"/>
                <a:gd name="T8" fmla="*/ 0 60000 65536"/>
                <a:gd name="T9" fmla="*/ 0 60000 65536"/>
                <a:gd name="T10" fmla="*/ 0 60000 65536"/>
                <a:gd name="T11" fmla="*/ 0 60000 65536"/>
                <a:gd name="T12" fmla="*/ 0 w 1146"/>
                <a:gd name="T13" fmla="*/ 0 h 650"/>
                <a:gd name="T14" fmla="*/ 1146 w 1146"/>
                <a:gd name="T15" fmla="*/ 650 h 650"/>
              </a:gdLst>
              <a:ahLst/>
              <a:cxnLst>
                <a:cxn ang="T8">
                  <a:pos x="T0" y="T1"/>
                </a:cxn>
                <a:cxn ang="T9">
                  <a:pos x="T2" y="T3"/>
                </a:cxn>
                <a:cxn ang="T10">
                  <a:pos x="T4" y="T5"/>
                </a:cxn>
                <a:cxn ang="T11">
                  <a:pos x="T6" y="T7"/>
                </a:cxn>
              </a:cxnLst>
              <a:rect l="T12" t="T13" r="T14" b="T15"/>
              <a:pathLst>
                <a:path w="1146" h="650">
                  <a:moveTo>
                    <a:pt x="0" y="650"/>
                  </a:moveTo>
                  <a:lnTo>
                    <a:pt x="9" y="10"/>
                  </a:lnTo>
                  <a:lnTo>
                    <a:pt x="764" y="0"/>
                  </a:lnTo>
                  <a:lnTo>
                    <a:pt x="1146" y="0"/>
                  </a:lnTo>
                </a:path>
              </a:pathLst>
            </a:custGeom>
            <a:noFill/>
            <a:ln w="9525">
              <a:solidFill>
                <a:srgbClr val="CC0000"/>
              </a:solidFill>
              <a:round/>
              <a:head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33" name="Rectangle 24"/>
            <p:cNvSpPr>
              <a:spLocks noChangeArrowheads="1"/>
            </p:cNvSpPr>
            <p:nvPr/>
          </p:nvSpPr>
          <p:spPr bwMode="auto">
            <a:xfrm>
              <a:off x="3936" y="3168"/>
              <a:ext cx="912" cy="288"/>
            </a:xfrm>
            <a:prstGeom prst="rect">
              <a:avLst/>
            </a:prstGeom>
            <a:solidFill>
              <a:schemeClr val="accent1"/>
            </a:solidFill>
            <a:ln w="9525">
              <a:solidFill>
                <a:srgbClr val="CC0000"/>
              </a:solidFill>
              <a:miter lim="800000"/>
            </a:ln>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a:t>回收区</a:t>
              </a:r>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44" name="Picture 4" descr="未标题-1 拷贝"/>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5025" y="2913548"/>
            <a:ext cx="8207375"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6"/>
          <p:cNvSpPr txBox="1">
            <a:spLocks noChangeArrowheads="1"/>
          </p:cNvSpPr>
          <p:nvPr/>
        </p:nvSpPr>
        <p:spPr bwMode="auto">
          <a:xfrm>
            <a:off x="4772025" y="2456348"/>
            <a:ext cx="3603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kumimoji="0" lang="zh-CN" altLang="en-US" sz="2400">
                <a:solidFill>
                  <a:srgbClr val="FF3300"/>
                </a:solidFill>
                <a:latin typeface="Arial" panose="020B0604020202020204" pitchFamily="34" charset="0"/>
              </a:rPr>
              <a:t>两区合并，修改</a:t>
            </a:r>
            <a:r>
              <a:rPr kumimoji="0" lang="en-US" altLang="zh-CN" sz="2400">
                <a:solidFill>
                  <a:srgbClr val="FF3300"/>
                </a:solidFill>
                <a:latin typeface="Arial" panose="020B0604020202020204" pitchFamily="34" charset="0"/>
              </a:rPr>
              <a:t>F1</a:t>
            </a:r>
            <a:r>
              <a:rPr kumimoji="0" lang="zh-CN" altLang="en-US" sz="2400">
                <a:solidFill>
                  <a:srgbClr val="FF3300"/>
                </a:solidFill>
                <a:latin typeface="Arial" panose="020B0604020202020204" pitchFamily="34" charset="0"/>
              </a:rPr>
              <a:t>的大小</a:t>
            </a:r>
            <a:endParaRPr kumimoji="0" lang="zh-CN" altLang="en-US" sz="2400">
              <a:solidFill>
                <a:srgbClr val="FF3300"/>
              </a:solidFill>
              <a:latin typeface="Arial" panose="020B0604020202020204" pitchFamily="34" charset="0"/>
            </a:endParaRPr>
          </a:p>
        </p:txBody>
      </p:sp>
      <p:sp>
        <p:nvSpPr>
          <p:cNvPr id="46" name="Text Box 9"/>
          <p:cNvSpPr txBox="1">
            <a:spLocks noChangeArrowheads="1"/>
          </p:cNvSpPr>
          <p:nvPr/>
        </p:nvSpPr>
        <p:spPr bwMode="auto">
          <a:xfrm>
            <a:off x="7559675" y="1694348"/>
            <a:ext cx="32480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kumimoji="0" lang="zh-CN" altLang="en-US" sz="2400">
                <a:solidFill>
                  <a:srgbClr val="FF3300"/>
                </a:solidFill>
                <a:latin typeface="Arial" panose="020B0604020202020204" pitchFamily="34" charset="0"/>
              </a:rPr>
              <a:t>两区合并，回收区首址</a:t>
            </a:r>
            <a:endParaRPr kumimoji="0" lang="zh-CN" altLang="en-US" sz="2400">
              <a:solidFill>
                <a:srgbClr val="FF3300"/>
              </a:solidFill>
              <a:latin typeface="Arial" panose="020B0604020202020204" pitchFamily="34" charset="0"/>
            </a:endParaRPr>
          </a:p>
          <a:p>
            <a:pPr algn="l" eaLnBrk="1" hangingPunct="1"/>
            <a:r>
              <a:rPr kumimoji="0" lang="zh-CN" altLang="en-US" sz="2400">
                <a:solidFill>
                  <a:srgbClr val="FF3300"/>
                </a:solidFill>
                <a:latin typeface="Arial" panose="020B0604020202020204" pitchFamily="34" charset="0"/>
              </a:rPr>
              <a:t>为新空闲分区的首址，</a:t>
            </a:r>
            <a:endParaRPr kumimoji="0" lang="zh-CN" altLang="en-US" sz="2400">
              <a:solidFill>
                <a:srgbClr val="FF3300"/>
              </a:solidFill>
              <a:latin typeface="Arial" panose="020B0604020202020204" pitchFamily="34" charset="0"/>
            </a:endParaRPr>
          </a:p>
          <a:p>
            <a:pPr algn="l" eaLnBrk="1" hangingPunct="1"/>
            <a:r>
              <a:rPr kumimoji="0" lang="zh-CN" altLang="en-US" sz="2400">
                <a:solidFill>
                  <a:srgbClr val="FF3300"/>
                </a:solidFill>
                <a:latin typeface="Arial" panose="020B0604020202020204" pitchFamily="34" charset="0"/>
              </a:rPr>
              <a:t>大小为二者之和</a:t>
            </a:r>
            <a:endParaRPr kumimoji="0" lang="zh-CN" altLang="en-US" sz="2400">
              <a:solidFill>
                <a:srgbClr val="FF3300"/>
              </a:solidFill>
              <a:latin typeface="Arial" panose="020B0604020202020204" pitchFamily="34" charset="0"/>
            </a:endParaRPr>
          </a:p>
        </p:txBody>
      </p:sp>
      <p:sp>
        <p:nvSpPr>
          <p:cNvPr id="47" name="Text Box 11"/>
          <p:cNvSpPr txBox="1">
            <a:spLocks noChangeArrowheads="1"/>
          </p:cNvSpPr>
          <p:nvPr/>
        </p:nvSpPr>
        <p:spPr bwMode="auto">
          <a:xfrm>
            <a:off x="4924425" y="1770548"/>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kumimoji="0" lang="zh-CN" altLang="en-US" sz="2400">
                <a:solidFill>
                  <a:srgbClr val="FF3300"/>
                </a:solidFill>
                <a:latin typeface="宋体" panose="02010600030101010101" pitchFamily="2" charset="-122"/>
              </a:rPr>
              <a:t>三区合并，修改</a:t>
            </a:r>
            <a:r>
              <a:rPr kumimoji="0" lang="en-US" altLang="zh-CN" sz="2400">
                <a:solidFill>
                  <a:srgbClr val="FF3300"/>
                </a:solidFill>
                <a:latin typeface="宋体" panose="02010600030101010101" pitchFamily="2" charset="-122"/>
              </a:rPr>
              <a:t>F1</a:t>
            </a:r>
            <a:r>
              <a:rPr kumimoji="0" lang="zh-CN" altLang="en-US" sz="2400">
                <a:solidFill>
                  <a:srgbClr val="FF3300"/>
                </a:solidFill>
                <a:latin typeface="宋体" panose="02010600030101010101" pitchFamily="2" charset="-122"/>
              </a:rPr>
              <a:t>大小，取消</a:t>
            </a:r>
            <a:r>
              <a:rPr kumimoji="0" lang="en-US" altLang="zh-CN" sz="2400">
                <a:solidFill>
                  <a:srgbClr val="FF3300"/>
                </a:solidFill>
                <a:latin typeface="宋体" panose="02010600030101010101" pitchFamily="2" charset="-122"/>
              </a:rPr>
              <a:t>F2</a:t>
            </a:r>
            <a:endParaRPr kumimoji="0" lang="en-US" altLang="zh-CN" sz="2400">
              <a:solidFill>
                <a:srgbClr val="FF3300"/>
              </a:solidFill>
              <a:latin typeface="宋体" panose="02010600030101010101" pitchFamily="2" charset="-122"/>
            </a:endParaRPr>
          </a:p>
        </p:txBody>
      </p:sp>
      <p:sp>
        <p:nvSpPr>
          <p:cNvPr id="48" name="Rectangle 13"/>
          <p:cNvSpPr>
            <a:spLocks noChangeArrowheads="1"/>
          </p:cNvSpPr>
          <p:nvPr/>
        </p:nvSpPr>
        <p:spPr bwMode="auto">
          <a:xfrm>
            <a:off x="2166938" y="3594586"/>
            <a:ext cx="2300287" cy="1295400"/>
          </a:xfrm>
          <a:prstGeom prst="rect">
            <a:avLst/>
          </a:prstGeom>
          <a:solidFill>
            <a:schemeClr val="accent1"/>
          </a:solidFill>
          <a:ln w="9525" algn="ctr">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kumimoji="0" lang="en-US" altLang="zh-CN" sz="2400" b="0">
                <a:latin typeface="Arial" panose="020B0604020202020204" pitchFamily="34" charset="0"/>
              </a:rPr>
              <a:t>F1</a:t>
            </a:r>
            <a:endParaRPr kumimoji="0" lang="en-US" altLang="zh-CN" sz="2400" b="0">
              <a:latin typeface="Arial" panose="020B0604020202020204" pitchFamily="34" charset="0"/>
            </a:endParaRPr>
          </a:p>
        </p:txBody>
      </p:sp>
      <p:sp>
        <p:nvSpPr>
          <p:cNvPr id="49" name="Line 14"/>
          <p:cNvSpPr>
            <a:spLocks noChangeShapeType="1"/>
          </p:cNvSpPr>
          <p:nvPr/>
        </p:nvSpPr>
        <p:spPr bwMode="auto">
          <a:xfrm flipH="1">
            <a:off x="3857625" y="2837348"/>
            <a:ext cx="914400" cy="11430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Rectangle 15"/>
          <p:cNvSpPr>
            <a:spLocks noChangeArrowheads="1"/>
          </p:cNvSpPr>
          <p:nvPr/>
        </p:nvSpPr>
        <p:spPr bwMode="auto">
          <a:xfrm>
            <a:off x="5076825" y="4270861"/>
            <a:ext cx="2286000" cy="1295400"/>
          </a:xfrm>
          <a:prstGeom prst="rect">
            <a:avLst/>
          </a:prstGeom>
          <a:solidFill>
            <a:schemeClr val="accent1"/>
          </a:solidFill>
          <a:ln w="9525" algn="ctr">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kumimoji="0" lang="zh-CN" altLang="en-US" sz="2400" b="0">
                <a:latin typeface="Arial" panose="020B0604020202020204" pitchFamily="34" charset="0"/>
              </a:rPr>
              <a:t>新空闲区</a:t>
            </a:r>
            <a:endParaRPr kumimoji="0" lang="zh-CN" altLang="en-US" sz="2400" b="0">
              <a:latin typeface="Arial" panose="020B0604020202020204" pitchFamily="34" charset="0"/>
            </a:endParaRPr>
          </a:p>
        </p:txBody>
      </p:sp>
      <p:sp>
        <p:nvSpPr>
          <p:cNvPr id="51" name="Line 16"/>
          <p:cNvSpPr>
            <a:spLocks noChangeShapeType="1"/>
          </p:cNvSpPr>
          <p:nvPr/>
        </p:nvSpPr>
        <p:spPr bwMode="auto">
          <a:xfrm flipH="1">
            <a:off x="6829425" y="2380148"/>
            <a:ext cx="838200" cy="20574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Rectangle 17"/>
          <p:cNvSpPr>
            <a:spLocks noChangeArrowheads="1"/>
          </p:cNvSpPr>
          <p:nvPr/>
        </p:nvSpPr>
        <p:spPr bwMode="auto">
          <a:xfrm>
            <a:off x="7967663" y="3661261"/>
            <a:ext cx="2286000" cy="1995487"/>
          </a:xfrm>
          <a:prstGeom prst="rect">
            <a:avLst/>
          </a:prstGeom>
          <a:solidFill>
            <a:schemeClr val="accent1"/>
          </a:solidFill>
          <a:ln w="9525" algn="ctr">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kumimoji="0" lang="en-US" altLang="zh-CN" sz="2400" b="0">
                <a:latin typeface="Arial" panose="020B0604020202020204" pitchFamily="34" charset="0"/>
              </a:rPr>
              <a:t>F1</a:t>
            </a:r>
            <a:endParaRPr kumimoji="0" lang="en-US" altLang="zh-CN" sz="2400" b="0">
              <a:latin typeface="Arial" panose="020B0604020202020204" pitchFamily="34" charset="0"/>
            </a:endParaRPr>
          </a:p>
        </p:txBody>
      </p:sp>
      <p:sp>
        <p:nvSpPr>
          <p:cNvPr id="53" name="Line 18"/>
          <p:cNvSpPr>
            <a:spLocks noChangeShapeType="1"/>
          </p:cNvSpPr>
          <p:nvPr/>
        </p:nvSpPr>
        <p:spPr bwMode="auto">
          <a:xfrm>
            <a:off x="6905625" y="2380148"/>
            <a:ext cx="1295400" cy="15240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Rectangle 19"/>
          <p:cNvSpPr>
            <a:spLocks noChangeArrowheads="1"/>
          </p:cNvSpPr>
          <p:nvPr/>
        </p:nvSpPr>
        <p:spPr bwMode="auto">
          <a:xfrm>
            <a:off x="3476625" y="3446948"/>
            <a:ext cx="5257800" cy="2362200"/>
          </a:xfrm>
          <a:prstGeom prst="rect">
            <a:avLst/>
          </a:prstGeom>
          <a:solidFill>
            <a:srgbClr val="FF99CC"/>
          </a:solidFill>
          <a:ln w="9525" algn="ctr">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kumimoji="0" lang="en-US" altLang="zh-CN" sz="2400">
                <a:latin typeface="Arial" panose="020B0604020202020204" pitchFamily="34" charset="0"/>
              </a:rPr>
              <a:t>(d) </a:t>
            </a:r>
            <a:r>
              <a:rPr kumimoji="0" lang="zh-CN" altLang="en-US" sz="2400">
                <a:latin typeface="Arial" panose="020B0604020202020204" pitchFamily="34" charset="0"/>
              </a:rPr>
              <a:t>回收区与任何空闲分区不相邻</a:t>
            </a:r>
            <a:endParaRPr kumimoji="0" lang="zh-CN" altLang="en-US" sz="2400">
              <a:latin typeface="Arial" panose="020B0604020202020204" pitchFamily="34" charset="0"/>
            </a:endParaRPr>
          </a:p>
          <a:p>
            <a:pPr eaLnBrk="1" hangingPunct="1"/>
            <a:endParaRPr kumimoji="0" lang="zh-CN" altLang="en-US" sz="2400">
              <a:latin typeface="Arial" panose="020B0604020202020204" pitchFamily="34" charset="0"/>
            </a:endParaRPr>
          </a:p>
          <a:p>
            <a:pPr eaLnBrk="1" hangingPunct="1"/>
            <a:r>
              <a:rPr kumimoji="0" lang="zh-CN" altLang="en-US" sz="2400">
                <a:latin typeface="Arial" panose="020B0604020202020204" pitchFamily="34" charset="0"/>
              </a:rPr>
              <a:t>单独建一个空闲分区项</a:t>
            </a:r>
            <a:endParaRPr kumimoji="0" lang="zh-CN" altLang="en-US" sz="2400">
              <a:latin typeface="Arial" panose="020B060402020202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par>
                                <p:cTn id="8" presetID="3" presetClass="entr" presetSubtype="1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blinds(horizontal)">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blinds(horizontal)">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linds(horizontal)">
                                      <p:cBhvr>
                                        <p:cTn id="20" dur="500"/>
                                        <p:tgtEl>
                                          <p:spTgt spid="5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linds(horizontal)">
                                      <p:cBhvr>
                                        <p:cTn id="23" dur="500"/>
                                        <p:tgtEl>
                                          <p:spTgt spid="46"/>
                                        </p:tgtEl>
                                      </p:cBhvr>
                                    </p:animEffect>
                                  </p:childTnLst>
                                </p:cTn>
                              </p:par>
                              <p:par>
                                <p:cTn id="24" presetID="3" presetClass="exit" presetSubtype="10" fill="hold" nodeType="withEffect">
                                  <p:stCondLst>
                                    <p:cond delay="0"/>
                                  </p:stCondLst>
                                  <p:childTnLst>
                                    <p:animEffect transition="out" filter="blinds(horizontal)">
                                      <p:cBhvr>
                                        <p:cTn id="25" dur="500"/>
                                        <p:tgtEl>
                                          <p:spTgt spid="49"/>
                                        </p:tgtEl>
                                      </p:cBhvr>
                                    </p:animEffect>
                                    <p:set>
                                      <p:cBhvr>
                                        <p:cTn id="26" dur="1" fill="hold">
                                          <p:stCondLst>
                                            <p:cond delay="499"/>
                                          </p:stCondLst>
                                        </p:cTn>
                                        <p:tgtEl>
                                          <p:spTgt spid="49"/>
                                        </p:tgtEl>
                                        <p:attrNameLst>
                                          <p:attrName>style.visibility</p:attrName>
                                        </p:attrNameLst>
                                      </p:cBhvr>
                                      <p:to>
                                        <p:strVal val="hidden"/>
                                      </p:to>
                                    </p:set>
                                  </p:childTnLst>
                                </p:cTn>
                              </p:par>
                              <p:par>
                                <p:cTn id="27" presetID="3" presetClass="exit" presetSubtype="10" fill="hold" grpId="1" nodeType="withEffect">
                                  <p:stCondLst>
                                    <p:cond delay="0"/>
                                  </p:stCondLst>
                                  <p:childTnLst>
                                    <p:animEffect transition="out" filter="blinds(horizontal)">
                                      <p:cBhvr>
                                        <p:cTn id="28" dur="500"/>
                                        <p:tgtEl>
                                          <p:spTgt spid="45"/>
                                        </p:tgtEl>
                                      </p:cBhvr>
                                    </p:animEffect>
                                    <p:set>
                                      <p:cBhvr>
                                        <p:cTn id="29" dur="1" fill="hold">
                                          <p:stCondLst>
                                            <p:cond delay="499"/>
                                          </p:stCondLst>
                                        </p:cTn>
                                        <p:tgtEl>
                                          <p:spTgt spid="4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linds(horizontal)">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blinds(horizontal)">
                                      <p:cBhvr>
                                        <p:cTn id="39" dur="500"/>
                                        <p:tgtEl>
                                          <p:spTgt spid="5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par>
                                <p:cTn id="43" presetID="3" presetClass="exit" presetSubtype="10" fill="hold" nodeType="withEffect">
                                  <p:stCondLst>
                                    <p:cond delay="0"/>
                                  </p:stCondLst>
                                  <p:childTnLst>
                                    <p:animEffect transition="out" filter="blinds(horizontal)">
                                      <p:cBhvr>
                                        <p:cTn id="44" dur="500"/>
                                        <p:tgtEl>
                                          <p:spTgt spid="51"/>
                                        </p:tgtEl>
                                      </p:cBhvr>
                                    </p:animEffect>
                                    <p:set>
                                      <p:cBhvr>
                                        <p:cTn id="45" dur="1" fill="hold">
                                          <p:stCondLst>
                                            <p:cond delay="499"/>
                                          </p:stCondLst>
                                        </p:cTn>
                                        <p:tgtEl>
                                          <p:spTgt spid="51"/>
                                        </p:tgtEl>
                                        <p:attrNameLst>
                                          <p:attrName>style.visibility</p:attrName>
                                        </p:attrNameLst>
                                      </p:cBhvr>
                                      <p:to>
                                        <p:strVal val="hidden"/>
                                      </p:to>
                                    </p:set>
                                  </p:childTnLst>
                                </p:cTn>
                              </p:par>
                              <p:par>
                                <p:cTn id="46" presetID="3" presetClass="exit" presetSubtype="10" fill="hold" grpId="1" nodeType="withEffect">
                                  <p:stCondLst>
                                    <p:cond delay="0"/>
                                  </p:stCondLst>
                                  <p:childTnLst>
                                    <p:animEffect transition="out" filter="blinds(horizontal)">
                                      <p:cBhvr>
                                        <p:cTn id="47" dur="500"/>
                                        <p:tgtEl>
                                          <p:spTgt spid="46"/>
                                        </p:tgtEl>
                                      </p:cBhvr>
                                    </p:animEffect>
                                    <p:set>
                                      <p:cBhvr>
                                        <p:cTn id="48" dur="1" fill="hold">
                                          <p:stCondLst>
                                            <p:cond delay="499"/>
                                          </p:stCondLst>
                                        </p:cTn>
                                        <p:tgtEl>
                                          <p:spTgt spid="4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blinds(horizontal)">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blinds(horizontal)">
                                      <p:cBhvr>
                                        <p:cTn id="58" dur="500"/>
                                        <p:tgtEl>
                                          <p:spTgt spid="54"/>
                                        </p:tgtEl>
                                      </p:cBhvr>
                                    </p:animEffect>
                                  </p:childTnLst>
                                </p:cTn>
                              </p:par>
                              <p:par>
                                <p:cTn id="59" presetID="3" presetClass="exit" presetSubtype="10" fill="hold" grpId="1" nodeType="withEffect">
                                  <p:stCondLst>
                                    <p:cond delay="0"/>
                                  </p:stCondLst>
                                  <p:childTnLst>
                                    <p:animEffect transition="out" filter="blinds(horizontal)">
                                      <p:cBhvr>
                                        <p:cTn id="60" dur="500"/>
                                        <p:tgtEl>
                                          <p:spTgt spid="47"/>
                                        </p:tgtEl>
                                      </p:cBhvr>
                                    </p:animEffect>
                                    <p:set>
                                      <p:cBhvr>
                                        <p:cTn id="61" dur="1" fill="hold">
                                          <p:stCondLst>
                                            <p:cond delay="499"/>
                                          </p:stCondLst>
                                        </p:cTn>
                                        <p:tgtEl>
                                          <p:spTgt spid="47"/>
                                        </p:tgtEl>
                                        <p:attrNameLst>
                                          <p:attrName>style.visibility</p:attrName>
                                        </p:attrNameLst>
                                      </p:cBhvr>
                                      <p:to>
                                        <p:strVal val="hidden"/>
                                      </p:to>
                                    </p:set>
                                  </p:childTnLst>
                                </p:cTn>
                              </p:par>
                              <p:par>
                                <p:cTn id="62" presetID="3" presetClass="exit" presetSubtype="10" fill="hold" nodeType="withEffect">
                                  <p:stCondLst>
                                    <p:cond delay="0"/>
                                  </p:stCondLst>
                                  <p:childTnLst>
                                    <p:animEffect transition="out" filter="blinds(horizontal)">
                                      <p:cBhvr>
                                        <p:cTn id="63" dur="500"/>
                                        <p:tgtEl>
                                          <p:spTgt spid="53"/>
                                        </p:tgtEl>
                                      </p:cBhvr>
                                    </p:animEffect>
                                    <p:set>
                                      <p:cBhvr>
                                        <p:cTn id="64"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46" grpId="0"/>
      <p:bldP spid="46" grpId="1"/>
      <p:bldP spid="47" grpId="0"/>
      <p:bldP spid="47" grpId="1"/>
      <p:bldP spid="48" grpId="0" bldLvl="0" animBg="1"/>
      <p:bldP spid="50" grpId="0" bldLvl="0" animBg="1"/>
      <p:bldP spid="52" grpId="0" bldLvl="0" animBg="1"/>
      <p:bldP spid="54"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分区分配和回收操作；</a:t>
            </a: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endParaRPr>
          </a:p>
        </p:txBody>
      </p:sp>
      <p:sp>
        <p:nvSpPr>
          <p:cNvPr id="2" name="矩形 1"/>
          <p:cNvSpPr/>
          <p:nvPr/>
        </p:nvSpPr>
        <p:spPr>
          <a:xfrm>
            <a:off x="5506999" y="2954082"/>
            <a:ext cx="1338146" cy="4534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F1</a:t>
            </a:r>
            <a:endParaRPr lang="zh-CN" altLang="en-US" sz="2400" dirty="0"/>
          </a:p>
        </p:txBody>
      </p:sp>
      <p:sp>
        <p:nvSpPr>
          <p:cNvPr id="3" name="矩形 2"/>
          <p:cNvSpPr/>
          <p:nvPr/>
        </p:nvSpPr>
        <p:spPr>
          <a:xfrm>
            <a:off x="7131360" y="2954082"/>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WORD</a:t>
            </a:r>
            <a:endParaRPr lang="zh-CN" altLang="en-US" sz="2400" dirty="0"/>
          </a:p>
        </p:txBody>
      </p:sp>
      <p:sp>
        <p:nvSpPr>
          <p:cNvPr id="11" name="矩形 10"/>
          <p:cNvSpPr/>
          <p:nvPr/>
        </p:nvSpPr>
        <p:spPr>
          <a:xfrm>
            <a:off x="8755721" y="2954082"/>
            <a:ext cx="1338146" cy="4534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F1</a:t>
            </a:r>
            <a:endParaRPr lang="zh-CN" altLang="en-US" sz="2400" dirty="0"/>
          </a:p>
        </p:txBody>
      </p:sp>
      <p:sp>
        <p:nvSpPr>
          <p:cNvPr id="12" name="矩形 11"/>
          <p:cNvSpPr/>
          <p:nvPr/>
        </p:nvSpPr>
        <p:spPr>
          <a:xfrm>
            <a:off x="10380082" y="2954082"/>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WORD</a:t>
            </a:r>
            <a:endParaRPr lang="zh-CN" altLang="en-US" sz="2400" dirty="0"/>
          </a:p>
        </p:txBody>
      </p:sp>
      <p:sp>
        <p:nvSpPr>
          <p:cNvPr id="16" name="矩形 15"/>
          <p:cNvSpPr/>
          <p:nvPr/>
        </p:nvSpPr>
        <p:spPr>
          <a:xfrm>
            <a:off x="5506999" y="3407565"/>
            <a:ext cx="1338146" cy="4534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2400" dirty="0"/>
              <a:t>QQ</a:t>
            </a:r>
            <a:endParaRPr lang="zh-CN" altLang="en-US" sz="2400" dirty="0"/>
          </a:p>
        </p:txBody>
      </p:sp>
      <p:sp>
        <p:nvSpPr>
          <p:cNvPr id="17" name="矩形 16"/>
          <p:cNvSpPr/>
          <p:nvPr/>
        </p:nvSpPr>
        <p:spPr>
          <a:xfrm>
            <a:off x="5506999" y="3861048"/>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IE</a:t>
            </a:r>
            <a:endParaRPr lang="zh-CN" altLang="en-US" sz="2400" dirty="0"/>
          </a:p>
        </p:txBody>
      </p:sp>
      <p:sp>
        <p:nvSpPr>
          <p:cNvPr id="18" name="矩形 17"/>
          <p:cNvSpPr/>
          <p:nvPr/>
        </p:nvSpPr>
        <p:spPr>
          <a:xfrm>
            <a:off x="7131360" y="3407564"/>
            <a:ext cx="1338146" cy="4534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2400" dirty="0"/>
              <a:t>QQ</a:t>
            </a:r>
            <a:endParaRPr lang="zh-CN" altLang="en-US" sz="2400" dirty="0"/>
          </a:p>
        </p:txBody>
      </p:sp>
      <p:sp>
        <p:nvSpPr>
          <p:cNvPr id="19" name="矩形 18"/>
          <p:cNvSpPr/>
          <p:nvPr/>
        </p:nvSpPr>
        <p:spPr>
          <a:xfrm>
            <a:off x="7131360" y="3861047"/>
            <a:ext cx="1338146" cy="4534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F2</a:t>
            </a:r>
            <a:endParaRPr lang="zh-CN" altLang="en-US" sz="2400" dirty="0"/>
          </a:p>
        </p:txBody>
      </p:sp>
      <p:sp>
        <p:nvSpPr>
          <p:cNvPr id="20" name="矩形 19"/>
          <p:cNvSpPr/>
          <p:nvPr/>
        </p:nvSpPr>
        <p:spPr>
          <a:xfrm>
            <a:off x="8755721" y="3407564"/>
            <a:ext cx="1338146" cy="4534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2400" dirty="0"/>
              <a:t>QQ</a:t>
            </a:r>
            <a:endParaRPr lang="zh-CN" altLang="en-US" sz="2400" dirty="0"/>
          </a:p>
        </p:txBody>
      </p:sp>
      <p:sp>
        <p:nvSpPr>
          <p:cNvPr id="21" name="矩形 20"/>
          <p:cNvSpPr/>
          <p:nvPr/>
        </p:nvSpPr>
        <p:spPr>
          <a:xfrm>
            <a:off x="8755721" y="3861047"/>
            <a:ext cx="1338146" cy="4534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F2</a:t>
            </a:r>
            <a:endParaRPr lang="zh-CN" altLang="en-US" sz="2400" dirty="0"/>
          </a:p>
        </p:txBody>
      </p:sp>
      <p:sp>
        <p:nvSpPr>
          <p:cNvPr id="22" name="矩形 21"/>
          <p:cNvSpPr/>
          <p:nvPr/>
        </p:nvSpPr>
        <p:spPr>
          <a:xfrm>
            <a:off x="10380082" y="3407564"/>
            <a:ext cx="1338146" cy="4534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2400" dirty="0"/>
              <a:t>QQ</a:t>
            </a:r>
            <a:endParaRPr lang="zh-CN" altLang="en-US" sz="2400" dirty="0"/>
          </a:p>
        </p:txBody>
      </p:sp>
      <p:sp>
        <p:nvSpPr>
          <p:cNvPr id="23" name="矩形 22"/>
          <p:cNvSpPr/>
          <p:nvPr/>
        </p:nvSpPr>
        <p:spPr>
          <a:xfrm>
            <a:off x="10380082" y="3861046"/>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PPT</a:t>
            </a:r>
            <a:endParaRPr lang="zh-CN" altLang="en-US" sz="2400" dirty="0"/>
          </a:p>
        </p:txBody>
      </p:sp>
      <p:sp>
        <p:nvSpPr>
          <p:cNvPr id="25" name="下箭头 24"/>
          <p:cNvSpPr/>
          <p:nvPr/>
        </p:nvSpPr>
        <p:spPr>
          <a:xfrm>
            <a:off x="5938179" y="4530121"/>
            <a:ext cx="484632" cy="63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6" name="下箭头 25"/>
          <p:cNvSpPr/>
          <p:nvPr/>
        </p:nvSpPr>
        <p:spPr>
          <a:xfrm>
            <a:off x="7558117" y="4530121"/>
            <a:ext cx="484632" cy="63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7" name="下箭头 26"/>
          <p:cNvSpPr/>
          <p:nvPr/>
        </p:nvSpPr>
        <p:spPr>
          <a:xfrm>
            <a:off x="9182478" y="4530121"/>
            <a:ext cx="484632" cy="63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8" name="下箭头 27"/>
          <p:cNvSpPr/>
          <p:nvPr/>
        </p:nvSpPr>
        <p:spPr>
          <a:xfrm>
            <a:off x="10806839" y="4530121"/>
            <a:ext cx="484632" cy="631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9" name="矩形 28"/>
          <p:cNvSpPr/>
          <p:nvPr/>
        </p:nvSpPr>
        <p:spPr>
          <a:xfrm>
            <a:off x="5506999" y="5284687"/>
            <a:ext cx="1338146" cy="906964"/>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F1</a:t>
            </a:r>
            <a:endParaRPr lang="zh-CN" altLang="en-US" sz="2400" dirty="0"/>
          </a:p>
        </p:txBody>
      </p:sp>
      <p:sp>
        <p:nvSpPr>
          <p:cNvPr id="30" name="矩形 29"/>
          <p:cNvSpPr/>
          <p:nvPr/>
        </p:nvSpPr>
        <p:spPr>
          <a:xfrm>
            <a:off x="7131360" y="5284687"/>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WORD</a:t>
            </a:r>
            <a:endParaRPr lang="zh-CN" altLang="en-US" sz="2400" dirty="0"/>
          </a:p>
        </p:txBody>
      </p:sp>
      <p:sp>
        <p:nvSpPr>
          <p:cNvPr id="31" name="矩形 30"/>
          <p:cNvSpPr/>
          <p:nvPr/>
        </p:nvSpPr>
        <p:spPr>
          <a:xfrm>
            <a:off x="8755721" y="5284687"/>
            <a:ext cx="1338146" cy="13604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F1</a:t>
            </a:r>
            <a:endParaRPr lang="zh-CN" altLang="en-US" sz="2400" dirty="0"/>
          </a:p>
        </p:txBody>
      </p:sp>
      <p:sp>
        <p:nvSpPr>
          <p:cNvPr id="32" name="矩形 31"/>
          <p:cNvSpPr/>
          <p:nvPr/>
        </p:nvSpPr>
        <p:spPr>
          <a:xfrm>
            <a:off x="10380082" y="5284687"/>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WORD</a:t>
            </a:r>
            <a:endParaRPr lang="zh-CN" altLang="en-US" sz="2400" dirty="0"/>
          </a:p>
        </p:txBody>
      </p:sp>
      <p:sp>
        <p:nvSpPr>
          <p:cNvPr id="33" name="矩形 32"/>
          <p:cNvSpPr/>
          <p:nvPr/>
        </p:nvSpPr>
        <p:spPr>
          <a:xfrm>
            <a:off x="5506999" y="6191653"/>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IE</a:t>
            </a:r>
            <a:endParaRPr lang="zh-CN" altLang="en-US" sz="2400" dirty="0"/>
          </a:p>
        </p:txBody>
      </p:sp>
      <p:sp>
        <p:nvSpPr>
          <p:cNvPr id="34" name="矩形 33"/>
          <p:cNvSpPr/>
          <p:nvPr/>
        </p:nvSpPr>
        <p:spPr>
          <a:xfrm>
            <a:off x="7131360" y="5738170"/>
            <a:ext cx="1338146" cy="9069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F2</a:t>
            </a:r>
            <a:endParaRPr lang="zh-CN" altLang="en-US" sz="2400" dirty="0"/>
          </a:p>
        </p:txBody>
      </p:sp>
      <p:sp>
        <p:nvSpPr>
          <p:cNvPr id="35" name="矩形 34"/>
          <p:cNvSpPr/>
          <p:nvPr/>
        </p:nvSpPr>
        <p:spPr>
          <a:xfrm>
            <a:off x="10380082" y="5738169"/>
            <a:ext cx="1338146" cy="4534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sz="2400" dirty="0"/>
              <a:t>FX</a:t>
            </a:r>
            <a:endParaRPr lang="zh-CN" altLang="en-US" sz="2400" dirty="0"/>
          </a:p>
        </p:txBody>
      </p:sp>
      <p:sp>
        <p:nvSpPr>
          <p:cNvPr id="37" name="矩形 36"/>
          <p:cNvSpPr/>
          <p:nvPr/>
        </p:nvSpPr>
        <p:spPr>
          <a:xfrm>
            <a:off x="10380082" y="6191651"/>
            <a:ext cx="1338146" cy="4534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2400" dirty="0"/>
              <a:t>PPT</a:t>
            </a:r>
            <a:endParaRPr lang="zh-CN" altLang="en-US" sz="2400" dirty="0"/>
          </a:p>
        </p:txBody>
      </p:sp>
      <p:sp>
        <p:nvSpPr>
          <p:cNvPr id="38" name="文本框 37"/>
          <p:cNvSpPr txBox="1"/>
          <p:nvPr/>
        </p:nvSpPr>
        <p:spPr>
          <a:xfrm>
            <a:off x="5467350" y="1977390"/>
            <a:ext cx="6096000" cy="460375"/>
          </a:xfrm>
          <a:prstGeom prst="rect">
            <a:avLst/>
          </a:prstGeom>
          <a:noFill/>
        </p:spPr>
        <p:txBody>
          <a:bodyPr wrap="square" rtlCol="0" anchor="t">
            <a:spAutoFit/>
          </a:bodyPr>
          <a:p>
            <a:r>
              <a:rPr lang="zh-CN" altLang="en-US" sz="2400">
                <a:latin typeface="华光魏体_CNKI" panose="02000500000000000000" charset="-122"/>
                <a:ea typeface="华光魏体_CNKI" panose="02000500000000000000" charset="-122"/>
                <a:sym typeface="+mn-ea"/>
              </a:rPr>
              <a:t>回收操作：</a:t>
            </a:r>
            <a:endParaRPr lang="zh-CN" altLang="en-US" sz="2400">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up)">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11" grpId="0" bldLvl="0" animBg="1"/>
      <p:bldP spid="12"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7"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29435"/>
            <a:ext cx="6927850" cy="733425"/>
          </a:xfrm>
          <a:prstGeom prst="rect">
            <a:avLst/>
          </a:prstGeom>
          <a:noFill/>
        </p:spPr>
        <p:txBody>
          <a:bodyPr wrap="square" rtlCol="0" anchor="t">
            <a:noAutofit/>
          </a:bodyPr>
          <a:p>
            <a:pPr marL="457200" indent="-457200">
              <a:buFont typeface="+mj-ea"/>
              <a:buAutoNum type="circleNumDbPlain"/>
            </a:pP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首次适应算法</a:t>
            </a:r>
            <a:r>
              <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(FF) </a:t>
            </a:r>
            <a:endPar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buFont typeface="Wingdings" panose="05000000000000000000" pitchFamily="2" charset="2"/>
              <a:buNone/>
            </a:pPr>
            <a:endParaRPr kumimoji="1" lang="zh-CN" altLang="en-US" sz="2000" dirty="0">
              <a:latin typeface="华光魏体_CNKI" panose="02000500000000000000" charset="-122"/>
              <a:ea typeface="华光魏体_CNKI" panose="02000500000000000000" charset="-122"/>
            </a:endParaRPr>
          </a:p>
          <a:p>
            <a:pPr>
              <a:buFont typeface="Wingdings" panose="05000000000000000000" pitchFamily="2" charset="2"/>
              <a:buChar char="u"/>
            </a:pPr>
            <a:endParaRPr kumimoji="1" lang="zh-CN" altLang="en-US" sz="2000" u="sng" dirty="0">
              <a:latin typeface="华光魏体_CNKI" panose="02000500000000000000" charset="-122"/>
              <a:ea typeface="华光魏体_CNKI" panose="02000500000000000000" charset="-122"/>
              <a:sym typeface="+mn-ea"/>
            </a:endParaRPr>
          </a:p>
        </p:txBody>
      </p:sp>
      <p:graphicFrame>
        <p:nvGraphicFramePr>
          <p:cNvPr id="38" name="内容占位符 37"/>
          <p:cNvGraphicFramePr>
            <a:graphicFrameLocks noGrp="1"/>
          </p:cNvGraphicFramePr>
          <p:nvPr>
            <p:ph idx="1"/>
          </p:nvPr>
        </p:nvGraphicFramePr>
        <p:xfrm>
          <a:off x="5339715" y="2282825"/>
          <a:ext cx="6737985" cy="44888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graphicEl>
                                              <a:dgm id="{FF115630-B41D-4D0A-8E1E-681E65CB27D1}"/>
                                            </p:graphicEl>
                                          </p:spTgt>
                                        </p:tgtEl>
                                        <p:attrNameLst>
                                          <p:attrName>style.visibility</p:attrName>
                                        </p:attrNameLst>
                                      </p:cBhvr>
                                      <p:to>
                                        <p:strVal val="visible"/>
                                      </p:to>
                                    </p:set>
                                    <p:animEffect transition="in" filter="wipe(up)">
                                      <p:cBhvr>
                                        <p:cTn id="7" dur="500"/>
                                        <p:tgtEl>
                                          <p:spTgt spid="38">
                                            <p:graphicEl>
                                              <a:dgm id="{FF115630-B41D-4D0A-8E1E-681E65CB27D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graphicEl>
                                              <a:dgm id="{32F189F6-BB9F-4AF7-B46F-68DFC60313D7}"/>
                                            </p:graphicEl>
                                          </p:spTgt>
                                        </p:tgtEl>
                                        <p:attrNameLst>
                                          <p:attrName>style.visibility</p:attrName>
                                        </p:attrNameLst>
                                      </p:cBhvr>
                                      <p:to>
                                        <p:strVal val="visible"/>
                                      </p:to>
                                    </p:set>
                                    <p:animEffect transition="in" filter="wipe(up)">
                                      <p:cBhvr>
                                        <p:cTn id="12" dur="500"/>
                                        <p:tgtEl>
                                          <p:spTgt spid="38">
                                            <p:graphicEl>
                                              <a:dgm id="{32F189F6-BB9F-4AF7-B46F-68DFC60313D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8">
                                            <p:graphicEl>
                                              <a:dgm id="{4C638695-A108-4475-A0E8-3AAD85241382}"/>
                                            </p:graphicEl>
                                          </p:spTgt>
                                        </p:tgtEl>
                                        <p:attrNameLst>
                                          <p:attrName>style.visibility</p:attrName>
                                        </p:attrNameLst>
                                      </p:cBhvr>
                                      <p:to>
                                        <p:strVal val="visible"/>
                                      </p:to>
                                    </p:set>
                                    <p:animEffect transition="in" filter="wipe(up)">
                                      <p:cBhvr>
                                        <p:cTn id="17" dur="500"/>
                                        <p:tgtEl>
                                          <p:spTgt spid="38">
                                            <p:graphicEl>
                                              <a:dgm id="{4C638695-A108-4475-A0E8-3AAD8524138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
                                            <p:graphicEl>
                                              <a:dgm id="{209D1A45-02FB-4014-BE23-CFDC69FF07EF}"/>
                                            </p:graphicEl>
                                          </p:spTgt>
                                        </p:tgtEl>
                                        <p:attrNameLst>
                                          <p:attrName>style.visibility</p:attrName>
                                        </p:attrNameLst>
                                      </p:cBhvr>
                                      <p:to>
                                        <p:strVal val="visible"/>
                                      </p:to>
                                    </p:set>
                                    <p:animEffect transition="in" filter="wipe(up)">
                                      <p:cBhvr>
                                        <p:cTn id="22" dur="500"/>
                                        <p:tgtEl>
                                          <p:spTgt spid="38">
                                            <p:graphicEl>
                                              <a:dgm id="{209D1A45-02FB-4014-BE23-CFDC69FF07E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8">
                                            <p:graphicEl>
                                              <a:dgm id="{6807B01E-7D4A-4575-91D2-57A53C1D9729}"/>
                                            </p:graphicEl>
                                          </p:spTgt>
                                        </p:tgtEl>
                                        <p:attrNameLst>
                                          <p:attrName>style.visibility</p:attrName>
                                        </p:attrNameLst>
                                      </p:cBhvr>
                                      <p:to>
                                        <p:strVal val="visible"/>
                                      </p:to>
                                    </p:set>
                                    <p:animEffect transition="in" filter="wipe(up)">
                                      <p:cBhvr>
                                        <p:cTn id="27" dur="500"/>
                                        <p:tgtEl>
                                          <p:spTgt spid="38">
                                            <p:graphicEl>
                                              <a:dgm id="{6807B01E-7D4A-4575-91D2-57A53C1D972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8">
                                            <p:graphicEl>
                                              <a:dgm id="{7676BE6C-AF2A-4D7F-881A-1E0842EC6360}"/>
                                            </p:graphicEl>
                                          </p:spTgt>
                                        </p:tgtEl>
                                        <p:attrNameLst>
                                          <p:attrName>style.visibility</p:attrName>
                                        </p:attrNameLst>
                                      </p:cBhvr>
                                      <p:to>
                                        <p:strVal val="visible"/>
                                      </p:to>
                                    </p:set>
                                    <p:animEffect transition="in" filter="wipe(up)">
                                      <p:cBhvr>
                                        <p:cTn id="32" dur="500"/>
                                        <p:tgtEl>
                                          <p:spTgt spid="38">
                                            <p:graphicEl>
                                              <a:dgm id="{7676BE6C-AF2A-4D7F-881A-1E0842EC636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uiExpand="1">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29435"/>
            <a:ext cx="6927850" cy="733425"/>
          </a:xfrm>
          <a:prstGeom prst="rect">
            <a:avLst/>
          </a:prstGeom>
          <a:noFill/>
        </p:spPr>
        <p:txBody>
          <a:bodyPr wrap="square" rtlCol="0" anchor="t">
            <a:noAutofit/>
          </a:bodyPr>
          <a:p>
            <a:pPr marL="457200" indent="-457200">
              <a:buFont typeface="+mj-ea"/>
              <a:buAutoNum type="circleNumDbPlain"/>
            </a:pP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首次适应算法</a:t>
            </a:r>
            <a:r>
              <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(FF) </a:t>
            </a:r>
            <a:endPar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buFont typeface="Wingdings" panose="05000000000000000000" pitchFamily="2" charset="2"/>
              <a:buNone/>
            </a:pPr>
            <a:endParaRPr kumimoji="1" lang="zh-CN" altLang="en-US" sz="2000" dirty="0">
              <a:latin typeface="华光魏体_CNKI" panose="02000500000000000000" charset="-122"/>
              <a:ea typeface="华光魏体_CNKI" panose="02000500000000000000" charset="-122"/>
            </a:endParaRPr>
          </a:p>
          <a:p>
            <a:pPr>
              <a:buFont typeface="Wingdings" panose="05000000000000000000" pitchFamily="2" charset="2"/>
              <a:buChar char="u"/>
            </a:pPr>
            <a:endParaRPr kumimoji="1" lang="zh-CN" altLang="en-US" sz="2000" u="sng" dirty="0">
              <a:latin typeface="华光魏体_CNKI" panose="02000500000000000000" charset="-122"/>
              <a:ea typeface="华光魏体_CNKI" panose="02000500000000000000" charset="-122"/>
              <a:sym typeface="+mn-ea"/>
            </a:endParaRPr>
          </a:p>
        </p:txBody>
      </p:sp>
      <p:sp>
        <p:nvSpPr>
          <p:cNvPr id="32" name="Text Box 2"/>
          <p:cNvSpPr txBox="1">
            <a:spLocks noChangeArrowheads="1"/>
          </p:cNvSpPr>
          <p:nvPr/>
        </p:nvSpPr>
        <p:spPr bwMode="auto">
          <a:xfrm>
            <a:off x="4124136" y="2431749"/>
            <a:ext cx="914400" cy="533400"/>
          </a:xfrm>
          <a:prstGeom prst="rect">
            <a:avLst/>
          </a:prstGeom>
          <a:noFill/>
          <a:ln w="9525">
            <a:noFill/>
            <a:miter lim="800000"/>
          </a:ln>
          <a:effectLst/>
        </p:spPr>
        <p:txBody>
          <a:bodyPr wrap="none" lIns="74802" tIns="37400" rIns="74802" bIns="37400">
            <a:spAutoFit/>
          </a:bodyPr>
          <a:lstStyle/>
          <a:p>
            <a:pPr algn="l" defTabSz="748030">
              <a:defRPr/>
            </a:pPr>
            <a:r>
              <a:rPr lang="zh-CN" altLang="en-US" sz="3000">
                <a:solidFill>
                  <a:srgbClr val="9900FF"/>
                </a:solidFill>
                <a:effectLst>
                  <a:outerShdw blurRad="38100" dist="38100" dir="2700000" algn="tl">
                    <a:srgbClr val="C0C0C0"/>
                  </a:outerShdw>
                </a:effectLst>
              </a:rPr>
              <a:t>例：</a:t>
            </a:r>
            <a:endParaRPr lang="zh-CN" altLang="en-US" sz="3000">
              <a:solidFill>
                <a:srgbClr val="9900FF"/>
              </a:solidFill>
              <a:effectLst>
                <a:outerShdw blurRad="38100" dist="38100" dir="2700000" algn="tl">
                  <a:srgbClr val="C0C0C0"/>
                </a:outerShdw>
              </a:effectLst>
            </a:endParaRPr>
          </a:p>
        </p:txBody>
      </p:sp>
      <p:sp>
        <p:nvSpPr>
          <p:cNvPr id="33" name="Text Box 13"/>
          <p:cNvSpPr txBox="1">
            <a:spLocks noChangeArrowheads="1"/>
          </p:cNvSpPr>
          <p:nvPr/>
        </p:nvSpPr>
        <p:spPr bwMode="auto">
          <a:xfrm>
            <a:off x="4657536" y="5211461"/>
            <a:ext cx="7534275"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802" tIns="37400" rIns="74802" bIns="37400">
            <a:spAutoFit/>
          </a:bodyPr>
          <a:lstStyle>
            <a:lvl1pPr indent="546100"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just" eaLnBrk="1" hangingPunct="1">
              <a:lnSpc>
                <a:spcPct val="130000"/>
              </a:lnSpc>
              <a:spcBef>
                <a:spcPct val="50000"/>
              </a:spcBef>
              <a:buFontTx/>
              <a:buChar char="•"/>
            </a:pPr>
            <a:r>
              <a:rPr lang="zh-CN" altLang="en-US" sz="2800"/>
              <a:t>有</a:t>
            </a:r>
            <a:r>
              <a:rPr lang="en-US" altLang="zh-CN" sz="2800"/>
              <a:t>4</a:t>
            </a:r>
            <a:r>
              <a:rPr lang="zh-CN" altLang="en-US" sz="2800"/>
              <a:t>块空闲分区</a:t>
            </a:r>
            <a:r>
              <a:rPr lang="en-US" altLang="zh-CN" sz="2800"/>
              <a:t>(</a:t>
            </a:r>
            <a:r>
              <a:rPr lang="zh-CN" altLang="en-US" sz="2800"/>
              <a:t>从低地址</a:t>
            </a:r>
            <a:r>
              <a:rPr lang="zh-CN" altLang="en-US" sz="2800">
                <a:sym typeface="Monotype Sorts" pitchFamily="2" charset="2"/>
              </a:rPr>
              <a:t>→高地址</a:t>
            </a:r>
            <a:r>
              <a:rPr lang="en-US" altLang="zh-CN" sz="2800"/>
              <a:t>) </a:t>
            </a:r>
            <a:endParaRPr lang="en-US" altLang="zh-CN" sz="2800"/>
          </a:p>
          <a:p>
            <a:pPr algn="just" eaLnBrk="1" hangingPunct="1">
              <a:lnSpc>
                <a:spcPct val="130000"/>
              </a:lnSpc>
              <a:spcBef>
                <a:spcPct val="50000"/>
              </a:spcBef>
              <a:buFontTx/>
              <a:buChar char="•"/>
            </a:pPr>
            <a:r>
              <a:rPr lang="zh-CN" altLang="en-US" sz="2800"/>
              <a:t>来了一个需要</a:t>
            </a:r>
            <a:r>
              <a:rPr lang="en-US" altLang="zh-CN" sz="2800"/>
              <a:t>19K</a:t>
            </a:r>
            <a:r>
              <a:rPr lang="zh-CN" altLang="en-US" sz="2800"/>
              <a:t>内存的新进程后的情况？</a:t>
            </a:r>
            <a:endParaRPr lang="zh-CN" altLang="en-US" sz="2800"/>
          </a:p>
        </p:txBody>
      </p:sp>
      <p:sp>
        <p:nvSpPr>
          <p:cNvPr id="34" name="Rectangle 15"/>
          <p:cNvSpPr>
            <a:spLocks noChangeArrowheads="1"/>
          </p:cNvSpPr>
          <p:nvPr/>
        </p:nvSpPr>
        <p:spPr bwMode="auto">
          <a:xfrm>
            <a:off x="5170299" y="2468261"/>
            <a:ext cx="1027112" cy="457200"/>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a:t>指针</a:t>
            </a:r>
            <a:endParaRPr lang="zh-CN" altLang="en-US"/>
          </a:p>
        </p:txBody>
      </p:sp>
      <p:sp>
        <p:nvSpPr>
          <p:cNvPr id="35" name="Rectangle 16"/>
          <p:cNvSpPr>
            <a:spLocks noChangeArrowheads="1"/>
          </p:cNvSpPr>
          <p:nvPr/>
        </p:nvSpPr>
        <p:spPr bwMode="auto">
          <a:xfrm>
            <a:off x="6257736" y="3382661"/>
            <a:ext cx="1027113" cy="4587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t>10k</a:t>
            </a:r>
            <a:endParaRPr lang="en-US" altLang="zh-CN" dirty="0"/>
          </a:p>
        </p:txBody>
      </p:sp>
      <p:sp>
        <p:nvSpPr>
          <p:cNvPr id="37" name="Rectangle 18"/>
          <p:cNvSpPr>
            <a:spLocks noChangeArrowheads="1"/>
          </p:cNvSpPr>
          <p:nvPr/>
        </p:nvSpPr>
        <p:spPr bwMode="auto">
          <a:xfrm>
            <a:off x="9159686" y="3382661"/>
            <a:ext cx="1027113" cy="4587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90k</a:t>
            </a:r>
            <a:endParaRPr lang="en-US" altLang="zh-CN"/>
          </a:p>
        </p:txBody>
      </p:sp>
      <p:sp>
        <p:nvSpPr>
          <p:cNvPr id="39" name="Rectangle 19"/>
          <p:cNvSpPr>
            <a:spLocks noChangeArrowheads="1"/>
          </p:cNvSpPr>
          <p:nvPr/>
        </p:nvSpPr>
        <p:spPr bwMode="auto">
          <a:xfrm>
            <a:off x="10610661" y="3382661"/>
            <a:ext cx="1027113" cy="4587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20k</a:t>
            </a:r>
            <a:endParaRPr lang="en-US" altLang="zh-CN"/>
          </a:p>
        </p:txBody>
      </p:sp>
      <p:sp>
        <p:nvSpPr>
          <p:cNvPr id="40" name="Freeform 20"/>
          <p:cNvSpPr/>
          <p:nvPr/>
        </p:nvSpPr>
        <p:spPr bwMode="auto">
          <a:xfrm>
            <a:off x="5692586" y="2925461"/>
            <a:ext cx="588963" cy="654050"/>
          </a:xfrm>
          <a:custGeom>
            <a:avLst/>
            <a:gdLst>
              <a:gd name="T0" fmla="*/ 0 w 432"/>
              <a:gd name="T1" fmla="*/ 0 h 480"/>
              <a:gd name="T2" fmla="*/ 0 w 432"/>
              <a:gd name="T3" fmla="*/ 2147483647 h 480"/>
              <a:gd name="T4" fmla="*/ 2147483647 w 432"/>
              <a:gd name="T5" fmla="*/ 2147483647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0"/>
                </a:moveTo>
                <a:lnTo>
                  <a:pt x="0" y="480"/>
                </a:lnTo>
                <a:lnTo>
                  <a:pt x="432" y="480"/>
                </a:lnTo>
              </a:path>
            </a:pathLst>
          </a:custGeom>
          <a:noFill/>
          <a:ln w="952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nvGrpSpPr>
          <p:cNvPr id="41" name="Group 34"/>
          <p:cNvGrpSpPr/>
          <p:nvPr/>
        </p:nvGrpSpPr>
        <p:grpSpPr bwMode="auto">
          <a:xfrm>
            <a:off x="7326124" y="3382661"/>
            <a:ext cx="1828800" cy="458788"/>
            <a:chOff x="2305" y="1104"/>
            <a:chExt cx="1152" cy="289"/>
          </a:xfrm>
        </p:grpSpPr>
        <p:sp>
          <p:nvSpPr>
            <p:cNvPr id="42" name="Rectangle 17"/>
            <p:cNvSpPr>
              <a:spLocks noChangeArrowheads="1"/>
            </p:cNvSpPr>
            <p:nvPr/>
          </p:nvSpPr>
          <p:spPr bwMode="auto">
            <a:xfrm>
              <a:off x="2546" y="1104"/>
              <a:ext cx="647" cy="289"/>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60k</a:t>
              </a:r>
              <a:endParaRPr lang="en-US" altLang="zh-CN"/>
            </a:p>
          </p:txBody>
        </p:sp>
        <p:sp>
          <p:nvSpPr>
            <p:cNvPr id="43" name="Line 21"/>
            <p:cNvSpPr>
              <a:spLocks noChangeShapeType="1"/>
            </p:cNvSpPr>
            <p:nvPr/>
          </p:nvSpPr>
          <p:spPr bwMode="auto">
            <a:xfrm>
              <a:off x="2305" y="1228"/>
              <a:ext cx="247"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sp>
          <p:nvSpPr>
            <p:cNvPr id="44" name="Line 22"/>
            <p:cNvSpPr>
              <a:spLocks noChangeShapeType="1"/>
            </p:cNvSpPr>
            <p:nvPr/>
          </p:nvSpPr>
          <p:spPr bwMode="auto">
            <a:xfrm>
              <a:off x="3210" y="1228"/>
              <a:ext cx="247"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grpSp>
      <p:sp>
        <p:nvSpPr>
          <p:cNvPr id="45" name="Line 23"/>
          <p:cNvSpPr>
            <a:spLocks noChangeShapeType="1"/>
          </p:cNvSpPr>
          <p:nvPr/>
        </p:nvSpPr>
        <p:spPr bwMode="auto">
          <a:xfrm>
            <a:off x="10201086" y="3579511"/>
            <a:ext cx="392113"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grpSp>
        <p:nvGrpSpPr>
          <p:cNvPr id="46" name="Group 35"/>
          <p:cNvGrpSpPr/>
          <p:nvPr/>
        </p:nvGrpSpPr>
        <p:grpSpPr bwMode="auto">
          <a:xfrm>
            <a:off x="7326124" y="3709686"/>
            <a:ext cx="1828800" cy="981075"/>
            <a:chOff x="2305" y="1310"/>
            <a:chExt cx="1152" cy="618"/>
          </a:xfrm>
        </p:grpSpPr>
        <p:sp>
          <p:nvSpPr>
            <p:cNvPr id="47" name="Rectangle 24"/>
            <p:cNvSpPr>
              <a:spLocks noChangeArrowheads="1"/>
            </p:cNvSpPr>
            <p:nvPr/>
          </p:nvSpPr>
          <p:spPr bwMode="auto">
            <a:xfrm>
              <a:off x="2675" y="1640"/>
              <a:ext cx="412"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41k</a:t>
              </a:r>
              <a:endParaRPr lang="en-US" altLang="zh-CN"/>
            </a:p>
          </p:txBody>
        </p:sp>
        <p:sp>
          <p:nvSpPr>
            <p:cNvPr id="48" name="Freeform 25"/>
            <p:cNvSpPr/>
            <p:nvPr/>
          </p:nvSpPr>
          <p:spPr bwMode="auto">
            <a:xfrm>
              <a:off x="2305" y="1310"/>
              <a:ext cx="370" cy="453"/>
            </a:xfrm>
            <a:custGeom>
              <a:avLst/>
              <a:gdLst>
                <a:gd name="T0" fmla="*/ 0 w 432"/>
                <a:gd name="T1" fmla="*/ 0 h 528"/>
                <a:gd name="T2" fmla="*/ 90 w 432"/>
                <a:gd name="T3" fmla="*/ 0 h 528"/>
                <a:gd name="T4" fmla="*/ 90 w 432"/>
                <a:gd name="T5" fmla="*/ 334 h 528"/>
                <a:gd name="T6" fmla="*/ 272 w 432"/>
                <a:gd name="T7" fmla="*/ 334 h 528"/>
                <a:gd name="T8" fmla="*/ 0 60000 65536"/>
                <a:gd name="T9" fmla="*/ 0 60000 65536"/>
                <a:gd name="T10" fmla="*/ 0 60000 65536"/>
                <a:gd name="T11" fmla="*/ 0 60000 65536"/>
                <a:gd name="T12" fmla="*/ 0 w 432"/>
                <a:gd name="T13" fmla="*/ 0 h 528"/>
                <a:gd name="T14" fmla="*/ 432 w 432"/>
                <a:gd name="T15" fmla="*/ 528 h 528"/>
              </a:gdLst>
              <a:ahLst/>
              <a:cxnLst>
                <a:cxn ang="T8">
                  <a:pos x="T0" y="T1"/>
                </a:cxn>
                <a:cxn ang="T9">
                  <a:pos x="T2" y="T3"/>
                </a:cxn>
                <a:cxn ang="T10">
                  <a:pos x="T4" y="T5"/>
                </a:cxn>
                <a:cxn ang="T11">
                  <a:pos x="T6" y="T7"/>
                </a:cxn>
              </a:cxnLst>
              <a:rect l="T12" t="T13" r="T14" b="T15"/>
              <a:pathLst>
                <a:path w="432" h="528">
                  <a:moveTo>
                    <a:pt x="0" y="0"/>
                  </a:moveTo>
                  <a:lnTo>
                    <a:pt x="144" y="0"/>
                  </a:lnTo>
                  <a:lnTo>
                    <a:pt x="144" y="528"/>
                  </a:lnTo>
                  <a:lnTo>
                    <a:pt x="432" y="528"/>
                  </a:lnTo>
                </a:path>
              </a:pathLst>
            </a:custGeom>
            <a:noFill/>
            <a:ln w="952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49" name="Freeform 26"/>
            <p:cNvSpPr/>
            <p:nvPr/>
          </p:nvSpPr>
          <p:spPr bwMode="auto">
            <a:xfrm flipH="1">
              <a:off x="3087" y="1310"/>
              <a:ext cx="370" cy="453"/>
            </a:xfrm>
            <a:custGeom>
              <a:avLst/>
              <a:gdLst>
                <a:gd name="T0" fmla="*/ 0 w 432"/>
                <a:gd name="T1" fmla="*/ 0 h 528"/>
                <a:gd name="T2" fmla="*/ 90 w 432"/>
                <a:gd name="T3" fmla="*/ 0 h 528"/>
                <a:gd name="T4" fmla="*/ 90 w 432"/>
                <a:gd name="T5" fmla="*/ 334 h 528"/>
                <a:gd name="T6" fmla="*/ 272 w 432"/>
                <a:gd name="T7" fmla="*/ 334 h 528"/>
                <a:gd name="T8" fmla="*/ 0 60000 65536"/>
                <a:gd name="T9" fmla="*/ 0 60000 65536"/>
                <a:gd name="T10" fmla="*/ 0 60000 65536"/>
                <a:gd name="T11" fmla="*/ 0 60000 65536"/>
                <a:gd name="T12" fmla="*/ 0 w 432"/>
                <a:gd name="T13" fmla="*/ 0 h 528"/>
                <a:gd name="T14" fmla="*/ 432 w 432"/>
                <a:gd name="T15" fmla="*/ 528 h 528"/>
              </a:gdLst>
              <a:ahLst/>
              <a:cxnLst>
                <a:cxn ang="T8">
                  <a:pos x="T0" y="T1"/>
                </a:cxn>
                <a:cxn ang="T9">
                  <a:pos x="T2" y="T3"/>
                </a:cxn>
                <a:cxn ang="T10">
                  <a:pos x="T4" y="T5"/>
                </a:cxn>
                <a:cxn ang="T11">
                  <a:pos x="T6" y="T7"/>
                </a:cxn>
              </a:cxnLst>
              <a:rect l="T12" t="T13" r="T14" b="T15"/>
              <a:pathLst>
                <a:path w="432" h="528">
                  <a:moveTo>
                    <a:pt x="0" y="0"/>
                  </a:moveTo>
                  <a:lnTo>
                    <a:pt x="144" y="0"/>
                  </a:lnTo>
                  <a:lnTo>
                    <a:pt x="144" y="528"/>
                  </a:lnTo>
                  <a:lnTo>
                    <a:pt x="432" y="528"/>
                  </a:lnTo>
                </a:path>
              </a:pathLst>
            </a:custGeom>
            <a:noFill/>
            <a:ln w="9525">
              <a:solidFill>
                <a:srgbClr val="CC0000"/>
              </a:solidFill>
              <a:round/>
              <a:head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sp>
        <p:nvSpPr>
          <p:cNvPr id="50" name="箭头: 圆角右 2"/>
          <p:cNvSpPr/>
          <p:nvPr/>
        </p:nvSpPr>
        <p:spPr>
          <a:xfrm>
            <a:off x="8017765" y="2320306"/>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Rectangle 18"/>
          <p:cNvSpPr>
            <a:spLocks noChangeArrowheads="1"/>
          </p:cNvSpPr>
          <p:nvPr/>
        </p:nvSpPr>
        <p:spPr bwMode="auto">
          <a:xfrm>
            <a:off x="9154924" y="2303161"/>
            <a:ext cx="1027113" cy="4587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solidFill>
                  <a:schemeClr val="bg1"/>
                </a:solidFill>
              </a:rPr>
              <a:t>19k</a:t>
            </a:r>
            <a:endParaRPr lang="en-US" altLang="zh-CN" dirty="0">
              <a:solidFill>
                <a:schemeClr val="bg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animEffect transition="in" filter="blinds(horizontal)">
                                      <p:cBhvr>
                                        <p:cTn id="7" dur="500"/>
                                        <p:tgtEl>
                                          <p:spTgt spid="3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nodeType="clickEffect">
                                  <p:stCondLst>
                                    <p:cond delay="0"/>
                                  </p:stCondLst>
                                  <p:childTnLst>
                                    <p:animEffect transition="out" filter="blinds(horizontal)">
                                      <p:cBhvr>
                                        <p:cTn id="20" dur="500"/>
                                        <p:tgtEl>
                                          <p:spTgt spid="41"/>
                                        </p:tgtEl>
                                      </p:cBhvr>
                                    </p:animEffect>
                                    <p:set>
                                      <p:cBhvr>
                                        <p:cTn id="21" dur="1" fill="hold">
                                          <p:stCondLst>
                                            <p:cond delay="499"/>
                                          </p:stCondLst>
                                        </p:cTn>
                                        <p:tgtEl>
                                          <p:spTgt spid="41"/>
                                        </p:tgtEl>
                                        <p:attrNameLst>
                                          <p:attrName>style.visibility</p:attrName>
                                        </p:attrNameLst>
                                      </p:cBhvr>
                                      <p:to>
                                        <p:strVal val="hidden"/>
                                      </p:to>
                                    </p:set>
                                  </p:childTnLst>
                                </p:cTn>
                              </p:par>
                              <p:par>
                                <p:cTn id="22" presetID="3" presetClass="entr" presetSubtype="1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blinds(horizontal)">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1"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29435"/>
            <a:ext cx="6927850" cy="733425"/>
          </a:xfrm>
          <a:prstGeom prst="rect">
            <a:avLst/>
          </a:prstGeom>
          <a:noFill/>
        </p:spPr>
        <p:txBody>
          <a:bodyPr wrap="square" rtlCol="0" anchor="t">
            <a:noAutofit/>
          </a:bodyPr>
          <a:p>
            <a:pPr indent="0">
              <a:buFont typeface="+mj-ea"/>
              <a:buNone/>
            </a:pP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②</a:t>
            </a:r>
            <a:r>
              <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循环首次适应算法</a:t>
            </a:r>
            <a:r>
              <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(FF) </a:t>
            </a:r>
            <a:endPar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buFont typeface="Wingdings" panose="05000000000000000000" pitchFamily="2" charset="2"/>
              <a:buNone/>
            </a:pPr>
            <a:endParaRPr kumimoji="1" lang="zh-CN" altLang="en-US" sz="2000" dirty="0">
              <a:latin typeface="华光魏体_CNKI" panose="02000500000000000000" charset="-122"/>
              <a:ea typeface="华光魏体_CNKI" panose="02000500000000000000" charset="-122"/>
            </a:endParaRPr>
          </a:p>
          <a:p>
            <a:pPr>
              <a:buFont typeface="Wingdings" panose="05000000000000000000" pitchFamily="2" charset="2"/>
              <a:buChar char="u"/>
            </a:pPr>
            <a:endParaRPr kumimoji="1" lang="zh-CN" altLang="en-US" sz="2000" u="sng" dirty="0">
              <a:latin typeface="华光魏体_CNKI" panose="02000500000000000000" charset="-122"/>
              <a:ea typeface="华光魏体_CNKI" panose="02000500000000000000" charset="-122"/>
              <a:sym typeface="+mn-ea"/>
            </a:endParaRPr>
          </a:p>
        </p:txBody>
      </p:sp>
      <p:graphicFrame>
        <p:nvGraphicFramePr>
          <p:cNvPr id="2" name="内容占位符 1"/>
          <p:cNvGraphicFramePr>
            <a:graphicFrameLocks noGrp="1"/>
          </p:cNvGraphicFramePr>
          <p:nvPr>
            <p:ph idx="1"/>
          </p:nvPr>
        </p:nvGraphicFramePr>
        <p:xfrm>
          <a:off x="5121275" y="2215515"/>
          <a:ext cx="6991985" cy="46043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DC82CEF-7C4B-4C8A-9EFF-265E5B175F94}"/>
                                            </p:graphicEl>
                                          </p:spTgt>
                                        </p:tgtEl>
                                        <p:attrNameLst>
                                          <p:attrName>style.visibility</p:attrName>
                                        </p:attrNameLst>
                                      </p:cBhvr>
                                      <p:to>
                                        <p:strVal val="visible"/>
                                      </p:to>
                                    </p:set>
                                    <p:animEffect transition="in" filter="fade">
                                      <p:cBhvr>
                                        <p:cTn id="7" dur="500"/>
                                        <p:tgtEl>
                                          <p:spTgt spid="2">
                                            <p:graphicEl>
                                              <a:dgm id="{3DC82CEF-7C4B-4C8A-9EFF-265E5B175F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8DE9B815-29F7-4A73-AEDF-7922A2E3B2C3}"/>
                                            </p:graphicEl>
                                          </p:spTgt>
                                        </p:tgtEl>
                                        <p:attrNameLst>
                                          <p:attrName>style.visibility</p:attrName>
                                        </p:attrNameLst>
                                      </p:cBhvr>
                                      <p:to>
                                        <p:strVal val="visible"/>
                                      </p:to>
                                    </p:set>
                                    <p:animEffect transition="in" filter="fade">
                                      <p:cBhvr>
                                        <p:cTn id="12" dur="500"/>
                                        <p:tgtEl>
                                          <p:spTgt spid="2">
                                            <p:graphicEl>
                                              <a:dgm id="{8DE9B815-29F7-4A73-AEDF-7922A2E3B2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3FF3A6DA-C3C4-4B20-AC36-1F45720C1A15}"/>
                                            </p:graphicEl>
                                          </p:spTgt>
                                        </p:tgtEl>
                                        <p:attrNameLst>
                                          <p:attrName>style.visibility</p:attrName>
                                        </p:attrNameLst>
                                      </p:cBhvr>
                                      <p:to>
                                        <p:strVal val="visible"/>
                                      </p:to>
                                    </p:set>
                                    <p:animEffect transition="in" filter="fade">
                                      <p:cBhvr>
                                        <p:cTn id="17" dur="500"/>
                                        <p:tgtEl>
                                          <p:spTgt spid="2">
                                            <p:graphicEl>
                                              <a:dgm id="{3FF3A6DA-C3C4-4B20-AC36-1F45720C1A1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A223F2A7-6A27-4763-8AA7-945DAADB407D}"/>
                                            </p:graphicEl>
                                          </p:spTgt>
                                        </p:tgtEl>
                                        <p:attrNameLst>
                                          <p:attrName>style.visibility</p:attrName>
                                        </p:attrNameLst>
                                      </p:cBhvr>
                                      <p:to>
                                        <p:strVal val="visible"/>
                                      </p:to>
                                    </p:set>
                                    <p:animEffect transition="in" filter="fade">
                                      <p:cBhvr>
                                        <p:cTn id="22" dur="500"/>
                                        <p:tgtEl>
                                          <p:spTgt spid="2">
                                            <p:graphicEl>
                                              <a:dgm id="{A223F2A7-6A27-4763-8AA7-945DAADB407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B814ABCF-D49E-405D-9488-EF7D70C2DB89}"/>
                                            </p:graphicEl>
                                          </p:spTgt>
                                        </p:tgtEl>
                                        <p:attrNameLst>
                                          <p:attrName>style.visibility</p:attrName>
                                        </p:attrNameLst>
                                      </p:cBhvr>
                                      <p:to>
                                        <p:strVal val="visible"/>
                                      </p:to>
                                    </p:set>
                                    <p:animEffect transition="in" filter="fade">
                                      <p:cBhvr>
                                        <p:cTn id="27" dur="500"/>
                                        <p:tgtEl>
                                          <p:spTgt spid="2">
                                            <p:graphicEl>
                                              <a:dgm id="{B814ABCF-D49E-405D-9488-EF7D70C2DB8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C663873D-2D55-4B37-AEE1-9AD95B9C5756}"/>
                                            </p:graphicEl>
                                          </p:spTgt>
                                        </p:tgtEl>
                                        <p:attrNameLst>
                                          <p:attrName>style.visibility</p:attrName>
                                        </p:attrNameLst>
                                      </p:cBhvr>
                                      <p:to>
                                        <p:strVal val="visible"/>
                                      </p:to>
                                    </p:set>
                                    <p:animEffect transition="in" filter="fade">
                                      <p:cBhvr>
                                        <p:cTn id="32" dur="500"/>
                                        <p:tgtEl>
                                          <p:spTgt spid="2">
                                            <p:graphicEl>
                                              <a:dgm id="{C663873D-2D55-4B37-AEE1-9AD95B9C575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29435"/>
            <a:ext cx="6927850" cy="733425"/>
          </a:xfrm>
          <a:prstGeom prst="rect">
            <a:avLst/>
          </a:prstGeom>
          <a:noFill/>
        </p:spPr>
        <p:txBody>
          <a:bodyPr wrap="square" rtlCol="0" anchor="t">
            <a:noAutofit/>
          </a:bodyPr>
          <a:p>
            <a:pPr indent="0">
              <a:buFont typeface="+mj-ea"/>
              <a:buNone/>
            </a:pP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②</a:t>
            </a:r>
            <a:r>
              <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循环首次适应算法</a:t>
            </a:r>
            <a:r>
              <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(FF) </a:t>
            </a:r>
            <a:endPar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buFont typeface="Wingdings" panose="05000000000000000000" pitchFamily="2" charset="2"/>
              <a:buNone/>
            </a:pPr>
            <a:endParaRPr kumimoji="1" lang="zh-CN" altLang="en-US" sz="2000" dirty="0">
              <a:latin typeface="华光魏体_CNKI" panose="02000500000000000000" charset="-122"/>
              <a:ea typeface="华光魏体_CNKI" panose="02000500000000000000" charset="-122"/>
            </a:endParaRPr>
          </a:p>
          <a:p>
            <a:pPr>
              <a:buFont typeface="Wingdings" panose="05000000000000000000" pitchFamily="2" charset="2"/>
              <a:buChar char="u"/>
            </a:pPr>
            <a:endParaRPr kumimoji="1" lang="zh-CN" altLang="en-US" sz="2000" u="sng" dirty="0">
              <a:latin typeface="华光魏体_CNKI" panose="02000500000000000000" charset="-122"/>
              <a:ea typeface="华光魏体_CNKI" panose="02000500000000000000" charset="-122"/>
              <a:sym typeface="+mn-ea"/>
            </a:endParaRPr>
          </a:p>
        </p:txBody>
      </p:sp>
      <p:sp>
        <p:nvSpPr>
          <p:cNvPr id="12" name="Text Box 2"/>
          <p:cNvSpPr txBox="1">
            <a:spLocks noChangeArrowheads="1"/>
          </p:cNvSpPr>
          <p:nvPr/>
        </p:nvSpPr>
        <p:spPr bwMode="auto">
          <a:xfrm>
            <a:off x="4488180" y="2585085"/>
            <a:ext cx="824865" cy="535305"/>
          </a:xfrm>
          <a:prstGeom prst="rect">
            <a:avLst/>
          </a:prstGeom>
          <a:noFill/>
          <a:ln w="9525">
            <a:noFill/>
            <a:miter lim="800000"/>
          </a:ln>
          <a:effectLst/>
        </p:spPr>
        <p:txBody>
          <a:bodyPr wrap="square" lIns="74802" tIns="37400" rIns="74802" bIns="37400">
            <a:spAutoFit/>
          </a:bodyPr>
          <a:lstStyle/>
          <a:p>
            <a:pPr algn="l" defTabSz="748030">
              <a:defRPr/>
            </a:pPr>
            <a:r>
              <a:rPr lang="zh-CN" altLang="en-US" sz="3000">
                <a:solidFill>
                  <a:srgbClr val="9900FF"/>
                </a:solidFill>
                <a:effectLst>
                  <a:outerShdw blurRad="38100" dist="38100" dir="2700000" algn="tl">
                    <a:srgbClr val="C0C0C0"/>
                  </a:outerShdw>
                </a:effectLst>
              </a:rPr>
              <a:t>例：</a:t>
            </a:r>
            <a:endParaRPr lang="zh-CN" altLang="en-US" sz="3000">
              <a:solidFill>
                <a:srgbClr val="9900FF"/>
              </a:solidFill>
              <a:effectLst>
                <a:outerShdw blurRad="38100" dist="38100" dir="2700000" algn="tl">
                  <a:srgbClr val="C0C0C0"/>
                </a:outerShdw>
              </a:effectLst>
            </a:endParaRPr>
          </a:p>
        </p:txBody>
      </p:sp>
      <p:sp>
        <p:nvSpPr>
          <p:cNvPr id="16" name="Text Box 13"/>
          <p:cNvSpPr txBox="1">
            <a:spLocks noChangeArrowheads="1"/>
          </p:cNvSpPr>
          <p:nvPr/>
        </p:nvSpPr>
        <p:spPr bwMode="auto">
          <a:xfrm>
            <a:off x="5021580" y="4909185"/>
            <a:ext cx="6791325" cy="155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4802" tIns="37400" rIns="74802" bIns="37400">
            <a:spAutoFit/>
          </a:bodyPr>
          <a:lstStyle>
            <a:lvl1pPr indent="546100"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just" eaLnBrk="1" hangingPunct="1">
              <a:lnSpc>
                <a:spcPct val="100000"/>
              </a:lnSpc>
              <a:spcBef>
                <a:spcPct val="50000"/>
              </a:spcBef>
              <a:buFontTx/>
              <a:buChar char="•"/>
            </a:pPr>
            <a:r>
              <a:rPr lang="zh-CN" altLang="en-US" sz="2400" dirty="0"/>
              <a:t>有</a:t>
            </a:r>
            <a:r>
              <a:rPr lang="en-US" altLang="zh-CN" sz="2400" dirty="0"/>
              <a:t>4</a:t>
            </a:r>
            <a:r>
              <a:rPr lang="zh-CN" altLang="en-US" sz="2400" dirty="0"/>
              <a:t>块空闲分区</a:t>
            </a:r>
            <a:r>
              <a:rPr lang="en-US" altLang="zh-CN" sz="2400" dirty="0"/>
              <a:t>(</a:t>
            </a:r>
            <a:r>
              <a:rPr lang="zh-CN" altLang="en-US" sz="2400" dirty="0"/>
              <a:t>从低地址</a:t>
            </a:r>
            <a:r>
              <a:rPr lang="zh-CN" altLang="en-US" sz="2400" dirty="0">
                <a:sym typeface="Monotype Sorts" pitchFamily="2" charset="2"/>
              </a:rPr>
              <a:t>→高地址</a:t>
            </a:r>
            <a:r>
              <a:rPr lang="en-US" altLang="zh-CN" sz="2400" dirty="0"/>
              <a:t>) </a:t>
            </a:r>
            <a:endParaRPr lang="en-US" altLang="zh-CN" sz="2400" dirty="0"/>
          </a:p>
          <a:p>
            <a:pPr algn="just" eaLnBrk="1" hangingPunct="1">
              <a:lnSpc>
                <a:spcPct val="100000"/>
              </a:lnSpc>
              <a:spcBef>
                <a:spcPct val="50000"/>
              </a:spcBef>
              <a:buFontTx/>
              <a:buChar char="•"/>
            </a:pPr>
            <a:r>
              <a:rPr lang="zh-CN" altLang="en-US" sz="2400" dirty="0"/>
              <a:t>来了一个需要</a:t>
            </a:r>
            <a:r>
              <a:rPr lang="en-US" altLang="zh-CN" sz="2400" dirty="0"/>
              <a:t>19K</a:t>
            </a:r>
            <a:r>
              <a:rPr lang="zh-CN" altLang="en-US" sz="2400" dirty="0"/>
              <a:t>内存的新进程后的情况？</a:t>
            </a:r>
            <a:endParaRPr lang="en-US" altLang="zh-CN" sz="2400" dirty="0"/>
          </a:p>
          <a:p>
            <a:pPr algn="just" eaLnBrk="1" hangingPunct="1">
              <a:lnSpc>
                <a:spcPct val="100000"/>
              </a:lnSpc>
              <a:spcBef>
                <a:spcPct val="50000"/>
              </a:spcBef>
              <a:buFontTx/>
              <a:buChar char="•"/>
            </a:pPr>
            <a:r>
              <a:rPr lang="zh-CN" altLang="en-US" sz="2400" dirty="0"/>
              <a:t>又来了一个需要</a:t>
            </a:r>
            <a:r>
              <a:rPr lang="en-US" altLang="zh-CN" sz="2400" dirty="0"/>
              <a:t>8K</a:t>
            </a:r>
            <a:r>
              <a:rPr lang="zh-CN" altLang="en-US" sz="2400" dirty="0"/>
              <a:t>内存的新进程的情况？</a:t>
            </a:r>
            <a:endParaRPr lang="zh-CN" altLang="en-US" sz="2400" dirty="0"/>
          </a:p>
        </p:txBody>
      </p:sp>
      <p:sp>
        <p:nvSpPr>
          <p:cNvPr id="17" name="Rectangle 15"/>
          <p:cNvSpPr>
            <a:spLocks noChangeArrowheads="1"/>
          </p:cNvSpPr>
          <p:nvPr/>
        </p:nvSpPr>
        <p:spPr bwMode="auto">
          <a:xfrm>
            <a:off x="5534025" y="2621280"/>
            <a:ext cx="925830" cy="457200"/>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a:t>指针</a:t>
            </a:r>
            <a:endParaRPr lang="zh-CN" altLang="en-US"/>
          </a:p>
        </p:txBody>
      </p:sp>
      <p:sp>
        <p:nvSpPr>
          <p:cNvPr id="18" name="Rectangle 16"/>
          <p:cNvSpPr>
            <a:spLocks noChangeArrowheads="1"/>
          </p:cNvSpPr>
          <p:nvPr/>
        </p:nvSpPr>
        <p:spPr bwMode="auto">
          <a:xfrm>
            <a:off x="6621780" y="3535680"/>
            <a:ext cx="926465" cy="459105"/>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t>10k</a:t>
            </a:r>
            <a:endParaRPr lang="en-US" altLang="zh-CN" dirty="0"/>
          </a:p>
        </p:txBody>
      </p:sp>
      <p:sp>
        <p:nvSpPr>
          <p:cNvPr id="19" name="Rectangle 18"/>
          <p:cNvSpPr>
            <a:spLocks noChangeArrowheads="1"/>
          </p:cNvSpPr>
          <p:nvPr/>
        </p:nvSpPr>
        <p:spPr bwMode="auto">
          <a:xfrm>
            <a:off x="9523730" y="3535680"/>
            <a:ext cx="926465" cy="459105"/>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90k</a:t>
            </a:r>
            <a:endParaRPr lang="en-US" altLang="zh-CN"/>
          </a:p>
        </p:txBody>
      </p:sp>
      <p:sp>
        <p:nvSpPr>
          <p:cNvPr id="20" name="Rectangle 19"/>
          <p:cNvSpPr>
            <a:spLocks noChangeArrowheads="1"/>
          </p:cNvSpPr>
          <p:nvPr/>
        </p:nvSpPr>
        <p:spPr bwMode="auto">
          <a:xfrm>
            <a:off x="10974705" y="3535680"/>
            <a:ext cx="926465" cy="459105"/>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20k</a:t>
            </a:r>
            <a:endParaRPr lang="en-US" altLang="zh-CN"/>
          </a:p>
        </p:txBody>
      </p:sp>
      <p:sp>
        <p:nvSpPr>
          <p:cNvPr id="21" name="Freeform 20"/>
          <p:cNvSpPr/>
          <p:nvPr/>
        </p:nvSpPr>
        <p:spPr bwMode="auto">
          <a:xfrm>
            <a:off x="6056630" y="3078480"/>
            <a:ext cx="531495" cy="654050"/>
          </a:xfrm>
          <a:custGeom>
            <a:avLst/>
            <a:gdLst>
              <a:gd name="T0" fmla="*/ 0 w 432"/>
              <a:gd name="T1" fmla="*/ 0 h 480"/>
              <a:gd name="T2" fmla="*/ 0 w 432"/>
              <a:gd name="T3" fmla="*/ 2147483647 h 480"/>
              <a:gd name="T4" fmla="*/ 2147483647 w 432"/>
              <a:gd name="T5" fmla="*/ 2147483647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0"/>
                </a:moveTo>
                <a:lnTo>
                  <a:pt x="0" y="480"/>
                </a:lnTo>
                <a:lnTo>
                  <a:pt x="432" y="480"/>
                </a:lnTo>
              </a:path>
            </a:pathLst>
          </a:custGeom>
          <a:noFill/>
          <a:ln w="952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nvGrpSpPr>
          <p:cNvPr id="22" name="Group 34"/>
          <p:cNvGrpSpPr/>
          <p:nvPr/>
        </p:nvGrpSpPr>
        <p:grpSpPr bwMode="auto">
          <a:xfrm>
            <a:off x="7689850" y="3535680"/>
            <a:ext cx="1649095" cy="459105"/>
            <a:chOff x="2305" y="1104"/>
            <a:chExt cx="1152" cy="289"/>
          </a:xfrm>
        </p:grpSpPr>
        <p:sp>
          <p:nvSpPr>
            <p:cNvPr id="23" name="Rectangle 17"/>
            <p:cNvSpPr>
              <a:spLocks noChangeArrowheads="1"/>
            </p:cNvSpPr>
            <p:nvPr/>
          </p:nvSpPr>
          <p:spPr bwMode="auto">
            <a:xfrm>
              <a:off x="2546" y="1104"/>
              <a:ext cx="647" cy="289"/>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60k</a:t>
              </a:r>
              <a:endParaRPr lang="en-US" altLang="zh-CN"/>
            </a:p>
          </p:txBody>
        </p:sp>
        <p:sp>
          <p:nvSpPr>
            <p:cNvPr id="25" name="Line 21"/>
            <p:cNvSpPr>
              <a:spLocks noChangeShapeType="1"/>
            </p:cNvSpPr>
            <p:nvPr/>
          </p:nvSpPr>
          <p:spPr bwMode="auto">
            <a:xfrm>
              <a:off x="2305" y="1228"/>
              <a:ext cx="247"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sp>
          <p:nvSpPr>
            <p:cNvPr id="26" name="Line 22"/>
            <p:cNvSpPr>
              <a:spLocks noChangeShapeType="1"/>
            </p:cNvSpPr>
            <p:nvPr/>
          </p:nvSpPr>
          <p:spPr bwMode="auto">
            <a:xfrm>
              <a:off x="3210" y="1228"/>
              <a:ext cx="247"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grpSp>
      <p:sp>
        <p:nvSpPr>
          <p:cNvPr id="27" name="Line 23"/>
          <p:cNvSpPr>
            <a:spLocks noChangeShapeType="1"/>
          </p:cNvSpPr>
          <p:nvPr/>
        </p:nvSpPr>
        <p:spPr bwMode="auto">
          <a:xfrm>
            <a:off x="10565130" y="3732530"/>
            <a:ext cx="354330" cy="635"/>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grpSp>
        <p:nvGrpSpPr>
          <p:cNvPr id="28" name="Group 35"/>
          <p:cNvGrpSpPr/>
          <p:nvPr/>
        </p:nvGrpSpPr>
        <p:grpSpPr bwMode="auto">
          <a:xfrm>
            <a:off x="7689850" y="3862705"/>
            <a:ext cx="1649095" cy="981075"/>
            <a:chOff x="2305" y="1310"/>
            <a:chExt cx="1152" cy="618"/>
          </a:xfrm>
        </p:grpSpPr>
        <p:sp>
          <p:nvSpPr>
            <p:cNvPr id="29" name="Rectangle 24"/>
            <p:cNvSpPr>
              <a:spLocks noChangeArrowheads="1"/>
            </p:cNvSpPr>
            <p:nvPr/>
          </p:nvSpPr>
          <p:spPr bwMode="auto">
            <a:xfrm>
              <a:off x="2675" y="1640"/>
              <a:ext cx="412"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41k</a:t>
              </a:r>
              <a:endParaRPr lang="en-US" altLang="zh-CN"/>
            </a:p>
          </p:txBody>
        </p:sp>
        <p:sp>
          <p:nvSpPr>
            <p:cNvPr id="30" name="Freeform 25"/>
            <p:cNvSpPr/>
            <p:nvPr/>
          </p:nvSpPr>
          <p:spPr bwMode="auto">
            <a:xfrm>
              <a:off x="2305" y="1310"/>
              <a:ext cx="370" cy="453"/>
            </a:xfrm>
            <a:custGeom>
              <a:avLst/>
              <a:gdLst>
                <a:gd name="T0" fmla="*/ 0 w 432"/>
                <a:gd name="T1" fmla="*/ 0 h 528"/>
                <a:gd name="T2" fmla="*/ 90 w 432"/>
                <a:gd name="T3" fmla="*/ 0 h 528"/>
                <a:gd name="T4" fmla="*/ 90 w 432"/>
                <a:gd name="T5" fmla="*/ 334 h 528"/>
                <a:gd name="T6" fmla="*/ 272 w 432"/>
                <a:gd name="T7" fmla="*/ 334 h 528"/>
                <a:gd name="T8" fmla="*/ 0 60000 65536"/>
                <a:gd name="T9" fmla="*/ 0 60000 65536"/>
                <a:gd name="T10" fmla="*/ 0 60000 65536"/>
                <a:gd name="T11" fmla="*/ 0 60000 65536"/>
                <a:gd name="T12" fmla="*/ 0 w 432"/>
                <a:gd name="T13" fmla="*/ 0 h 528"/>
                <a:gd name="T14" fmla="*/ 432 w 432"/>
                <a:gd name="T15" fmla="*/ 528 h 528"/>
              </a:gdLst>
              <a:ahLst/>
              <a:cxnLst>
                <a:cxn ang="T8">
                  <a:pos x="T0" y="T1"/>
                </a:cxn>
                <a:cxn ang="T9">
                  <a:pos x="T2" y="T3"/>
                </a:cxn>
                <a:cxn ang="T10">
                  <a:pos x="T4" y="T5"/>
                </a:cxn>
                <a:cxn ang="T11">
                  <a:pos x="T6" y="T7"/>
                </a:cxn>
              </a:cxnLst>
              <a:rect l="T12" t="T13" r="T14" b="T15"/>
              <a:pathLst>
                <a:path w="432" h="528">
                  <a:moveTo>
                    <a:pt x="0" y="0"/>
                  </a:moveTo>
                  <a:lnTo>
                    <a:pt x="144" y="0"/>
                  </a:lnTo>
                  <a:lnTo>
                    <a:pt x="144" y="528"/>
                  </a:lnTo>
                  <a:lnTo>
                    <a:pt x="432" y="528"/>
                  </a:lnTo>
                </a:path>
              </a:pathLst>
            </a:custGeom>
            <a:noFill/>
            <a:ln w="952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31" name="Freeform 26"/>
            <p:cNvSpPr/>
            <p:nvPr/>
          </p:nvSpPr>
          <p:spPr bwMode="auto">
            <a:xfrm flipH="1">
              <a:off x="3087" y="1310"/>
              <a:ext cx="370" cy="453"/>
            </a:xfrm>
            <a:custGeom>
              <a:avLst/>
              <a:gdLst>
                <a:gd name="T0" fmla="*/ 0 w 432"/>
                <a:gd name="T1" fmla="*/ 0 h 528"/>
                <a:gd name="T2" fmla="*/ 90 w 432"/>
                <a:gd name="T3" fmla="*/ 0 h 528"/>
                <a:gd name="T4" fmla="*/ 90 w 432"/>
                <a:gd name="T5" fmla="*/ 334 h 528"/>
                <a:gd name="T6" fmla="*/ 272 w 432"/>
                <a:gd name="T7" fmla="*/ 334 h 528"/>
                <a:gd name="T8" fmla="*/ 0 60000 65536"/>
                <a:gd name="T9" fmla="*/ 0 60000 65536"/>
                <a:gd name="T10" fmla="*/ 0 60000 65536"/>
                <a:gd name="T11" fmla="*/ 0 60000 65536"/>
                <a:gd name="T12" fmla="*/ 0 w 432"/>
                <a:gd name="T13" fmla="*/ 0 h 528"/>
                <a:gd name="T14" fmla="*/ 432 w 432"/>
                <a:gd name="T15" fmla="*/ 528 h 528"/>
              </a:gdLst>
              <a:ahLst/>
              <a:cxnLst>
                <a:cxn ang="T8">
                  <a:pos x="T0" y="T1"/>
                </a:cxn>
                <a:cxn ang="T9">
                  <a:pos x="T2" y="T3"/>
                </a:cxn>
                <a:cxn ang="T10">
                  <a:pos x="T4" y="T5"/>
                </a:cxn>
                <a:cxn ang="T11">
                  <a:pos x="T6" y="T7"/>
                </a:cxn>
              </a:cxnLst>
              <a:rect l="T12" t="T13" r="T14" b="T15"/>
              <a:pathLst>
                <a:path w="432" h="528">
                  <a:moveTo>
                    <a:pt x="0" y="0"/>
                  </a:moveTo>
                  <a:lnTo>
                    <a:pt x="144" y="0"/>
                  </a:lnTo>
                  <a:lnTo>
                    <a:pt x="144" y="528"/>
                  </a:lnTo>
                  <a:lnTo>
                    <a:pt x="432" y="528"/>
                  </a:lnTo>
                </a:path>
              </a:pathLst>
            </a:custGeom>
            <a:noFill/>
            <a:ln w="9525">
              <a:solidFill>
                <a:srgbClr val="CC0000"/>
              </a:solidFill>
              <a:round/>
              <a:head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sp>
        <p:nvSpPr>
          <p:cNvPr id="32" name="箭头: 圆角右 2"/>
          <p:cNvSpPr/>
          <p:nvPr/>
        </p:nvSpPr>
        <p:spPr>
          <a:xfrm>
            <a:off x="8381365" y="2473325"/>
            <a:ext cx="734060"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Rectangle 18"/>
          <p:cNvSpPr>
            <a:spLocks noChangeArrowheads="1"/>
          </p:cNvSpPr>
          <p:nvPr/>
        </p:nvSpPr>
        <p:spPr bwMode="auto">
          <a:xfrm>
            <a:off x="9518650" y="2456180"/>
            <a:ext cx="926465" cy="4591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solidFill>
                  <a:schemeClr val="bg1"/>
                </a:solidFill>
              </a:rPr>
              <a:t>19k</a:t>
            </a:r>
            <a:endParaRPr lang="en-US" altLang="zh-CN" dirty="0">
              <a:solidFill>
                <a:schemeClr val="bg1"/>
              </a:solidFill>
            </a:endParaRPr>
          </a:p>
        </p:txBody>
      </p:sp>
      <p:grpSp>
        <p:nvGrpSpPr>
          <p:cNvPr id="34" name="Group 35"/>
          <p:cNvGrpSpPr/>
          <p:nvPr/>
        </p:nvGrpSpPr>
        <p:grpSpPr bwMode="auto">
          <a:xfrm>
            <a:off x="7692390" y="3928110"/>
            <a:ext cx="1649095" cy="981075"/>
            <a:chOff x="2305" y="1310"/>
            <a:chExt cx="1152" cy="618"/>
          </a:xfrm>
        </p:grpSpPr>
        <p:sp>
          <p:nvSpPr>
            <p:cNvPr id="35" name="Rectangle 24"/>
            <p:cNvSpPr>
              <a:spLocks noChangeArrowheads="1"/>
            </p:cNvSpPr>
            <p:nvPr/>
          </p:nvSpPr>
          <p:spPr bwMode="auto">
            <a:xfrm>
              <a:off x="2675" y="1640"/>
              <a:ext cx="412"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t>33k</a:t>
              </a:r>
              <a:endParaRPr lang="en-US" altLang="zh-CN" dirty="0"/>
            </a:p>
          </p:txBody>
        </p:sp>
        <p:sp>
          <p:nvSpPr>
            <p:cNvPr id="37" name="Freeform 25"/>
            <p:cNvSpPr/>
            <p:nvPr/>
          </p:nvSpPr>
          <p:spPr bwMode="auto">
            <a:xfrm>
              <a:off x="2305" y="1310"/>
              <a:ext cx="370" cy="453"/>
            </a:xfrm>
            <a:custGeom>
              <a:avLst/>
              <a:gdLst>
                <a:gd name="T0" fmla="*/ 0 w 432"/>
                <a:gd name="T1" fmla="*/ 0 h 528"/>
                <a:gd name="T2" fmla="*/ 90 w 432"/>
                <a:gd name="T3" fmla="*/ 0 h 528"/>
                <a:gd name="T4" fmla="*/ 90 w 432"/>
                <a:gd name="T5" fmla="*/ 334 h 528"/>
                <a:gd name="T6" fmla="*/ 272 w 432"/>
                <a:gd name="T7" fmla="*/ 334 h 528"/>
                <a:gd name="T8" fmla="*/ 0 60000 65536"/>
                <a:gd name="T9" fmla="*/ 0 60000 65536"/>
                <a:gd name="T10" fmla="*/ 0 60000 65536"/>
                <a:gd name="T11" fmla="*/ 0 60000 65536"/>
                <a:gd name="T12" fmla="*/ 0 w 432"/>
                <a:gd name="T13" fmla="*/ 0 h 528"/>
                <a:gd name="T14" fmla="*/ 432 w 432"/>
                <a:gd name="T15" fmla="*/ 528 h 528"/>
              </a:gdLst>
              <a:ahLst/>
              <a:cxnLst>
                <a:cxn ang="T8">
                  <a:pos x="T0" y="T1"/>
                </a:cxn>
                <a:cxn ang="T9">
                  <a:pos x="T2" y="T3"/>
                </a:cxn>
                <a:cxn ang="T10">
                  <a:pos x="T4" y="T5"/>
                </a:cxn>
                <a:cxn ang="T11">
                  <a:pos x="T6" y="T7"/>
                </a:cxn>
              </a:cxnLst>
              <a:rect l="T12" t="T13" r="T14" b="T15"/>
              <a:pathLst>
                <a:path w="432" h="528">
                  <a:moveTo>
                    <a:pt x="0" y="0"/>
                  </a:moveTo>
                  <a:lnTo>
                    <a:pt x="144" y="0"/>
                  </a:lnTo>
                  <a:lnTo>
                    <a:pt x="144" y="528"/>
                  </a:lnTo>
                  <a:lnTo>
                    <a:pt x="432" y="528"/>
                  </a:lnTo>
                </a:path>
              </a:pathLst>
            </a:custGeom>
            <a:noFill/>
            <a:ln w="952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38" name="Freeform 26"/>
            <p:cNvSpPr/>
            <p:nvPr/>
          </p:nvSpPr>
          <p:spPr bwMode="auto">
            <a:xfrm flipH="1">
              <a:off x="3087" y="1310"/>
              <a:ext cx="370" cy="453"/>
            </a:xfrm>
            <a:custGeom>
              <a:avLst/>
              <a:gdLst>
                <a:gd name="T0" fmla="*/ 0 w 432"/>
                <a:gd name="T1" fmla="*/ 0 h 528"/>
                <a:gd name="T2" fmla="*/ 90 w 432"/>
                <a:gd name="T3" fmla="*/ 0 h 528"/>
                <a:gd name="T4" fmla="*/ 90 w 432"/>
                <a:gd name="T5" fmla="*/ 334 h 528"/>
                <a:gd name="T6" fmla="*/ 272 w 432"/>
                <a:gd name="T7" fmla="*/ 334 h 528"/>
                <a:gd name="T8" fmla="*/ 0 60000 65536"/>
                <a:gd name="T9" fmla="*/ 0 60000 65536"/>
                <a:gd name="T10" fmla="*/ 0 60000 65536"/>
                <a:gd name="T11" fmla="*/ 0 60000 65536"/>
                <a:gd name="T12" fmla="*/ 0 w 432"/>
                <a:gd name="T13" fmla="*/ 0 h 528"/>
                <a:gd name="T14" fmla="*/ 432 w 432"/>
                <a:gd name="T15" fmla="*/ 528 h 528"/>
              </a:gdLst>
              <a:ahLst/>
              <a:cxnLst>
                <a:cxn ang="T8">
                  <a:pos x="T0" y="T1"/>
                </a:cxn>
                <a:cxn ang="T9">
                  <a:pos x="T2" y="T3"/>
                </a:cxn>
                <a:cxn ang="T10">
                  <a:pos x="T4" y="T5"/>
                </a:cxn>
                <a:cxn ang="T11">
                  <a:pos x="T6" y="T7"/>
                </a:cxn>
              </a:cxnLst>
              <a:rect l="T12" t="T13" r="T14" b="T15"/>
              <a:pathLst>
                <a:path w="432" h="528">
                  <a:moveTo>
                    <a:pt x="0" y="0"/>
                  </a:moveTo>
                  <a:lnTo>
                    <a:pt x="144" y="0"/>
                  </a:lnTo>
                  <a:lnTo>
                    <a:pt x="144" y="528"/>
                  </a:lnTo>
                  <a:lnTo>
                    <a:pt x="432" y="528"/>
                  </a:lnTo>
                </a:path>
              </a:pathLst>
            </a:custGeom>
            <a:noFill/>
            <a:ln w="9525">
              <a:solidFill>
                <a:srgbClr val="CC0000"/>
              </a:solidFill>
              <a:round/>
              <a:head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sp>
        <p:nvSpPr>
          <p:cNvPr id="39" name="箭头: 右 24"/>
          <p:cNvSpPr/>
          <p:nvPr/>
        </p:nvSpPr>
        <p:spPr>
          <a:xfrm>
            <a:off x="9494520" y="4372610"/>
            <a:ext cx="882650" cy="484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ectangle 18"/>
          <p:cNvSpPr>
            <a:spLocks noChangeArrowheads="1"/>
          </p:cNvSpPr>
          <p:nvPr/>
        </p:nvSpPr>
        <p:spPr bwMode="auto">
          <a:xfrm>
            <a:off x="10607675" y="4386580"/>
            <a:ext cx="926465" cy="4591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solidFill>
                  <a:schemeClr val="bg1"/>
                </a:solidFill>
              </a:rPr>
              <a:t>8k</a:t>
            </a:r>
            <a:endParaRPr lang="en-US" altLang="zh-CN" dirty="0">
              <a:solidFill>
                <a:schemeClr val="bg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blinds(horizontal)">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nodeType="clickEffect">
                                  <p:stCondLst>
                                    <p:cond delay="0"/>
                                  </p:stCondLst>
                                  <p:childTnLst>
                                    <p:animEffect transition="out" filter="blinds(horizontal)">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par>
                                <p:cTn id="22" presetID="3" presetClass="entr" presetSubtype="1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linds(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animEffect transition="in" filter="blinds(horizontal)">
                                      <p:cBhvr>
                                        <p:cTn id="29" dur="500"/>
                                        <p:tgtEl>
                                          <p:spTgt spid="1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nodeType="clickEffect">
                                  <p:stCondLst>
                                    <p:cond delay="0"/>
                                  </p:stCondLst>
                                  <p:childTnLst>
                                    <p:animEffect transition="out" filter="wipe(left)">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linds(horizontal)">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9" grpId="0" bldLvl="0" animBg="1"/>
      <p:bldP spid="40"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29435"/>
            <a:ext cx="6927850" cy="733425"/>
          </a:xfrm>
          <a:prstGeom prst="rect">
            <a:avLst/>
          </a:prstGeom>
          <a:noFill/>
        </p:spPr>
        <p:txBody>
          <a:bodyPr wrap="square" rtlCol="0" anchor="t">
            <a:noAutofit/>
          </a:bodyPr>
          <a:p>
            <a:pPr indent="0">
              <a:buFont typeface="+mj-ea"/>
              <a:buNone/>
            </a:pP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③</a:t>
            </a:r>
            <a:r>
              <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最佳适应算法</a:t>
            </a:r>
            <a:endPar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buFont typeface="Wingdings" panose="05000000000000000000" pitchFamily="2" charset="2"/>
              <a:buNone/>
            </a:pPr>
            <a:endParaRPr kumimoji="1" lang="zh-CN" altLang="en-US" sz="2000" dirty="0">
              <a:latin typeface="华光魏体_CNKI" panose="02000500000000000000" charset="-122"/>
              <a:ea typeface="华光魏体_CNKI" panose="02000500000000000000" charset="-122"/>
            </a:endParaRPr>
          </a:p>
          <a:p>
            <a:pPr>
              <a:buFont typeface="Wingdings" panose="05000000000000000000" pitchFamily="2" charset="2"/>
              <a:buChar char="u"/>
            </a:pPr>
            <a:endParaRPr kumimoji="1" lang="zh-CN" altLang="en-US" sz="2000" u="sng" dirty="0">
              <a:latin typeface="华光魏体_CNKI" panose="02000500000000000000" charset="-122"/>
              <a:ea typeface="华光魏体_CNKI" panose="02000500000000000000" charset="-122"/>
              <a:sym typeface="+mn-ea"/>
            </a:endParaRPr>
          </a:p>
        </p:txBody>
      </p:sp>
      <p:graphicFrame>
        <p:nvGraphicFramePr>
          <p:cNvPr id="11" name="内容占位符 10"/>
          <p:cNvGraphicFramePr>
            <a:graphicFrameLocks noGrp="1"/>
          </p:cNvGraphicFramePr>
          <p:nvPr>
            <p:ph idx="1"/>
          </p:nvPr>
        </p:nvGraphicFramePr>
        <p:xfrm>
          <a:off x="4556125" y="2267585"/>
          <a:ext cx="7379335" cy="46697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16E4A1FE-AC71-4A3D-B6A3-680D676F04D3}"/>
                                            </p:graphicEl>
                                          </p:spTgt>
                                        </p:tgtEl>
                                        <p:attrNameLst>
                                          <p:attrName>style.visibility</p:attrName>
                                        </p:attrNameLst>
                                      </p:cBhvr>
                                      <p:to>
                                        <p:strVal val="visible"/>
                                      </p:to>
                                    </p:set>
                                    <p:animEffect transition="in" filter="fade">
                                      <p:cBhvr>
                                        <p:cTn id="7" dur="500"/>
                                        <p:tgtEl>
                                          <p:spTgt spid="11">
                                            <p:graphicEl>
                                              <a:dgm id="{16E4A1FE-AC71-4A3D-B6A3-680D676F04D3}"/>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graphicEl>
                                              <a:dgm id="{291DA63C-2D7E-4553-91E3-CBC4E143906F}"/>
                                            </p:graphicEl>
                                          </p:spTgt>
                                        </p:tgtEl>
                                        <p:attrNameLst>
                                          <p:attrName>style.visibility</p:attrName>
                                        </p:attrNameLst>
                                      </p:cBhvr>
                                      <p:to>
                                        <p:strVal val="visible"/>
                                      </p:to>
                                    </p:set>
                                    <p:animEffect transition="in" filter="fade">
                                      <p:cBhvr>
                                        <p:cTn id="11" dur="500"/>
                                        <p:tgtEl>
                                          <p:spTgt spid="11">
                                            <p:graphicEl>
                                              <a:dgm id="{291DA63C-2D7E-4553-91E3-CBC4E143906F}"/>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graphicEl>
                                              <a:dgm id="{2B1639EF-2F6E-4D6F-AB14-F7678383D38B}"/>
                                            </p:graphicEl>
                                          </p:spTgt>
                                        </p:tgtEl>
                                        <p:attrNameLst>
                                          <p:attrName>style.visibility</p:attrName>
                                        </p:attrNameLst>
                                      </p:cBhvr>
                                      <p:to>
                                        <p:strVal val="visible"/>
                                      </p:to>
                                    </p:set>
                                    <p:animEffect transition="in" filter="fade">
                                      <p:cBhvr>
                                        <p:cTn id="16" dur="500"/>
                                        <p:tgtEl>
                                          <p:spTgt spid="11">
                                            <p:graphicEl>
                                              <a:dgm id="{2B1639EF-2F6E-4D6F-AB14-F7678383D38B}"/>
                                            </p:graphic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graphicEl>
                                              <a:dgm id="{F5459D57-C887-42B3-9570-75DAF87D4B6D}"/>
                                            </p:graphicEl>
                                          </p:spTgt>
                                        </p:tgtEl>
                                        <p:attrNameLst>
                                          <p:attrName>style.visibility</p:attrName>
                                        </p:attrNameLst>
                                      </p:cBhvr>
                                      <p:to>
                                        <p:strVal val="visible"/>
                                      </p:to>
                                    </p:set>
                                    <p:animEffect transition="in" filter="fade">
                                      <p:cBhvr>
                                        <p:cTn id="20" dur="500"/>
                                        <p:tgtEl>
                                          <p:spTgt spid="11">
                                            <p:graphicEl>
                                              <a:dgm id="{F5459D57-C887-42B3-9570-75DAF87D4B6D}"/>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graphicEl>
                                              <a:dgm id="{6ADEDCC9-FB24-418F-889C-4D779CCA2C0E}"/>
                                            </p:graphicEl>
                                          </p:spTgt>
                                        </p:tgtEl>
                                        <p:attrNameLst>
                                          <p:attrName>style.visibility</p:attrName>
                                        </p:attrNameLst>
                                      </p:cBhvr>
                                      <p:to>
                                        <p:strVal val="visible"/>
                                      </p:to>
                                    </p:set>
                                    <p:animEffect transition="in" filter="fade">
                                      <p:cBhvr>
                                        <p:cTn id="25" dur="500"/>
                                        <p:tgtEl>
                                          <p:spTgt spid="11">
                                            <p:graphicEl>
                                              <a:dgm id="{6ADEDCC9-FB24-418F-889C-4D779CCA2C0E}"/>
                                            </p:graphic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1">
                                            <p:graphicEl>
                                              <a:dgm id="{5AE14249-ABB7-4922-912C-2DCF2E8F8123}"/>
                                            </p:graphicEl>
                                          </p:spTgt>
                                        </p:tgtEl>
                                        <p:attrNameLst>
                                          <p:attrName>style.visibility</p:attrName>
                                        </p:attrNameLst>
                                      </p:cBhvr>
                                      <p:to>
                                        <p:strVal val="visible"/>
                                      </p:to>
                                    </p:set>
                                    <p:animEffect transition="in" filter="fade">
                                      <p:cBhvr>
                                        <p:cTn id="29" dur="500"/>
                                        <p:tgtEl>
                                          <p:spTgt spid="11">
                                            <p:graphicEl>
                                              <a:dgm id="{5AE14249-ABB7-4922-912C-2DCF2E8F81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pic>
        <p:nvPicPr>
          <p:cNvPr id="101" name="图片 100"/>
          <p:cNvPicPr/>
          <p:nvPr/>
        </p:nvPicPr>
        <p:blipFill>
          <a:blip r:embed="rId1"/>
          <a:stretch>
            <a:fillRect/>
          </a:stretch>
        </p:blipFill>
        <p:spPr>
          <a:xfrm>
            <a:off x="1353820" y="1910080"/>
            <a:ext cx="4124325" cy="2153920"/>
          </a:xfrm>
          <a:prstGeom prst="rect">
            <a:avLst/>
          </a:prstGeom>
          <a:noFill/>
          <a:ln w="9525">
            <a:noFill/>
          </a:ln>
        </p:spPr>
      </p:pic>
      <p:pic>
        <p:nvPicPr>
          <p:cNvPr id="102" name="图片 101"/>
          <p:cNvPicPr/>
          <p:nvPr/>
        </p:nvPicPr>
        <p:blipFill>
          <a:blip r:embed="rId2"/>
          <a:stretch>
            <a:fillRect/>
          </a:stretch>
        </p:blipFill>
        <p:spPr>
          <a:xfrm>
            <a:off x="7317740" y="1930400"/>
            <a:ext cx="4264025" cy="2152800"/>
          </a:xfrm>
          <a:prstGeom prst="rect">
            <a:avLst/>
          </a:prstGeom>
          <a:noFill/>
          <a:ln w="9525">
            <a:noFill/>
          </a:ln>
        </p:spPr>
      </p:pic>
      <p:sp>
        <p:nvSpPr>
          <p:cNvPr id="11" name="文本框 10"/>
          <p:cNvSpPr txBox="1"/>
          <p:nvPr/>
        </p:nvSpPr>
        <p:spPr>
          <a:xfrm>
            <a:off x="2405380" y="4239895"/>
            <a:ext cx="278130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内存</a:t>
            </a:r>
            <a:r>
              <a:rPr lang="zh-CN" altLang="en-US" sz="2400">
                <a:solidFill>
                  <a:srgbClr val="00B050"/>
                </a:solidFill>
                <a:latin typeface="华光魏体_CNKI" panose="02000500000000000000" charset="-122"/>
                <a:ea typeface="华光魏体_CNKI" panose="02000500000000000000" charset="-122"/>
              </a:rPr>
              <a:t>（本章重点）</a:t>
            </a:r>
            <a:endParaRPr lang="zh-CN" altLang="en-US" sz="2400">
              <a:solidFill>
                <a:srgbClr val="00B050"/>
              </a:solidFill>
              <a:latin typeface="华光魏体_CNKI" panose="02000500000000000000" charset="-122"/>
              <a:ea typeface="华光魏体_CNKI" panose="02000500000000000000" charset="-122"/>
            </a:endParaRPr>
          </a:p>
        </p:txBody>
      </p:sp>
      <p:sp>
        <p:nvSpPr>
          <p:cNvPr id="21" name="文本框 20"/>
          <p:cNvSpPr txBox="1"/>
          <p:nvPr/>
        </p:nvSpPr>
        <p:spPr>
          <a:xfrm>
            <a:off x="7454265" y="4239895"/>
            <a:ext cx="4791710" cy="460375"/>
          </a:xfrm>
          <a:prstGeom prst="rect">
            <a:avLst/>
          </a:prstGeom>
          <a:noFill/>
        </p:spPr>
        <p:txBody>
          <a:bodyPr wrap="square" rtlCol="0">
            <a:spAutoFit/>
          </a:bodyPr>
          <a:p>
            <a:r>
              <a:rPr lang="zh-CN" altLang="en-US" sz="2400">
                <a:latin typeface="华光魏体_CNKI" panose="02000500000000000000" charset="-122"/>
                <a:ea typeface="华光魏体_CNKI" panose="02000500000000000000" charset="-122"/>
              </a:rPr>
              <a:t>外存</a:t>
            </a:r>
            <a:r>
              <a:rPr lang="zh-CN" altLang="en-US" sz="2400">
                <a:solidFill>
                  <a:srgbClr val="00B050"/>
                </a:solidFill>
                <a:latin typeface="华光魏体_CNKI" panose="02000500000000000000" charset="-122"/>
                <a:ea typeface="华光魏体_CNKI" panose="02000500000000000000" charset="-122"/>
              </a:rPr>
              <a:t>（存文件，在文件系统讲）</a:t>
            </a:r>
            <a:endParaRPr lang="zh-CN" altLang="en-US" sz="2400">
              <a:solidFill>
                <a:srgbClr val="00B050"/>
              </a:solidFill>
              <a:latin typeface="华光魏体_CNKI" panose="02000500000000000000" charset="-122"/>
              <a:ea typeface="华光魏体_CNKI" panose="02000500000000000000" charset="-122"/>
            </a:endParaRPr>
          </a:p>
        </p:txBody>
      </p:sp>
      <p:sp>
        <p:nvSpPr>
          <p:cNvPr id="22" name="文本框 21"/>
          <p:cNvSpPr txBox="1"/>
          <p:nvPr/>
        </p:nvSpPr>
        <p:spPr>
          <a:xfrm>
            <a:off x="2589530" y="4823460"/>
            <a:ext cx="8835390" cy="1568450"/>
          </a:xfrm>
          <a:prstGeom prst="rect">
            <a:avLst/>
          </a:prstGeom>
          <a:noFill/>
        </p:spPr>
        <p:txBody>
          <a:bodyPr wrap="square" rtlCol="0">
            <a:spAutoFit/>
          </a:bodyPr>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三大区别：</a:t>
            </a:r>
            <a:endPar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endParaRPr>
          </a:p>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①</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可易失性：</a:t>
            </a: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rPr>
              <a:t>内存（易失，断电丢失）；</a:t>
            </a:r>
            <a:r>
              <a:rPr lang="en-US" altLang="zh-CN" sz="2400">
                <a:solidFill>
                  <a:srgbClr val="C0000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rPr>
              <a:t>外存（非易失性）</a:t>
            </a:r>
            <a:endPar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endParaRPr>
          </a:p>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②</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容量：</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rPr>
              <a:t>内存容量较小；</a:t>
            </a:r>
            <a:r>
              <a:rPr lang="en-US" altLang="zh-CN" sz="2400">
                <a:solidFill>
                  <a:srgbClr val="C0000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rPr>
              <a:t>外存容量大</a:t>
            </a:r>
            <a:endParaRPr lang="zh-CN" altLang="en-US" sz="2400">
              <a:solidFill>
                <a:srgbClr val="C00000"/>
              </a:solidFill>
              <a:latin typeface="华光魏体_CNKI" panose="02000500000000000000" charset="-122"/>
              <a:ea typeface="华光魏体_CNKI" panose="02000500000000000000" charset="-122"/>
              <a:cs typeface="华光魏体_CNKI" panose="02000500000000000000" charset="-122"/>
            </a:endParaRPr>
          </a:p>
          <a:p>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③</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速度：</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内存速度快；</a:t>
            </a:r>
            <a:r>
              <a:rPr lang="en-US" altLang="zh-CN" sz="2400">
                <a:solidFill>
                  <a:srgbClr val="0070C0"/>
                </a:solidFill>
                <a:latin typeface="华光魏体_CNKI" panose="02000500000000000000" charset="-122"/>
                <a:ea typeface="华光魏体_CNKI" panose="02000500000000000000" charset="-122"/>
                <a:cs typeface="华光魏体_CNKI" panose="02000500000000000000" charset="-122"/>
              </a:rPr>
              <a:t>                       	</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外存速度</a:t>
            </a:r>
            <a:r>
              <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rPr>
              <a:t>慢</a:t>
            </a:r>
            <a:endParaRPr lang="zh-CN" altLang="en-US" sz="2400">
              <a:solidFill>
                <a:srgbClr val="0070C0"/>
              </a:solidFill>
              <a:latin typeface="华光魏体_CNKI" panose="02000500000000000000" charset="-122"/>
              <a:ea typeface="华光魏体_CNKI" panose="02000500000000000000" charset="-122"/>
              <a:cs typeface="华光魏体_CNKI" panose="02000500000000000000" charset="-122"/>
            </a:endParaRPr>
          </a:p>
        </p:txBody>
      </p:sp>
    </p:spTree>
    <p:custDataLst>
      <p:tags r:id="rId3"/>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29435"/>
            <a:ext cx="6927850" cy="733425"/>
          </a:xfrm>
          <a:prstGeom prst="rect">
            <a:avLst/>
          </a:prstGeom>
          <a:noFill/>
        </p:spPr>
        <p:txBody>
          <a:bodyPr wrap="square" rtlCol="0" anchor="t">
            <a:noAutofit/>
          </a:bodyPr>
          <a:p>
            <a:pPr indent="0">
              <a:buFont typeface="+mj-ea"/>
              <a:buNone/>
            </a:pP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③</a:t>
            </a:r>
            <a:r>
              <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最佳适应算法</a:t>
            </a:r>
            <a:endPar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buFont typeface="Wingdings" panose="05000000000000000000" pitchFamily="2" charset="2"/>
              <a:buNone/>
            </a:pPr>
            <a:endParaRPr kumimoji="1" lang="zh-CN" altLang="en-US" sz="2000" dirty="0">
              <a:latin typeface="华光魏体_CNKI" panose="02000500000000000000" charset="-122"/>
              <a:ea typeface="华光魏体_CNKI" panose="02000500000000000000" charset="-122"/>
            </a:endParaRPr>
          </a:p>
          <a:p>
            <a:pPr>
              <a:buFont typeface="Wingdings" panose="05000000000000000000" pitchFamily="2" charset="2"/>
              <a:buChar char="u"/>
            </a:pPr>
            <a:endParaRPr kumimoji="1" lang="zh-CN" altLang="en-US" sz="2000" u="sng" dirty="0">
              <a:latin typeface="华光魏体_CNKI" panose="02000500000000000000" charset="-122"/>
              <a:ea typeface="华光魏体_CNKI" panose="02000500000000000000" charset="-122"/>
              <a:sym typeface="+mn-ea"/>
            </a:endParaRPr>
          </a:p>
        </p:txBody>
      </p:sp>
      <p:sp>
        <p:nvSpPr>
          <p:cNvPr id="3" name="Text Box 11"/>
          <p:cNvSpPr txBox="1">
            <a:spLocks noChangeArrowheads="1"/>
          </p:cNvSpPr>
          <p:nvPr/>
        </p:nvSpPr>
        <p:spPr bwMode="auto">
          <a:xfrm>
            <a:off x="4548384" y="2607311"/>
            <a:ext cx="914400" cy="533400"/>
          </a:xfrm>
          <a:prstGeom prst="rect">
            <a:avLst/>
          </a:prstGeom>
          <a:noFill/>
          <a:ln w="9525">
            <a:noFill/>
            <a:miter lim="800000"/>
          </a:ln>
          <a:effectLst/>
        </p:spPr>
        <p:txBody>
          <a:bodyPr wrap="none" lIns="74802" tIns="37400" rIns="74802" bIns="37400">
            <a:spAutoFit/>
          </a:bodyPr>
          <a:lstStyle/>
          <a:p>
            <a:pPr algn="l" defTabSz="748030">
              <a:defRPr/>
            </a:pPr>
            <a:r>
              <a:rPr lang="zh-CN" altLang="en-US" sz="3000">
                <a:solidFill>
                  <a:srgbClr val="9900FF"/>
                </a:solidFill>
                <a:effectLst>
                  <a:outerShdw blurRad="38100" dist="38100" dir="2700000" algn="tl">
                    <a:srgbClr val="C0C0C0"/>
                  </a:outerShdw>
                </a:effectLst>
              </a:rPr>
              <a:t>例：</a:t>
            </a:r>
            <a:endParaRPr lang="zh-CN" altLang="en-US" sz="3000">
              <a:solidFill>
                <a:srgbClr val="9900FF"/>
              </a:solidFill>
              <a:effectLst>
                <a:outerShdw blurRad="38100" dist="38100" dir="2700000" algn="tl">
                  <a:srgbClr val="C0C0C0"/>
                </a:outerShdw>
              </a:effectLst>
            </a:endParaRPr>
          </a:p>
        </p:txBody>
      </p:sp>
      <p:sp>
        <p:nvSpPr>
          <p:cNvPr id="12" name="Text Box 12"/>
          <p:cNvSpPr txBox="1">
            <a:spLocks noChangeArrowheads="1"/>
          </p:cNvSpPr>
          <p:nvPr/>
        </p:nvSpPr>
        <p:spPr bwMode="auto">
          <a:xfrm>
            <a:off x="5005584" y="5274311"/>
            <a:ext cx="6858000" cy="121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802" tIns="37400" rIns="74802" bIns="37400">
            <a:spAutoFit/>
          </a:bodyPr>
          <a:lstStyle>
            <a:lvl1pPr indent="546100"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just" eaLnBrk="1" hangingPunct="1">
              <a:lnSpc>
                <a:spcPct val="130000"/>
              </a:lnSpc>
              <a:spcBef>
                <a:spcPct val="50000"/>
              </a:spcBef>
              <a:buFontTx/>
              <a:buChar char="•"/>
            </a:pPr>
            <a:r>
              <a:rPr lang="zh-CN" altLang="en-US" sz="2400"/>
              <a:t>有</a:t>
            </a:r>
            <a:r>
              <a:rPr lang="en-US" altLang="zh-CN" sz="2400"/>
              <a:t>4</a:t>
            </a:r>
            <a:r>
              <a:rPr lang="zh-CN" altLang="en-US" sz="2400"/>
              <a:t>块空闲分区</a:t>
            </a:r>
            <a:r>
              <a:rPr lang="en-US" altLang="zh-CN" sz="2400"/>
              <a:t>(</a:t>
            </a:r>
            <a:r>
              <a:rPr lang="zh-CN" altLang="en-US" sz="2400"/>
              <a:t>从小分区</a:t>
            </a:r>
            <a:r>
              <a:rPr lang="zh-CN" altLang="en-US" sz="2400">
                <a:sym typeface="Monotype Sorts" pitchFamily="2" charset="2"/>
              </a:rPr>
              <a:t>→大分区</a:t>
            </a:r>
            <a:r>
              <a:rPr lang="en-US" altLang="zh-CN" sz="2400"/>
              <a:t>)</a:t>
            </a:r>
            <a:endParaRPr lang="en-US" altLang="zh-CN" sz="2400"/>
          </a:p>
          <a:p>
            <a:pPr algn="just" eaLnBrk="1" hangingPunct="1">
              <a:lnSpc>
                <a:spcPct val="130000"/>
              </a:lnSpc>
              <a:spcBef>
                <a:spcPct val="50000"/>
              </a:spcBef>
              <a:buFontTx/>
              <a:buChar char="•"/>
            </a:pPr>
            <a:r>
              <a:rPr lang="zh-CN" altLang="en-US" sz="2400">
                <a:latin typeface="Arial" panose="020B0604020202020204" pitchFamily="34" charset="0"/>
              </a:rPr>
              <a:t>来了一个需要</a:t>
            </a:r>
            <a:r>
              <a:rPr lang="en-US" altLang="zh-CN" sz="2400">
                <a:latin typeface="Arial" panose="020B0604020202020204" pitchFamily="34" charset="0"/>
              </a:rPr>
              <a:t>14K</a:t>
            </a:r>
            <a:r>
              <a:rPr lang="zh-CN" altLang="en-US" sz="2400">
                <a:latin typeface="Arial" panose="020B0604020202020204" pitchFamily="34" charset="0"/>
              </a:rPr>
              <a:t>内存的新进程后的情况？</a:t>
            </a:r>
            <a:endParaRPr lang="zh-CN" altLang="en-US" sz="2400">
              <a:latin typeface="Arial" panose="020B0604020202020204" pitchFamily="34" charset="0"/>
            </a:endParaRPr>
          </a:p>
        </p:txBody>
      </p:sp>
      <p:sp>
        <p:nvSpPr>
          <p:cNvPr id="16" name="Freeform 14"/>
          <p:cNvSpPr/>
          <p:nvPr/>
        </p:nvSpPr>
        <p:spPr bwMode="auto">
          <a:xfrm>
            <a:off x="6435922" y="2845436"/>
            <a:ext cx="527050" cy="915988"/>
          </a:xfrm>
          <a:custGeom>
            <a:avLst/>
            <a:gdLst>
              <a:gd name="T0" fmla="*/ 0 w 480"/>
              <a:gd name="T1" fmla="*/ 0 h 672"/>
              <a:gd name="T2" fmla="*/ 2147483647 w 480"/>
              <a:gd name="T3" fmla="*/ 0 h 672"/>
              <a:gd name="T4" fmla="*/ 2147483647 w 480"/>
              <a:gd name="T5" fmla="*/ 2147483647 h 672"/>
              <a:gd name="T6" fmla="*/ 2147483647 w 480"/>
              <a:gd name="T7" fmla="*/ 2147483647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0" y="0"/>
                </a:moveTo>
                <a:lnTo>
                  <a:pt x="96" y="0"/>
                </a:lnTo>
                <a:lnTo>
                  <a:pt x="96" y="672"/>
                </a:lnTo>
                <a:lnTo>
                  <a:pt x="480" y="672"/>
                </a:lnTo>
              </a:path>
            </a:pathLst>
          </a:custGeom>
          <a:noFill/>
          <a:ln w="952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17" name="Rectangle 15"/>
          <p:cNvSpPr>
            <a:spLocks noChangeArrowheads="1"/>
          </p:cNvSpPr>
          <p:nvPr/>
        </p:nvSpPr>
        <p:spPr bwMode="auto">
          <a:xfrm>
            <a:off x="5386584" y="2650174"/>
            <a:ext cx="1033463" cy="457200"/>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a:t>指针</a:t>
            </a:r>
            <a:endParaRPr lang="zh-CN" altLang="en-US"/>
          </a:p>
        </p:txBody>
      </p:sp>
      <p:sp>
        <p:nvSpPr>
          <p:cNvPr id="18" name="Rectangle 16"/>
          <p:cNvSpPr>
            <a:spLocks noChangeArrowheads="1"/>
          </p:cNvSpPr>
          <p:nvPr/>
        </p:nvSpPr>
        <p:spPr bwMode="auto">
          <a:xfrm>
            <a:off x="6942334" y="3499486"/>
            <a:ext cx="920750" cy="457200"/>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t>5k</a:t>
            </a:r>
            <a:endParaRPr lang="en-US" altLang="zh-CN" dirty="0"/>
          </a:p>
        </p:txBody>
      </p:sp>
      <p:sp>
        <p:nvSpPr>
          <p:cNvPr id="19" name="Rectangle 18"/>
          <p:cNvSpPr>
            <a:spLocks noChangeArrowheads="1"/>
          </p:cNvSpPr>
          <p:nvPr/>
        </p:nvSpPr>
        <p:spPr bwMode="auto">
          <a:xfrm>
            <a:off x="9545834" y="3499486"/>
            <a:ext cx="920750" cy="457200"/>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t>60k</a:t>
            </a:r>
            <a:endParaRPr lang="en-US" altLang="zh-CN" dirty="0"/>
          </a:p>
        </p:txBody>
      </p:sp>
      <p:sp>
        <p:nvSpPr>
          <p:cNvPr id="20" name="Rectangle 19"/>
          <p:cNvSpPr>
            <a:spLocks noChangeArrowheads="1"/>
          </p:cNvSpPr>
          <p:nvPr/>
        </p:nvSpPr>
        <p:spPr bwMode="auto">
          <a:xfrm>
            <a:off x="10845997" y="3499486"/>
            <a:ext cx="922337" cy="457200"/>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90k</a:t>
            </a:r>
            <a:endParaRPr lang="en-US" altLang="zh-CN"/>
          </a:p>
        </p:txBody>
      </p:sp>
      <p:grpSp>
        <p:nvGrpSpPr>
          <p:cNvPr id="21" name="Group 33"/>
          <p:cNvGrpSpPr/>
          <p:nvPr/>
        </p:nvGrpSpPr>
        <p:grpSpPr bwMode="auto">
          <a:xfrm>
            <a:off x="7901184" y="3499486"/>
            <a:ext cx="1639888" cy="457200"/>
            <a:chOff x="2474" y="919"/>
            <a:chExt cx="1033" cy="288"/>
          </a:xfrm>
        </p:grpSpPr>
        <p:sp>
          <p:nvSpPr>
            <p:cNvPr id="22" name="Rectangle 17"/>
            <p:cNvSpPr>
              <a:spLocks noChangeArrowheads="1"/>
            </p:cNvSpPr>
            <p:nvPr/>
          </p:nvSpPr>
          <p:spPr bwMode="auto">
            <a:xfrm>
              <a:off x="2690" y="919"/>
              <a:ext cx="580"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t>20k</a:t>
              </a:r>
              <a:endParaRPr lang="en-US" altLang="zh-CN" dirty="0"/>
            </a:p>
          </p:txBody>
        </p:sp>
        <p:sp>
          <p:nvSpPr>
            <p:cNvPr id="23" name="Line 20"/>
            <p:cNvSpPr>
              <a:spLocks noChangeShapeType="1"/>
            </p:cNvSpPr>
            <p:nvPr/>
          </p:nvSpPr>
          <p:spPr bwMode="auto">
            <a:xfrm>
              <a:off x="2474" y="1042"/>
              <a:ext cx="221"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sp>
          <p:nvSpPr>
            <p:cNvPr id="25" name="Line 21"/>
            <p:cNvSpPr>
              <a:spLocks noChangeShapeType="1"/>
            </p:cNvSpPr>
            <p:nvPr/>
          </p:nvSpPr>
          <p:spPr bwMode="auto">
            <a:xfrm>
              <a:off x="3286" y="1042"/>
              <a:ext cx="221"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grpSp>
      <p:sp>
        <p:nvSpPr>
          <p:cNvPr id="26" name="Line 22"/>
          <p:cNvSpPr>
            <a:spLocks noChangeShapeType="1"/>
          </p:cNvSpPr>
          <p:nvPr/>
        </p:nvSpPr>
        <p:spPr bwMode="auto">
          <a:xfrm>
            <a:off x="10479284" y="3694749"/>
            <a:ext cx="350838" cy="0"/>
          </a:xfrm>
          <a:prstGeom prst="line">
            <a:avLst/>
          </a:prstGeom>
          <a:noFill/>
          <a:ln w="9525">
            <a:solidFill>
              <a:srgbClr val="CC0000"/>
            </a:solidFill>
            <a:round/>
            <a:tailEnd type="triangle" w="med" len="med"/>
          </a:ln>
          <a:extLst>
            <a:ext uri="{909E8E84-426E-40DD-AFC4-6F175D3DCCD1}">
              <a14:hiddenFill xmlns:a14="http://schemas.microsoft.com/office/drawing/2010/main">
                <a:noFill/>
              </a14:hiddenFill>
            </a:ext>
          </a:extLst>
        </p:spPr>
        <p:txBody>
          <a:bodyPr wrap="none" lIns="69117" tIns="34560" rIns="69117" bIns="34560" anchor="ctr"/>
          <a:lstStyle/>
          <a:p>
            <a:endParaRPr lang="zh-CN" altLang="en-US"/>
          </a:p>
        </p:txBody>
      </p:sp>
      <p:grpSp>
        <p:nvGrpSpPr>
          <p:cNvPr id="27" name="Group 34"/>
          <p:cNvGrpSpPr/>
          <p:nvPr/>
        </p:nvGrpSpPr>
        <p:grpSpPr bwMode="auto">
          <a:xfrm>
            <a:off x="7901184" y="3826511"/>
            <a:ext cx="1639888" cy="979488"/>
            <a:chOff x="2474" y="1125"/>
            <a:chExt cx="1033" cy="617"/>
          </a:xfrm>
        </p:grpSpPr>
        <p:sp>
          <p:nvSpPr>
            <p:cNvPr id="28" name="Rectangle 23"/>
            <p:cNvSpPr>
              <a:spLocks noChangeArrowheads="1"/>
            </p:cNvSpPr>
            <p:nvPr/>
          </p:nvSpPr>
          <p:spPr bwMode="auto">
            <a:xfrm>
              <a:off x="2806" y="1454"/>
              <a:ext cx="369" cy="288"/>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a:t>6k</a:t>
              </a:r>
              <a:endParaRPr lang="en-US" altLang="zh-CN"/>
            </a:p>
          </p:txBody>
        </p:sp>
        <p:sp>
          <p:nvSpPr>
            <p:cNvPr id="29" name="Freeform 24"/>
            <p:cNvSpPr/>
            <p:nvPr/>
          </p:nvSpPr>
          <p:spPr bwMode="auto">
            <a:xfrm>
              <a:off x="2474" y="1125"/>
              <a:ext cx="332" cy="452"/>
            </a:xfrm>
            <a:custGeom>
              <a:avLst/>
              <a:gdLst>
                <a:gd name="T0" fmla="*/ 0 w 432"/>
                <a:gd name="T1" fmla="*/ 0 h 528"/>
                <a:gd name="T2" fmla="*/ 65 w 432"/>
                <a:gd name="T3" fmla="*/ 0 h 528"/>
                <a:gd name="T4" fmla="*/ 65 w 432"/>
                <a:gd name="T5" fmla="*/ 331 h 528"/>
                <a:gd name="T6" fmla="*/ 196 w 432"/>
                <a:gd name="T7" fmla="*/ 331 h 528"/>
                <a:gd name="T8" fmla="*/ 0 60000 65536"/>
                <a:gd name="T9" fmla="*/ 0 60000 65536"/>
                <a:gd name="T10" fmla="*/ 0 60000 65536"/>
                <a:gd name="T11" fmla="*/ 0 60000 65536"/>
                <a:gd name="T12" fmla="*/ 0 w 432"/>
                <a:gd name="T13" fmla="*/ 0 h 528"/>
                <a:gd name="T14" fmla="*/ 432 w 432"/>
                <a:gd name="T15" fmla="*/ 528 h 528"/>
              </a:gdLst>
              <a:ahLst/>
              <a:cxnLst>
                <a:cxn ang="T8">
                  <a:pos x="T0" y="T1"/>
                </a:cxn>
                <a:cxn ang="T9">
                  <a:pos x="T2" y="T3"/>
                </a:cxn>
                <a:cxn ang="T10">
                  <a:pos x="T4" y="T5"/>
                </a:cxn>
                <a:cxn ang="T11">
                  <a:pos x="T6" y="T7"/>
                </a:cxn>
              </a:cxnLst>
              <a:rect l="T12" t="T13" r="T14" b="T15"/>
              <a:pathLst>
                <a:path w="432" h="528">
                  <a:moveTo>
                    <a:pt x="0" y="0"/>
                  </a:moveTo>
                  <a:lnTo>
                    <a:pt x="144" y="0"/>
                  </a:lnTo>
                  <a:lnTo>
                    <a:pt x="144" y="528"/>
                  </a:lnTo>
                  <a:lnTo>
                    <a:pt x="432" y="528"/>
                  </a:lnTo>
                </a:path>
              </a:pathLst>
            </a:custGeom>
            <a:noFill/>
            <a:ln w="952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30" name="Freeform 25"/>
            <p:cNvSpPr/>
            <p:nvPr/>
          </p:nvSpPr>
          <p:spPr bwMode="auto">
            <a:xfrm flipH="1">
              <a:off x="3175" y="1125"/>
              <a:ext cx="332" cy="452"/>
            </a:xfrm>
            <a:custGeom>
              <a:avLst/>
              <a:gdLst>
                <a:gd name="T0" fmla="*/ 0 w 432"/>
                <a:gd name="T1" fmla="*/ 0 h 528"/>
                <a:gd name="T2" fmla="*/ 65 w 432"/>
                <a:gd name="T3" fmla="*/ 0 h 528"/>
                <a:gd name="T4" fmla="*/ 65 w 432"/>
                <a:gd name="T5" fmla="*/ 331 h 528"/>
                <a:gd name="T6" fmla="*/ 196 w 432"/>
                <a:gd name="T7" fmla="*/ 331 h 528"/>
                <a:gd name="T8" fmla="*/ 0 60000 65536"/>
                <a:gd name="T9" fmla="*/ 0 60000 65536"/>
                <a:gd name="T10" fmla="*/ 0 60000 65536"/>
                <a:gd name="T11" fmla="*/ 0 60000 65536"/>
                <a:gd name="T12" fmla="*/ 0 w 432"/>
                <a:gd name="T13" fmla="*/ 0 h 528"/>
                <a:gd name="T14" fmla="*/ 432 w 432"/>
                <a:gd name="T15" fmla="*/ 528 h 528"/>
              </a:gdLst>
              <a:ahLst/>
              <a:cxnLst>
                <a:cxn ang="T8">
                  <a:pos x="T0" y="T1"/>
                </a:cxn>
                <a:cxn ang="T9">
                  <a:pos x="T2" y="T3"/>
                </a:cxn>
                <a:cxn ang="T10">
                  <a:pos x="T4" y="T5"/>
                </a:cxn>
                <a:cxn ang="T11">
                  <a:pos x="T6" y="T7"/>
                </a:cxn>
              </a:cxnLst>
              <a:rect l="T12" t="T13" r="T14" b="T15"/>
              <a:pathLst>
                <a:path w="432" h="528">
                  <a:moveTo>
                    <a:pt x="0" y="0"/>
                  </a:moveTo>
                  <a:lnTo>
                    <a:pt x="144" y="0"/>
                  </a:lnTo>
                  <a:lnTo>
                    <a:pt x="144" y="528"/>
                  </a:lnTo>
                  <a:lnTo>
                    <a:pt x="432" y="528"/>
                  </a:lnTo>
                </a:path>
              </a:pathLst>
            </a:custGeom>
            <a:noFill/>
            <a:ln w="9525">
              <a:solidFill>
                <a:srgbClr val="CC0000"/>
              </a:solidFill>
              <a:round/>
              <a:headEnd type="triangle" w="med" len="med"/>
            </a:ln>
            <a:extLst>
              <a:ext uri="{909E8E84-426E-40DD-AFC4-6F175D3DCCD1}">
                <a14:hiddenFill xmlns:a14="http://schemas.microsoft.com/office/drawing/2010/main">
                  <a:solidFill>
                    <a:srgbClr val="FFFFFF"/>
                  </a:solidFill>
                </a14:hiddenFill>
              </a:ext>
            </a:extLst>
          </p:spPr>
          <p:txBody>
            <a:bodyPr wrap="none" lIns="69117" tIns="34560" rIns="69117" bIns="3456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sp>
        <p:nvSpPr>
          <p:cNvPr id="31" name="箭头: 圆角右 19"/>
          <p:cNvSpPr/>
          <p:nvPr/>
        </p:nvSpPr>
        <p:spPr>
          <a:xfrm>
            <a:off x="8607114" y="2556353"/>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Rectangle 18"/>
          <p:cNvSpPr>
            <a:spLocks noChangeArrowheads="1"/>
          </p:cNvSpPr>
          <p:nvPr/>
        </p:nvSpPr>
        <p:spPr bwMode="auto">
          <a:xfrm>
            <a:off x="9744273" y="2539208"/>
            <a:ext cx="1027113" cy="4587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lIns="59240" tIns="29621" rIns="59240" bIns="29621" anchor="ctr"/>
          <a:lstStyle>
            <a:lvl1pPr defTabSz="748030"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74803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74803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74803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74803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748030"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dirty="0">
                <a:solidFill>
                  <a:schemeClr val="bg1"/>
                </a:solidFill>
              </a:rPr>
              <a:t>14k</a:t>
            </a:r>
            <a:endParaRPr lang="en-US" altLang="zh-CN" dirty="0">
              <a:solidFill>
                <a:schemeClr val="bg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par>
                                <p:cTn id="13" presetID="3" presetClass="exit" presetSubtype="10" fill="hold" nodeType="withEffect">
                                  <p:stCondLst>
                                    <p:cond delay="0"/>
                                  </p:stCondLst>
                                  <p:childTnLst>
                                    <p:animEffect transition="out" filter="blinds(horizontal)">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29435"/>
            <a:ext cx="6927850" cy="733425"/>
          </a:xfrm>
          <a:prstGeom prst="rect">
            <a:avLst/>
          </a:prstGeom>
          <a:noFill/>
        </p:spPr>
        <p:txBody>
          <a:bodyPr wrap="square" rtlCol="0" anchor="t">
            <a:noAutofit/>
          </a:bodyPr>
          <a:p>
            <a:pPr indent="0">
              <a:buFont typeface="+mj-ea"/>
              <a:buNone/>
            </a:pP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④</a:t>
            </a:r>
            <a:r>
              <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 </a:t>
            </a: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最</a:t>
            </a:r>
            <a:r>
              <a:rPr kumimoji="1" lang="zh-CN" altLang="en-US" sz="2400" b="1"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坏适应算法</a:t>
            </a:r>
            <a:endParaRPr kumimoji="1" lang="en-US" altLang="zh-CN" sz="2400" b="1" dirty="0">
              <a:solidFill>
                <a:srgbClr val="FF0000"/>
              </a:solidFill>
              <a:latin typeface="华光魏体_CNKI" panose="02000500000000000000" charset="-122"/>
              <a:ea typeface="华光魏体_CNKI" panose="02000500000000000000" charset="-122"/>
              <a:cs typeface="华光魏体_CNKI" panose="02000500000000000000" charset="-122"/>
            </a:endParaRPr>
          </a:p>
          <a:p>
            <a:pPr indent="0">
              <a:buFont typeface="Wingdings" panose="05000000000000000000" pitchFamily="2" charset="2"/>
              <a:buNone/>
            </a:pPr>
            <a:endParaRPr kumimoji="1" lang="zh-CN" altLang="en-US" sz="2000" dirty="0">
              <a:latin typeface="华光魏体_CNKI" panose="02000500000000000000" charset="-122"/>
              <a:ea typeface="华光魏体_CNKI" panose="02000500000000000000" charset="-122"/>
            </a:endParaRPr>
          </a:p>
          <a:p>
            <a:pPr>
              <a:buFont typeface="Wingdings" panose="05000000000000000000" pitchFamily="2" charset="2"/>
              <a:buChar char="u"/>
            </a:pPr>
            <a:endParaRPr kumimoji="1" lang="zh-CN" altLang="en-US" sz="2000" u="sng" dirty="0">
              <a:latin typeface="华光魏体_CNKI" panose="02000500000000000000" charset="-122"/>
              <a:ea typeface="华光魏体_CNKI" panose="02000500000000000000" charset="-122"/>
              <a:sym typeface="+mn-ea"/>
            </a:endParaRPr>
          </a:p>
        </p:txBody>
      </p:sp>
      <p:graphicFrame>
        <p:nvGraphicFramePr>
          <p:cNvPr id="2" name="内容占位符 1"/>
          <p:cNvGraphicFramePr>
            <a:graphicFrameLocks noGrp="1"/>
          </p:cNvGraphicFramePr>
          <p:nvPr>
            <p:ph idx="1"/>
          </p:nvPr>
        </p:nvGraphicFramePr>
        <p:xfrm>
          <a:off x="5149850" y="2266315"/>
          <a:ext cx="7068185" cy="45916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16E4A1FE-AC71-4A3D-B6A3-680D676F04D3}"/>
                                            </p:graphicEl>
                                          </p:spTgt>
                                        </p:tgtEl>
                                        <p:attrNameLst>
                                          <p:attrName>style.visibility</p:attrName>
                                        </p:attrNameLst>
                                      </p:cBhvr>
                                      <p:to>
                                        <p:strVal val="visible"/>
                                      </p:to>
                                    </p:set>
                                    <p:animEffect transition="in" filter="fade">
                                      <p:cBhvr>
                                        <p:cTn id="7" dur="500"/>
                                        <p:tgtEl>
                                          <p:spTgt spid="2">
                                            <p:graphicEl>
                                              <a:dgm id="{16E4A1FE-AC71-4A3D-B6A3-680D676F04D3}"/>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graphicEl>
                                              <a:dgm id="{291DA63C-2D7E-4553-91E3-CBC4E143906F}"/>
                                            </p:graphicEl>
                                          </p:spTgt>
                                        </p:tgtEl>
                                        <p:attrNameLst>
                                          <p:attrName>style.visibility</p:attrName>
                                        </p:attrNameLst>
                                      </p:cBhvr>
                                      <p:to>
                                        <p:strVal val="visible"/>
                                      </p:to>
                                    </p:set>
                                    <p:animEffect transition="in" filter="fade">
                                      <p:cBhvr>
                                        <p:cTn id="11" dur="500"/>
                                        <p:tgtEl>
                                          <p:spTgt spid="2">
                                            <p:graphicEl>
                                              <a:dgm id="{291DA63C-2D7E-4553-91E3-CBC4E143906F}"/>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graphicEl>
                                              <a:dgm id="{2B1639EF-2F6E-4D6F-AB14-F7678383D38B}"/>
                                            </p:graphicEl>
                                          </p:spTgt>
                                        </p:tgtEl>
                                        <p:attrNameLst>
                                          <p:attrName>style.visibility</p:attrName>
                                        </p:attrNameLst>
                                      </p:cBhvr>
                                      <p:to>
                                        <p:strVal val="visible"/>
                                      </p:to>
                                    </p:set>
                                    <p:animEffect transition="in" filter="fade">
                                      <p:cBhvr>
                                        <p:cTn id="16" dur="500"/>
                                        <p:tgtEl>
                                          <p:spTgt spid="2">
                                            <p:graphicEl>
                                              <a:dgm id="{2B1639EF-2F6E-4D6F-AB14-F7678383D38B}"/>
                                            </p:graphic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
                                            <p:graphicEl>
                                              <a:dgm id="{F5459D57-C887-42B3-9570-75DAF87D4B6D}"/>
                                            </p:graphicEl>
                                          </p:spTgt>
                                        </p:tgtEl>
                                        <p:attrNameLst>
                                          <p:attrName>style.visibility</p:attrName>
                                        </p:attrNameLst>
                                      </p:cBhvr>
                                      <p:to>
                                        <p:strVal val="visible"/>
                                      </p:to>
                                    </p:set>
                                    <p:animEffect transition="in" filter="fade">
                                      <p:cBhvr>
                                        <p:cTn id="20" dur="500"/>
                                        <p:tgtEl>
                                          <p:spTgt spid="2">
                                            <p:graphicEl>
                                              <a:dgm id="{F5459D57-C887-42B3-9570-75DAF87D4B6D}"/>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graphicEl>
                                              <a:dgm id="{6ADEDCC9-FB24-418F-889C-4D779CCA2C0E}"/>
                                            </p:graphicEl>
                                          </p:spTgt>
                                        </p:tgtEl>
                                        <p:attrNameLst>
                                          <p:attrName>style.visibility</p:attrName>
                                        </p:attrNameLst>
                                      </p:cBhvr>
                                      <p:to>
                                        <p:strVal val="visible"/>
                                      </p:to>
                                    </p:set>
                                    <p:animEffect transition="in" filter="fade">
                                      <p:cBhvr>
                                        <p:cTn id="25" dur="500"/>
                                        <p:tgtEl>
                                          <p:spTgt spid="2">
                                            <p:graphicEl>
                                              <a:dgm id="{6ADEDCC9-FB24-418F-889C-4D779CCA2C0E}"/>
                                            </p:graphic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
                                            <p:graphicEl>
                                              <a:dgm id="{5AE14249-ABB7-4922-912C-2DCF2E8F8123}"/>
                                            </p:graphicEl>
                                          </p:spTgt>
                                        </p:tgtEl>
                                        <p:attrNameLst>
                                          <p:attrName>style.visibility</p:attrName>
                                        </p:attrNameLst>
                                      </p:cBhvr>
                                      <p:to>
                                        <p:strVal val="visible"/>
                                      </p:to>
                                    </p:set>
                                    <p:animEffect transition="in" filter="fade">
                                      <p:cBhvr>
                                        <p:cTn id="29" dur="500"/>
                                        <p:tgtEl>
                                          <p:spTgt spid="2">
                                            <p:graphicEl>
                                              <a:dgm id="{5AE14249-ABB7-4922-912C-2DCF2E8F81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28613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需要解决的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rPr>
              <a:t>数据结构；</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solidFill>
                  <a:srgbClr val="FF0000"/>
                </a:solidFill>
                <a:latin typeface="华光魏体_CNKI" panose="02000500000000000000" charset="-122"/>
                <a:ea typeface="华光魏体_CNKI" panose="02000500000000000000" charset="-122"/>
                <a:cs typeface="华光魏体_CNKI" panose="02000500000000000000" charset="-122"/>
              </a:rPr>
              <a:t>分区分配算法；</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800100" lvl="1"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分区分配和回收</a:t>
            </a:r>
            <a:r>
              <a:rPr lang="zh-CN" altLang="en-US" sz="2400">
                <a:latin typeface="华光魏体_CNKI" panose="02000500000000000000" charset="-122"/>
                <a:ea typeface="华光魏体_CNKI" panose="02000500000000000000" charset="-122"/>
                <a:cs typeface="华光魏体_CNKI" panose="02000500000000000000" charset="-122"/>
              </a:rPr>
              <a:t>操作；</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endParaRPr lang="zh-CN" altLang="en-US" sz="2400">
              <a:latin typeface="华光魏体_CNKI" panose="02000500000000000000" charset="-122"/>
              <a:ea typeface="华光魏体_CNKI" panose="02000500000000000000" charset="-122"/>
              <a:cs typeface="华光魏体_CNKI" panose="02000500000000000000" charset="-122"/>
            </a:endParaRPr>
          </a:p>
        </p:txBody>
      </p:sp>
      <p:sp>
        <p:nvSpPr>
          <p:cNvPr id="24" name="文本框 23"/>
          <p:cNvSpPr txBox="1"/>
          <p:nvPr/>
        </p:nvSpPr>
        <p:spPr>
          <a:xfrm>
            <a:off x="5149850" y="1816735"/>
            <a:ext cx="6927850" cy="733425"/>
          </a:xfrm>
          <a:prstGeom prst="rect">
            <a:avLst/>
          </a:prstGeom>
          <a:noFill/>
        </p:spPr>
        <p:txBody>
          <a:bodyPr wrap="square" rtlCol="0" anchor="t">
            <a:noAutofit/>
          </a:bodyPr>
          <a:p>
            <a:pPr indent="0">
              <a:lnSpc>
                <a:spcPct val="150000"/>
              </a:lnSpc>
              <a:buFont typeface="+mj-ea"/>
              <a:buNone/>
            </a:pPr>
            <a:r>
              <a:rPr kumimoji="1" lang="zh-CN" altLang="en-US" sz="2400" dirty="0">
                <a:solidFill>
                  <a:srgbClr val="FF0000"/>
                </a:solidFill>
                <a:latin typeface="Times New Roman" panose="02020603050405020304" charset="0"/>
                <a:ea typeface="华光魏体_CNKI" panose="02000500000000000000" charset="-122"/>
                <a:cs typeface="Times New Roman" panose="02020603050405020304" charset="0"/>
              </a:rPr>
              <a:t>⑤</a:t>
            </a:r>
            <a:r>
              <a:rPr kumimoji="1" lang="en-US" altLang="zh-CN" sz="2400" dirty="0">
                <a:solidFill>
                  <a:srgbClr val="FF0000"/>
                </a:solidFill>
                <a:latin typeface="Times New Roman" panose="02020603050405020304" charset="0"/>
                <a:ea typeface="华光魏体_CNKI" panose="02000500000000000000" charset="-122"/>
                <a:cs typeface="Times New Roman" panose="02020603050405020304" charset="0"/>
              </a:rPr>
              <a:t> </a:t>
            </a:r>
            <a:r>
              <a:rPr kumimoji="1" lang="zh-CN" altLang="en-US" sz="2400" dirty="0">
                <a:solidFill>
                  <a:srgbClr val="FF0000"/>
                </a:solidFill>
                <a:latin typeface="Times New Roman" panose="02020603050405020304" charset="0"/>
                <a:ea typeface="华光魏体_CNKI" panose="02000500000000000000" charset="-122"/>
                <a:cs typeface="Times New Roman" panose="02020603050405020304" charset="0"/>
              </a:rPr>
              <a:t>伙伴系统</a:t>
            </a:r>
            <a:endParaRPr kumimoji="1" lang="zh-CN" altLang="en-US" sz="2400" dirty="0">
              <a:solidFill>
                <a:srgbClr val="FF0000"/>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mj-ea"/>
              <a:buNone/>
            </a:pPr>
            <a:r>
              <a:rPr lang="en-US" altLang="zh-CN" sz="2400">
                <a:latin typeface="Times New Roman" panose="02020603050405020304" charset="0"/>
                <a:ea typeface="华光魏体_CNKI" panose="02000500000000000000" charset="-122"/>
                <a:cs typeface="Times New Roman" panose="02020603050405020304" charset="0"/>
                <a:sym typeface="+mn-ea"/>
              </a:rPr>
              <a:t>Linux</a:t>
            </a:r>
            <a:r>
              <a:rPr lang="zh-CN" altLang="en-US" sz="2400">
                <a:latin typeface="Times New Roman" panose="02020603050405020304" charset="0"/>
                <a:ea typeface="华光魏体_CNKI" panose="02000500000000000000" charset="-122"/>
                <a:cs typeface="Times New Roman" panose="02020603050405020304" charset="0"/>
                <a:sym typeface="+mn-ea"/>
              </a:rPr>
              <a:t>的内存管理机制</a:t>
            </a:r>
            <a:endParaRPr kumimoji="1" lang="zh-CN" altLang="en-US" sz="2400" dirty="0">
              <a:solidFill>
                <a:srgbClr val="FF0000"/>
              </a:solidFill>
              <a:latin typeface="Times New Roman" panose="02020603050405020304" charset="0"/>
              <a:ea typeface="华光魏体_CNKI" panose="02000500000000000000" charset="-122"/>
              <a:cs typeface="Times New Roman" panose="02020603050405020304" charset="0"/>
            </a:endParaRPr>
          </a:p>
          <a:p>
            <a:pPr indent="0">
              <a:lnSpc>
                <a:spcPct val="150000"/>
              </a:lnSpc>
              <a:buFont typeface="+mj-ea"/>
              <a:buNone/>
            </a:pPr>
            <a:endParaRPr kumimoji="1" lang="zh-CN" altLang="en-US" sz="2400" dirty="0">
              <a:solidFill>
                <a:srgbClr val="FF0000"/>
              </a:solidFill>
              <a:latin typeface="Times New Roman" panose="02020603050405020304" charset="0"/>
              <a:ea typeface="华光魏体_CNKI" panose="02000500000000000000" charset="-122"/>
              <a:cs typeface="Times New Roman" panose="02020603050405020304" charset="0"/>
            </a:endParaRPr>
          </a:p>
          <a:p>
            <a:pPr>
              <a:lnSpc>
                <a:spcPct val="150000"/>
              </a:lnSpc>
              <a:buFont typeface="Wingdings" panose="05000000000000000000" pitchFamily="2" charset="2"/>
              <a:buChar char="u"/>
            </a:pPr>
            <a:endParaRPr kumimoji="1" lang="zh-CN" altLang="en-US" sz="2400" u="sng" dirty="0">
              <a:solidFill>
                <a:srgbClr val="FF0000"/>
              </a:solidFill>
              <a:latin typeface="Times New Roman" panose="02020603050405020304" charset="0"/>
              <a:ea typeface="华光魏体_CNKI" panose="02000500000000000000" charset="-122"/>
              <a:cs typeface="Times New Roman" panose="02020603050405020304" charset="0"/>
              <a:sym typeface="+mn-ea"/>
            </a:endParaRPr>
          </a:p>
        </p:txBody>
      </p:sp>
      <p:graphicFrame>
        <p:nvGraphicFramePr>
          <p:cNvPr id="2" name="内容占位符 1"/>
          <p:cNvGraphicFramePr>
            <a:graphicFrameLocks noGrp="1"/>
          </p:cNvGraphicFramePr>
          <p:nvPr>
            <p:ph idx="1"/>
          </p:nvPr>
        </p:nvGraphicFramePr>
        <p:xfrm>
          <a:off x="5149850" y="2266315"/>
          <a:ext cx="7068185" cy="45916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16E4A1FE-AC71-4A3D-B6A3-680D676F04D3}"/>
                                            </p:graphicEl>
                                          </p:spTgt>
                                        </p:tgtEl>
                                        <p:attrNameLst>
                                          <p:attrName>style.visibility</p:attrName>
                                        </p:attrNameLst>
                                      </p:cBhvr>
                                      <p:to>
                                        <p:strVal val="visible"/>
                                      </p:to>
                                    </p:set>
                                    <p:animEffect transition="in" filter="fade">
                                      <p:cBhvr>
                                        <p:cTn id="7" dur="500"/>
                                        <p:tgtEl>
                                          <p:spTgt spid="2">
                                            <p:graphicEl>
                                              <a:dgm id="{16E4A1FE-AC71-4A3D-B6A3-680D676F04D3}"/>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graphicEl>
                                              <a:dgm id="{291DA63C-2D7E-4553-91E3-CBC4E143906F}"/>
                                            </p:graphicEl>
                                          </p:spTgt>
                                        </p:tgtEl>
                                        <p:attrNameLst>
                                          <p:attrName>style.visibility</p:attrName>
                                        </p:attrNameLst>
                                      </p:cBhvr>
                                      <p:to>
                                        <p:strVal val="visible"/>
                                      </p:to>
                                    </p:set>
                                    <p:animEffect transition="in" filter="fade">
                                      <p:cBhvr>
                                        <p:cTn id="11" dur="500"/>
                                        <p:tgtEl>
                                          <p:spTgt spid="2">
                                            <p:graphicEl>
                                              <a:dgm id="{291DA63C-2D7E-4553-91E3-CBC4E143906F}"/>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graphicEl>
                                              <a:dgm id="{2B1639EF-2F6E-4D6F-AB14-F7678383D38B}"/>
                                            </p:graphicEl>
                                          </p:spTgt>
                                        </p:tgtEl>
                                        <p:attrNameLst>
                                          <p:attrName>style.visibility</p:attrName>
                                        </p:attrNameLst>
                                      </p:cBhvr>
                                      <p:to>
                                        <p:strVal val="visible"/>
                                      </p:to>
                                    </p:set>
                                    <p:animEffect transition="in" filter="fade">
                                      <p:cBhvr>
                                        <p:cTn id="16" dur="500"/>
                                        <p:tgtEl>
                                          <p:spTgt spid="2">
                                            <p:graphicEl>
                                              <a:dgm id="{2B1639EF-2F6E-4D6F-AB14-F7678383D38B}"/>
                                            </p:graphic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
                                            <p:graphicEl>
                                              <a:dgm id="{F5459D57-C887-42B3-9570-75DAF87D4B6D}"/>
                                            </p:graphicEl>
                                          </p:spTgt>
                                        </p:tgtEl>
                                        <p:attrNameLst>
                                          <p:attrName>style.visibility</p:attrName>
                                        </p:attrNameLst>
                                      </p:cBhvr>
                                      <p:to>
                                        <p:strVal val="visible"/>
                                      </p:to>
                                    </p:set>
                                    <p:animEffect transition="in" filter="fade">
                                      <p:cBhvr>
                                        <p:cTn id="20" dur="500"/>
                                        <p:tgtEl>
                                          <p:spTgt spid="2">
                                            <p:graphicEl>
                                              <a:dgm id="{F5459D57-C887-42B3-9570-75DAF87D4B6D}"/>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graphicEl>
                                              <a:dgm id="{6ADEDCC9-FB24-418F-889C-4D779CCA2C0E}"/>
                                            </p:graphicEl>
                                          </p:spTgt>
                                        </p:tgtEl>
                                        <p:attrNameLst>
                                          <p:attrName>style.visibility</p:attrName>
                                        </p:attrNameLst>
                                      </p:cBhvr>
                                      <p:to>
                                        <p:strVal val="visible"/>
                                      </p:to>
                                    </p:set>
                                    <p:animEffect transition="in" filter="fade">
                                      <p:cBhvr>
                                        <p:cTn id="25" dur="500"/>
                                        <p:tgtEl>
                                          <p:spTgt spid="2">
                                            <p:graphicEl>
                                              <a:dgm id="{6ADEDCC9-FB24-418F-889C-4D779CCA2C0E}"/>
                                            </p:graphic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
                                            <p:graphicEl>
                                              <a:dgm id="{5AE14249-ABB7-4922-912C-2DCF2E8F8123}"/>
                                            </p:graphicEl>
                                          </p:spTgt>
                                        </p:tgtEl>
                                        <p:attrNameLst>
                                          <p:attrName>style.visibility</p:attrName>
                                        </p:attrNameLst>
                                      </p:cBhvr>
                                      <p:to>
                                        <p:strVal val="visible"/>
                                      </p:to>
                                    </p:set>
                                    <p:animEffect transition="in" filter="fade">
                                      <p:cBhvr>
                                        <p:cTn id="29" dur="500"/>
                                        <p:tgtEl>
                                          <p:spTgt spid="2">
                                            <p:graphicEl>
                                              <a:dgm id="{5AE14249-ABB7-4922-912C-2DCF2E8F81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en-US"/>
              <a:t>伙伴</a:t>
            </a:r>
            <a:r>
              <a:rPr lang="zh-CN" altLang="en-US"/>
              <a:t>系统</a:t>
            </a:r>
            <a:endParaRPr lang="zh-CN" altLang="en-US"/>
          </a:p>
        </p:txBody>
      </p:sp>
      <p:sp>
        <p:nvSpPr>
          <p:cNvPr id="3" name="副标题 2"/>
          <p:cNvSpPr>
            <a:spLocks noGrp="1"/>
          </p:cNvSpPr>
          <p:nvPr>
            <p:ph type="subTitle" idx="1"/>
            <p:custDataLst>
              <p:tags r:id="rId2"/>
            </p:custDataLst>
          </p:nvPr>
        </p:nvSpPr>
        <p:spPr/>
        <p:txBody>
          <a:bodyPr/>
          <a:p>
            <a:r>
              <a:rPr lang="en-US" altLang="zh-CN">
                <a:latin typeface="Times New Roman" panose="02020603050405020304" charset="0"/>
                <a:cs typeface="Times New Roman" panose="02020603050405020304" charset="0"/>
              </a:rPr>
              <a:t>Buddy System</a:t>
            </a:r>
            <a:endParaRPr lang="en-US" altLang="zh-CN">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sp>
        <p:nvSpPr>
          <p:cNvPr id="3" name="内容占位符 2"/>
          <p:cNvSpPr>
            <a:spLocks noGrp="1"/>
          </p:cNvSpPr>
          <p:nvPr>
            <p:ph idx="1"/>
          </p:nvPr>
        </p:nvSpPr>
        <p:spPr/>
        <p:txBody>
          <a:bodyPr/>
          <a:p>
            <a:r>
              <a:rPr lang="zh-CN" altLang="en-US"/>
              <a:t>伙伴系统的宗旨就是用最小的内存块来满足内核的对于内存的请求。</a:t>
            </a:r>
            <a:endParaRPr lang="zh-CN" altLang="en-US"/>
          </a:p>
          <a:p>
            <a:r>
              <a:rPr lang="zh-CN" altLang="en-US"/>
              <a:t>在最初，只有一个块，也就是整个内存，假如为1M大小，而允许的最小块为64K。</a:t>
            </a:r>
            <a:endParaRPr lang="zh-CN" altLang="en-US"/>
          </a:p>
          <a:p>
            <a:r>
              <a:rPr lang="zh-CN" altLang="en-US"/>
              <a:t>那么当我们申请一块200K大小的内存时，</a:t>
            </a:r>
            <a:endParaRPr lang="zh-CN" altLang="en-US"/>
          </a:p>
          <a:p>
            <a:pPr marL="0" indent="0">
              <a:buNone/>
            </a:pPr>
            <a:r>
              <a:rPr lang="en-US" altLang="zh-CN"/>
              <a:t>	1.</a:t>
            </a:r>
            <a:r>
              <a:rPr lang="zh-CN" altLang="en-US"/>
              <a:t>先将1M的块分裂成两等分，各为512K，这两分之间的关系就称为伙伴，</a:t>
            </a:r>
            <a:endParaRPr lang="zh-CN" altLang="en-US"/>
          </a:p>
          <a:p>
            <a:pPr marL="0" indent="0">
              <a:buNone/>
            </a:pPr>
            <a:r>
              <a:rPr lang="en-US" altLang="zh-CN"/>
              <a:t>   	2.</a:t>
            </a:r>
            <a:r>
              <a:rPr lang="zh-CN" altLang="en-US"/>
              <a:t>然后再将第一个512K的内存块分裂成两等分，各256K，将第一个256K的内存块分配给</a:t>
            </a:r>
            <a:r>
              <a:rPr lang="en-US" altLang="zh-CN"/>
              <a:t>	</a:t>
            </a:r>
            <a:r>
              <a:rPr lang="zh-CN" altLang="en-US"/>
              <a:t>进程，这样就是一个分配的过程。</a:t>
            </a:r>
            <a:endParaRPr lang="zh-CN" altLang="en-US"/>
          </a:p>
          <a:p>
            <a:endParaRPr lang="zh-CN" altLang="en-US"/>
          </a:p>
        </p:txBody>
      </p:sp>
      <p:pic>
        <p:nvPicPr>
          <p:cNvPr id="4" name="图片 3"/>
          <p:cNvPicPr>
            <a:picLocks noChangeAspect="1"/>
          </p:cNvPicPr>
          <p:nvPr>
            <p:custDataLst>
              <p:tags r:id="rId1"/>
            </p:custDataLst>
          </p:nvPr>
        </p:nvPicPr>
        <p:blipFill>
          <a:blip r:embed="rId2"/>
          <a:srcRect b="79523"/>
          <a:stretch>
            <a:fillRect/>
          </a:stretch>
        </p:blipFill>
        <p:spPr>
          <a:xfrm>
            <a:off x="2130425" y="4932045"/>
            <a:ext cx="7924800" cy="1035685"/>
          </a:xfrm>
          <a:prstGeom prst="rect">
            <a:avLst/>
          </a:prstGeom>
        </p:spPr>
      </p:pic>
    </p:spTree>
    <p:custDataLst>
      <p:tags r:id="rId3"/>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sp>
        <p:nvSpPr>
          <p:cNvPr id="3" name="内容占位符 2"/>
          <p:cNvSpPr>
            <a:spLocks noGrp="1"/>
          </p:cNvSpPr>
          <p:nvPr>
            <p:ph idx="1"/>
          </p:nvPr>
        </p:nvSpPr>
        <p:spPr/>
        <p:txBody>
          <a:bodyPr/>
          <a:p>
            <a:r>
              <a:rPr lang="zh-CN" altLang="en-US"/>
              <a:t>伙伴系统的宗旨就是用最小的内存块来满足内核的对于内存的请求。</a:t>
            </a:r>
            <a:endParaRPr lang="zh-CN" altLang="en-US"/>
          </a:p>
          <a:p>
            <a:r>
              <a:rPr lang="zh-CN" altLang="en-US"/>
              <a:t>在最初，只有一个块，也就是整个内存，假如为1M大小，而允许的最小块为64K。</a:t>
            </a:r>
            <a:endParaRPr lang="zh-CN" altLang="en-US"/>
          </a:p>
          <a:p>
            <a:r>
              <a:rPr lang="zh-CN" altLang="en-US"/>
              <a:t>那么当我们申请一块200K大小的内存时，</a:t>
            </a:r>
            <a:endParaRPr lang="zh-CN" altLang="en-US"/>
          </a:p>
          <a:p>
            <a:pPr marL="0" indent="0">
              <a:buNone/>
            </a:pPr>
            <a:r>
              <a:rPr lang="en-US" altLang="zh-CN"/>
              <a:t>	1.</a:t>
            </a:r>
            <a:r>
              <a:rPr lang="zh-CN" altLang="en-US"/>
              <a:t>先将1M的块分裂成两等分，各为512K，这两分之间的关系就称为伙伴，</a:t>
            </a:r>
            <a:endParaRPr lang="zh-CN" altLang="en-US"/>
          </a:p>
          <a:p>
            <a:pPr marL="0" indent="0">
              <a:buNone/>
            </a:pPr>
            <a:r>
              <a:rPr lang="en-US" altLang="zh-CN"/>
              <a:t>   	2.</a:t>
            </a:r>
            <a:r>
              <a:rPr lang="zh-CN" altLang="en-US"/>
              <a:t>然后再将第一个512K的内存块分裂成两等分，各256K，将第一个256K的内存块分配给</a:t>
            </a:r>
            <a:r>
              <a:rPr lang="en-US" altLang="zh-CN"/>
              <a:t>	</a:t>
            </a:r>
            <a:r>
              <a:rPr lang="zh-CN" altLang="en-US"/>
              <a:t>进程，这样就是一个分配的过程。</a:t>
            </a:r>
            <a:endParaRPr lang="zh-CN" altLang="en-US"/>
          </a:p>
          <a:p>
            <a:endParaRPr lang="zh-CN" altLang="en-US"/>
          </a:p>
        </p:txBody>
      </p:sp>
      <p:pic>
        <p:nvPicPr>
          <p:cNvPr id="4" name="图片 3"/>
          <p:cNvPicPr>
            <a:picLocks noChangeAspect="1"/>
          </p:cNvPicPr>
          <p:nvPr>
            <p:custDataLst>
              <p:tags r:id="rId1"/>
            </p:custDataLst>
          </p:nvPr>
        </p:nvPicPr>
        <p:blipFill>
          <a:blip r:embed="rId2"/>
          <a:srcRect b="79523"/>
          <a:stretch>
            <a:fillRect/>
          </a:stretch>
        </p:blipFill>
        <p:spPr>
          <a:xfrm>
            <a:off x="2130425" y="4932045"/>
            <a:ext cx="7924800" cy="1035685"/>
          </a:xfrm>
          <a:prstGeom prst="rect">
            <a:avLst/>
          </a:prstGeom>
        </p:spPr>
      </p:pic>
      <p:sp>
        <p:nvSpPr>
          <p:cNvPr id="5" name="矩形 4"/>
          <p:cNvSpPr/>
          <p:nvPr/>
        </p:nvSpPr>
        <p:spPr>
          <a:xfrm>
            <a:off x="2719070" y="5740400"/>
            <a:ext cx="1940560" cy="189865"/>
          </a:xfrm>
          <a:prstGeom prst="rect">
            <a:avLst/>
          </a:prstGeom>
          <a:solidFill>
            <a:schemeClr val="accent2">
              <a:lumMod val="60000"/>
              <a:lumOff val="40000"/>
              <a:alpha val="54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sp>
        <p:nvSpPr>
          <p:cNvPr id="3" name="内容占位符 2"/>
          <p:cNvSpPr>
            <a:spLocks noGrp="1"/>
          </p:cNvSpPr>
          <p:nvPr>
            <p:ph idx="1"/>
          </p:nvPr>
        </p:nvSpPr>
        <p:spPr/>
        <p:txBody>
          <a:bodyPr/>
          <a:p>
            <a:r>
              <a:rPr lang="zh-CN" altLang="en-US"/>
              <a:t>伙伴系统的宗旨就是用最小的内存块来满足内核的对于内存的请求。</a:t>
            </a:r>
            <a:endParaRPr lang="zh-CN" altLang="en-US"/>
          </a:p>
          <a:p>
            <a:r>
              <a:rPr lang="zh-CN" altLang="en-US"/>
              <a:t>在最初，只有一个块，也就是整个内存，假如为1M大小，而允许的最小块为64K。</a:t>
            </a:r>
            <a:endParaRPr lang="zh-CN" altLang="en-US"/>
          </a:p>
          <a:p>
            <a:r>
              <a:rPr lang="zh-CN" altLang="en-US"/>
              <a:t>那么当我们申请一块200K大小的内存时，</a:t>
            </a:r>
            <a:endParaRPr lang="zh-CN" altLang="en-US"/>
          </a:p>
          <a:p>
            <a:pPr marL="0" indent="0">
              <a:buNone/>
            </a:pPr>
            <a:r>
              <a:rPr lang="en-US" altLang="zh-CN"/>
              <a:t>	1.</a:t>
            </a:r>
            <a:r>
              <a:rPr lang="zh-CN" altLang="en-US"/>
              <a:t>先将1M的块分裂成两等分，各为512K，这两分之间的关系就称为伙伴，</a:t>
            </a:r>
            <a:endParaRPr lang="zh-CN" altLang="en-US"/>
          </a:p>
          <a:p>
            <a:pPr marL="0" indent="0">
              <a:buNone/>
            </a:pPr>
            <a:r>
              <a:rPr lang="en-US" altLang="zh-CN"/>
              <a:t>   	2.</a:t>
            </a:r>
            <a:r>
              <a:rPr lang="zh-CN" altLang="en-US"/>
              <a:t>然后再将第一个512K的内存块分裂成两等分，各256K，将第一个256K的内存块分配给</a:t>
            </a:r>
            <a:r>
              <a:rPr lang="en-US" altLang="zh-CN"/>
              <a:t>	</a:t>
            </a:r>
            <a:r>
              <a:rPr lang="zh-CN" altLang="en-US"/>
              <a:t>进程，这样就是一个分配的过程。</a:t>
            </a:r>
            <a:endParaRPr lang="zh-CN" altLang="en-US"/>
          </a:p>
          <a:p>
            <a:endParaRPr lang="zh-CN" altLang="en-US"/>
          </a:p>
        </p:txBody>
      </p:sp>
      <p:pic>
        <p:nvPicPr>
          <p:cNvPr id="4" name="图片 3"/>
          <p:cNvPicPr>
            <a:picLocks noChangeAspect="1"/>
          </p:cNvPicPr>
          <p:nvPr>
            <p:custDataLst>
              <p:tags r:id="rId1"/>
            </p:custDataLst>
          </p:nvPr>
        </p:nvPicPr>
        <p:blipFill>
          <a:blip r:embed="rId2"/>
          <a:srcRect b="79523"/>
          <a:stretch>
            <a:fillRect/>
          </a:stretch>
        </p:blipFill>
        <p:spPr>
          <a:xfrm>
            <a:off x="2130425" y="4932045"/>
            <a:ext cx="7924800" cy="1035685"/>
          </a:xfrm>
          <a:prstGeom prst="rect">
            <a:avLst/>
          </a:prstGeom>
        </p:spPr>
      </p:pic>
      <p:sp>
        <p:nvSpPr>
          <p:cNvPr id="5" name="矩形 4"/>
          <p:cNvSpPr/>
          <p:nvPr/>
        </p:nvSpPr>
        <p:spPr>
          <a:xfrm>
            <a:off x="2719070" y="5740400"/>
            <a:ext cx="1940560" cy="189865"/>
          </a:xfrm>
          <a:prstGeom prst="rect">
            <a:avLst/>
          </a:prstGeom>
          <a:solidFill>
            <a:schemeClr val="accent2">
              <a:lumMod val="60000"/>
              <a:lumOff val="40000"/>
              <a:alpha val="54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1092835" y="6249670"/>
                <a:ext cx="10147300" cy="400050"/>
              </a:xfrm>
              <a:prstGeom prst="rect">
                <a:avLst/>
              </a:prstGeom>
              <a:noFill/>
            </p:spPr>
            <p:txBody>
              <a:bodyPr wrap="square" rtlCol="0">
                <a:spAutoFit/>
              </a:bodyPr>
              <a:p>
                <a:r>
                  <a:rPr lang="zh-CN" altLang="en-US"/>
                  <a:t>在最</a:t>
                </a:r>
                <a:r>
                  <a:rPr lang="zh-CN" altLang="en-US"/>
                  <a:t>坏的条件下，可能对</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2</m:t>
                        </m:r>
                      </m:e>
                      <m:sup>
                        <m:r>
                          <a:rPr lang="en-US" altLang="zh-CN" i="1">
                            <a:latin typeface="Cambria Math" panose="02040503050406030204" charset="0"/>
                            <a:cs typeface="Cambria Math" panose="02040503050406030204" charset="0"/>
                          </a:rPr>
                          <m:t>𝑘</m:t>
                        </m:r>
                      </m:sup>
                    </m:sSup>
                  </m:oMath>
                </a14:m>
                <a:r>
                  <a:rPr lang="zh-CN" altLang="en-US"/>
                  <a:t>的区域分割</a:t>
                </a:r>
                <a14:m>
                  <m:oMath xmlns:m="http://schemas.openxmlformats.org/officeDocument/2006/math">
                    <m:r>
                      <a:rPr lang="en-US" altLang="zh-CN">
                        <a:latin typeface="Cambria Math" panose="02040503050406030204" charset="0"/>
                      </a:rPr>
                      <m:t>𝑘</m:t>
                    </m:r>
                    <m:r>
                      <a:rPr lang="zh-CN" altLang="en-US">
                        <a:latin typeface="Cambria Math" panose="02040503050406030204" charset="0"/>
                      </a:rPr>
                      <m:t>次</m:t>
                    </m:r>
                    <m:r>
                      <a:rPr lang="en-US" altLang="zh-CN">
                        <a:latin typeface="Cambria Math" panose="02040503050406030204" charset="0"/>
                      </a:rPr>
                      <m:t>，</m:t>
                    </m:r>
                    <m:r>
                      <a:rPr lang="zh-CN" altLang="en-US">
                        <a:latin typeface="Cambria Math" panose="02040503050406030204" charset="0"/>
                      </a:rPr>
                      <m:t>才能获得所需分区</m:t>
                    </m:r>
                  </m:oMath>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1092835" y="6249670"/>
                <a:ext cx="10147300" cy="400050"/>
              </a:xfrm>
              <a:prstGeom prst="rect">
                <a:avLst/>
              </a:prstGeom>
              <a:blipFill rotWithShape="1">
                <a:blip r:embed="rId3"/>
                <a:stretch>
                  <a:fillRect/>
                </a:stretch>
              </a:blipFill>
            </p:spPr>
            <p:txBody>
              <a:bodyPr/>
              <a:lstStyle/>
              <a:p>
                <a:r>
                  <a:rPr lang="zh-CN" altLang="en-US">
                    <a:noFill/>
                  </a:rPr>
                  <a:t> </a:t>
                </a:r>
              </a:p>
            </p:txBody>
          </p:sp>
        </mc:Fallback>
      </mc:AlternateContent>
    </p:spTree>
    <p:custDataLst>
      <p:tags r:id="rId4"/>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sp>
        <p:nvSpPr>
          <p:cNvPr id="3" name="内容占位符 2"/>
          <p:cNvSpPr>
            <a:spLocks noGrp="1"/>
          </p:cNvSpPr>
          <p:nvPr>
            <p:ph idx="1"/>
          </p:nvPr>
        </p:nvSpPr>
        <p:spPr/>
        <p:txBody>
          <a:bodyPr/>
          <a:p>
            <a:r>
              <a:rPr lang="zh-CN" altLang="en-US"/>
              <a:t>伙伴系统的宗旨就是用最小的内存块来满足内核的对于内存的请求。</a:t>
            </a:r>
            <a:endParaRPr lang="zh-CN" altLang="en-US"/>
          </a:p>
          <a:p>
            <a:r>
              <a:rPr lang="zh-CN" altLang="en-US"/>
              <a:t>回收时，需要找出该内存块的伙伴块，看是否空闲，如果空闲，则合并</a:t>
            </a:r>
            <a:r>
              <a:rPr lang="zh-CN" altLang="en-US"/>
              <a:t>回收；</a:t>
            </a:r>
            <a:endParaRPr lang="zh-CN" altLang="en-US"/>
          </a:p>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3387661" y="2928239"/>
                <a:ext cx="4240530" cy="6451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𝑏𝑢𝑑𝑑𝑦</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e>
                                  <m:sup>
                                    <m:r>
                                      <a:rPr lang="en-US" altLang="zh-CN" i="1">
                                        <a:latin typeface="Cambria Math" panose="02040503050406030204" charset="0"/>
                                        <a:cs typeface="Cambria Math" panose="02040503050406030204" charset="0"/>
                                      </a:rPr>
                                      <m:t>𝑘</m:t>
                                    </m:r>
                                  </m:sup>
                                </m:sSup>
                                <m:r>
                                  <a:rPr lang="en-US" altLang="zh-CN" i="1">
                                    <a:latin typeface="Cambria Math" panose="02040503050406030204" charset="0"/>
                                    <a:cs typeface="Cambria Math" panose="02040503050406030204" charset="0"/>
                                  </a:rPr>
                                  <m:t>,</m:t>
                                </m:r>
                                <m:r>
                                  <a:rPr lang="zh-CN" altLang="en-US" i="1">
                                    <a:latin typeface="Cambria Math" panose="02040503050406030204" charset="0"/>
                                    <a:cs typeface="Cambria Math" panose="02040503050406030204" charset="0"/>
                                  </a:rPr>
                                  <m:t>若</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𝑀𝑂𝐷</m:t>
                                </m:r>
                                <m:r>
                                  <a:rPr lang="en-US" altLang="zh-CN" i="1">
                                    <a:latin typeface="Cambria Math" panose="02040503050406030204" charset="0"/>
                                    <a:ea typeface="MS Mincho" charset="0"/>
                                    <a:cs typeface="Cambria Math" panose="02040503050406030204" charset="0"/>
                                  </a:rPr>
                                  <m:t> </m:t>
                                </m:r>
                                <m:sSup>
                                  <m:sSupPr>
                                    <m:ctrlPr>
                                      <a:rPr lang="en-US" altLang="zh-CN" i="1">
                                        <a:latin typeface="Cambria Math" panose="02040503050406030204" charset="0"/>
                                        <a:ea typeface="MS Mincho" charset="0"/>
                                        <a:cs typeface="Cambria Math" panose="02040503050406030204" charset="0"/>
                                      </a:rPr>
                                    </m:ctrlPr>
                                  </m:sSupPr>
                                  <m:e>
                                    <m:r>
                                      <a:rPr lang="en-US" altLang="zh-CN" i="1">
                                        <a:latin typeface="Cambria Math" panose="02040503050406030204" charset="0"/>
                                        <a:ea typeface="MS Mincho" charset="0"/>
                                        <a:cs typeface="Cambria Math" panose="02040503050406030204" charset="0"/>
                                      </a:rPr>
                                      <m:t>2</m:t>
                                    </m:r>
                                  </m:e>
                                  <m:sup>
                                    <m:r>
                                      <a:rPr lang="en-US" altLang="zh-CN" i="1">
                                        <a:latin typeface="Cambria Math" panose="02040503050406030204" charset="0"/>
                                        <a:ea typeface="MS Mincho" charset="0"/>
                                        <a:cs typeface="Cambria Math" panose="02040503050406030204" charset="0"/>
                                      </a:rPr>
                                      <m:t>𝑘</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p>
                                </m:sSup>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0</m:t>
                                </m:r>
                              </m:e>
                            </m:mr>
                            <m:mr>
                              <m:e>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𝑥</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e>
                                  <m:sup>
                                    <m:r>
                                      <a:rPr lang="en-US" altLang="zh-CN" i="1">
                                        <a:latin typeface="Cambria Math" panose="02040503050406030204" charset="0"/>
                                        <a:cs typeface="Cambria Math" panose="02040503050406030204" charset="0"/>
                                      </a:rPr>
                                      <m:t>𝑘</m:t>
                                    </m:r>
                                  </m:sup>
                                </m:sSup>
                                <m:r>
                                  <a:rPr lang="en-US" altLang="zh-CN" i="1">
                                    <a:latin typeface="Cambria Math" panose="02040503050406030204" charset="0"/>
                                    <a:cs typeface="Cambria Math" panose="02040503050406030204" charset="0"/>
                                  </a:rPr>
                                  <m:t>,</m:t>
                                </m:r>
                                <m:r>
                                  <a:rPr lang="zh-CN" altLang="en-US" i="1">
                                    <a:latin typeface="Cambria Math" panose="02040503050406030204" charset="0"/>
                                    <a:cs typeface="Cambria Math" panose="02040503050406030204" charset="0"/>
                                  </a:rPr>
                                  <m:t>若</m:t>
                                </m:r>
                                <m:r>
                                  <a:rPr lang="en-US" altLang="zh-CN" i="1">
                                    <a:latin typeface="Cambria Math" panose="02040503050406030204" charset="0"/>
                                    <a:cs typeface="Cambria Math" panose="02040503050406030204" charset="0"/>
                                  </a:rPr>
                                  <m:t>𝑥</m:t>
                                </m:r>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𝑀𝑂𝐷</m:t>
                                </m:r>
                                <m:r>
                                  <a:rPr lang="en-US" altLang="zh-CN" i="1">
                                    <a:latin typeface="Cambria Math" panose="02040503050406030204" charset="0"/>
                                    <a:ea typeface="MS Mincho" charset="0"/>
                                    <a:cs typeface="Cambria Math" panose="02040503050406030204" charset="0"/>
                                  </a:rPr>
                                  <m:t> </m:t>
                                </m:r>
                                <m:sSup>
                                  <m:sSupPr>
                                    <m:ctrlPr>
                                      <a:rPr lang="en-US" altLang="zh-CN" i="1">
                                        <a:latin typeface="Cambria Math" panose="02040503050406030204" charset="0"/>
                                        <a:ea typeface="MS Mincho" charset="0"/>
                                        <a:cs typeface="Cambria Math" panose="02040503050406030204" charset="0"/>
                                      </a:rPr>
                                    </m:ctrlPr>
                                  </m:sSupPr>
                                  <m:e>
                                    <m:r>
                                      <a:rPr lang="en-US" altLang="zh-CN" i="1">
                                        <a:latin typeface="Cambria Math" panose="02040503050406030204" charset="0"/>
                                        <a:ea typeface="MS Mincho" charset="0"/>
                                        <a:cs typeface="Cambria Math" panose="02040503050406030204" charset="0"/>
                                      </a:rPr>
                                      <m:t>2</m:t>
                                    </m:r>
                                  </m:e>
                                  <m:sup>
                                    <m:r>
                                      <a:rPr lang="en-US" altLang="zh-CN" i="1">
                                        <a:latin typeface="Cambria Math" panose="02040503050406030204" charset="0"/>
                                        <a:ea typeface="MS Mincho" charset="0"/>
                                        <a:cs typeface="Cambria Math" panose="02040503050406030204" charset="0"/>
                                      </a:rPr>
                                      <m:t>𝑘</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p>
                                </m:sSup>
                                <m:r>
                                  <a:rPr lang="en-US" altLang="zh-CN" i="1">
                                    <a:latin typeface="Cambria Math" panose="02040503050406030204" charset="0"/>
                                    <a:ea typeface="MS Mincho" charset="0"/>
                                    <a:cs typeface="Cambria Math" panose="02040503050406030204" charset="0"/>
                                  </a:rPr>
                                  <m:t>=</m:t>
                                </m:r>
                                <m:sSup>
                                  <m:sSupPr>
                                    <m:ctrlPr>
                                      <a:rPr lang="en-US" altLang="zh-CN" i="1">
                                        <a:latin typeface="Cambria Math" panose="02040503050406030204" charset="0"/>
                                        <a:ea typeface="MS Mincho" charset="0"/>
                                        <a:cs typeface="Cambria Math" panose="02040503050406030204" charset="0"/>
                                      </a:rPr>
                                    </m:ctrlPr>
                                  </m:sSupPr>
                                  <m:e>
                                    <m:r>
                                      <a:rPr lang="en-US" altLang="zh-CN" i="1">
                                        <a:latin typeface="Cambria Math" panose="02040503050406030204" charset="0"/>
                                        <a:ea typeface="MS Mincho" charset="0"/>
                                        <a:cs typeface="Cambria Math" panose="02040503050406030204" charset="0"/>
                                      </a:rPr>
                                      <m:t>2</m:t>
                                    </m:r>
                                  </m:e>
                                  <m:sup>
                                    <m:r>
                                      <a:rPr lang="en-US" altLang="zh-CN" i="1">
                                        <a:latin typeface="Cambria Math" panose="02040503050406030204" charset="0"/>
                                        <a:ea typeface="MS Mincho" charset="0"/>
                                        <a:cs typeface="Cambria Math" panose="02040503050406030204" charset="0"/>
                                      </a:rPr>
                                      <m:t>𝑘</m:t>
                                    </m:r>
                                  </m:sup>
                                </m:sSup>
                              </m:e>
                            </m:mr>
                          </m:m>
                        </m:e>
                      </m:d>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3387661" y="2928239"/>
                <a:ext cx="4240530" cy="645160"/>
              </a:xfrm>
              <a:prstGeom prst="rect">
                <a:avLst/>
              </a:prstGeom>
              <a:blipFill rotWithShape="1">
                <a:blip r:embed="rId1"/>
                <a:stretch>
                  <a:fillRect l="-13" t="-39" r="13" b="39"/>
                </a:stretch>
              </a:blipFill>
            </p:spPr>
            <p:txBody>
              <a:bodyPr/>
              <a:lstStyle/>
              <a:p>
                <a:r>
                  <a:rPr lang="zh-CN" altLang="en-US">
                    <a:noFill/>
                  </a:rPr>
                  <a:t> </a:t>
                </a:r>
              </a:p>
            </p:txBody>
          </p:sp>
        </mc:Fallback>
      </mc:AlternateContent>
    </p:spTree>
    <p:custDataLst>
      <p:tags r:id="rId2"/>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pic>
        <p:nvPicPr>
          <p:cNvPr id="4" name="图片 3"/>
          <p:cNvPicPr>
            <a:picLocks noChangeAspect="1"/>
          </p:cNvPicPr>
          <p:nvPr/>
        </p:nvPicPr>
        <p:blipFill>
          <a:blip r:embed="rId1"/>
          <a:srcRect r="-905" b="89278"/>
          <a:stretch>
            <a:fillRect/>
          </a:stretch>
        </p:blipFill>
        <p:spPr>
          <a:xfrm>
            <a:off x="758825" y="1607185"/>
            <a:ext cx="7996555" cy="542290"/>
          </a:xfrm>
          <a:prstGeom prst="rect">
            <a:avLst/>
          </a:prstGeom>
        </p:spPr>
      </p:pic>
      <p:sp>
        <p:nvSpPr>
          <p:cNvPr id="6" name="文本框 5"/>
          <p:cNvSpPr txBox="1"/>
          <p:nvPr/>
        </p:nvSpPr>
        <p:spPr>
          <a:xfrm>
            <a:off x="8755380" y="1401445"/>
            <a:ext cx="3286760" cy="953135"/>
          </a:xfrm>
          <a:prstGeom prst="rect">
            <a:avLst/>
          </a:prstGeom>
          <a:noFill/>
        </p:spPr>
        <p:txBody>
          <a:bodyPr wrap="square" rtlCol="0" anchor="t">
            <a:spAutoFit/>
          </a:bodyPr>
          <a:p>
            <a:r>
              <a:rPr lang="zh-CN" altLang="en-US" sz="1400" b="1"/>
              <a:t>1 初始化时，系统拥有1M的连续内存，允许的最小的内存块为64K，图中白色的部分为空闲的内存块，着色的代表分配出去了得内存块。</a:t>
            </a:r>
            <a:endParaRPr lang="zh-CN" altLang="en-US" sz="1400" b="1"/>
          </a:p>
        </p:txBody>
      </p:sp>
    </p:spTree>
    <p:custDataLst>
      <p:tags r:id="rId2"/>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pic>
        <p:nvPicPr>
          <p:cNvPr id="4" name="图片 3"/>
          <p:cNvPicPr>
            <a:picLocks noChangeAspect="1"/>
          </p:cNvPicPr>
          <p:nvPr/>
        </p:nvPicPr>
        <p:blipFill>
          <a:blip r:embed="rId1"/>
          <a:srcRect r="-905" b="65398"/>
          <a:stretch>
            <a:fillRect/>
          </a:stretch>
        </p:blipFill>
        <p:spPr>
          <a:xfrm>
            <a:off x="758825" y="1607185"/>
            <a:ext cx="7996555" cy="1750060"/>
          </a:xfrm>
          <a:prstGeom prst="rect">
            <a:avLst/>
          </a:prstGeom>
        </p:spPr>
      </p:pic>
      <p:sp>
        <p:nvSpPr>
          <p:cNvPr id="6" name="文本框 5"/>
          <p:cNvSpPr txBox="1"/>
          <p:nvPr/>
        </p:nvSpPr>
        <p:spPr>
          <a:xfrm>
            <a:off x="8755380" y="1401445"/>
            <a:ext cx="3286760" cy="1168400"/>
          </a:xfrm>
          <a:prstGeom prst="rect">
            <a:avLst/>
          </a:prstGeom>
          <a:noFill/>
        </p:spPr>
        <p:txBody>
          <a:bodyPr wrap="square" rtlCol="0" anchor="t">
            <a:spAutoFit/>
          </a:bodyPr>
          <a:p>
            <a:r>
              <a:rPr lang="zh-CN" altLang="en-US" sz="1400" b="1"/>
              <a:t>1 初始化时，系统拥有1M的连续内存，允许的最小的内存块为64K，图中白色的部分为空闲的内存块，着色的代表分配出去了得内存块。</a:t>
            </a:r>
            <a:endParaRPr lang="zh-CN" altLang="en-US" sz="1400" b="1"/>
          </a:p>
          <a:p>
            <a:endParaRPr lang="zh-CN" altLang="en-US" sz="1400" b="1"/>
          </a:p>
        </p:txBody>
      </p:sp>
      <p:sp>
        <p:nvSpPr>
          <p:cNvPr id="3" name="文本框 2"/>
          <p:cNvSpPr txBox="1"/>
          <p:nvPr/>
        </p:nvSpPr>
        <p:spPr>
          <a:xfrm>
            <a:off x="328295" y="3856990"/>
            <a:ext cx="11249025" cy="2891790"/>
          </a:xfrm>
          <a:prstGeom prst="rect">
            <a:avLst/>
          </a:prstGeom>
          <a:noFill/>
        </p:spPr>
        <p:txBody>
          <a:bodyPr wrap="square" rtlCol="0" anchor="t">
            <a:spAutoFit/>
          </a:bodyPr>
          <a:p>
            <a:r>
              <a:rPr lang="en-US" altLang="zh-CN" sz="1400"/>
              <a:t>2 </a:t>
            </a:r>
            <a:r>
              <a:rPr lang="zh-CN" altLang="en-US" sz="1400"/>
              <a:t>程序A申请一块大小为34K的内存，对应的order为0，即2^0=1个最小内存块</a:t>
            </a:r>
            <a:endParaRPr lang="zh-CN" altLang="en-US" sz="1400"/>
          </a:p>
          <a:p>
            <a:endParaRPr lang="zh-CN" altLang="en-US" sz="1400"/>
          </a:p>
          <a:p>
            <a:r>
              <a:rPr lang="zh-CN" altLang="en-US" sz="1400"/>
              <a:t>   2.1 系统中不存在order 0(64K)的内存块，因此order 4(1M)的内存块分裂成两个order 3的内存块(512K)</a:t>
            </a:r>
            <a:endParaRPr lang="zh-CN" altLang="en-US" sz="1400"/>
          </a:p>
          <a:p>
            <a:endParaRPr lang="zh-CN" altLang="en-US" sz="1400"/>
          </a:p>
          <a:p>
            <a:r>
              <a:rPr lang="zh-CN" altLang="en-US" sz="1400"/>
              <a:t>   2.2 仍然没有order 0的内存块，因此order 3的内存块分裂成两个order 2的内存块(256K)</a:t>
            </a:r>
            <a:endParaRPr lang="zh-CN" altLang="en-US" sz="1400"/>
          </a:p>
          <a:p>
            <a:endParaRPr lang="zh-CN" altLang="en-US" sz="1400"/>
          </a:p>
          <a:p>
            <a:r>
              <a:rPr lang="zh-CN" altLang="en-US" sz="1400"/>
              <a:t>   2.3 仍然没有order 0的内存块，因此order 2的内存块分裂成两个order 1的内存块(128K)</a:t>
            </a:r>
            <a:endParaRPr lang="zh-CN" altLang="en-US" sz="1400"/>
          </a:p>
          <a:p>
            <a:endParaRPr lang="zh-CN" altLang="en-US" sz="1400"/>
          </a:p>
          <a:p>
            <a:r>
              <a:rPr lang="zh-CN" altLang="en-US" sz="1400"/>
              <a:t>   2.4 仍然没有order 0的内存块，因此order 1的内存块分裂成两个order 0的内存块(64K)</a:t>
            </a:r>
            <a:endParaRPr lang="zh-CN" altLang="en-US" sz="1400"/>
          </a:p>
          <a:p>
            <a:endParaRPr lang="zh-CN" altLang="en-US" sz="1400"/>
          </a:p>
          <a:p>
            <a:r>
              <a:rPr lang="zh-CN" altLang="en-US" sz="1400"/>
              <a:t>   2.5 找到了order 0的内存块，将其中的一个分配给程序A，现在伙伴系统的内存为一个order 0的内存块，一个order1的内存块，一个order 2的内存块以及一个order 3的内存块</a:t>
            </a:r>
            <a:endParaRPr lang="zh-CN" altLang="en-US" sz="1400"/>
          </a:p>
          <a:p>
            <a:endParaRPr lang="zh-CN" altLang="en-US" sz="1400"/>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3949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spTree>
    <p:custDataLst>
      <p:tags r:id="rId1"/>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pic>
        <p:nvPicPr>
          <p:cNvPr id="4" name="图片 3"/>
          <p:cNvPicPr>
            <a:picLocks noChangeAspect="1"/>
          </p:cNvPicPr>
          <p:nvPr/>
        </p:nvPicPr>
        <p:blipFill>
          <a:blip r:embed="rId1"/>
          <a:srcRect r="-905" b="60288"/>
          <a:stretch>
            <a:fillRect/>
          </a:stretch>
        </p:blipFill>
        <p:spPr>
          <a:xfrm>
            <a:off x="758825" y="1607185"/>
            <a:ext cx="7996555" cy="2008505"/>
          </a:xfrm>
          <a:prstGeom prst="rect">
            <a:avLst/>
          </a:prstGeom>
        </p:spPr>
      </p:pic>
      <p:sp>
        <p:nvSpPr>
          <p:cNvPr id="6" name="文本框 5"/>
          <p:cNvSpPr txBox="1"/>
          <p:nvPr/>
        </p:nvSpPr>
        <p:spPr>
          <a:xfrm>
            <a:off x="8755380" y="1401445"/>
            <a:ext cx="3286760" cy="1168400"/>
          </a:xfrm>
          <a:prstGeom prst="rect">
            <a:avLst/>
          </a:prstGeom>
          <a:noFill/>
        </p:spPr>
        <p:txBody>
          <a:bodyPr wrap="square" rtlCol="0" anchor="t">
            <a:spAutoFit/>
          </a:bodyPr>
          <a:p>
            <a:r>
              <a:rPr lang="zh-CN" altLang="en-US" sz="1400" b="1"/>
              <a:t>1 初始化时，系统拥有1M的连续内存，允许的最小的内存块为64K，图中白色的部分为空闲的内存块，着色的代表分配出去了得内存块。</a:t>
            </a:r>
            <a:endParaRPr lang="zh-CN" altLang="en-US" sz="1400" b="1"/>
          </a:p>
          <a:p>
            <a:endParaRPr lang="zh-CN" altLang="en-US" sz="1400" b="1"/>
          </a:p>
        </p:txBody>
      </p:sp>
      <p:sp>
        <p:nvSpPr>
          <p:cNvPr id="5" name="文本框 4"/>
          <p:cNvSpPr txBox="1"/>
          <p:nvPr/>
        </p:nvSpPr>
        <p:spPr>
          <a:xfrm>
            <a:off x="758825" y="4465955"/>
            <a:ext cx="8866505" cy="645160"/>
          </a:xfrm>
          <a:prstGeom prst="rect">
            <a:avLst/>
          </a:prstGeom>
          <a:noFill/>
        </p:spPr>
        <p:txBody>
          <a:bodyPr wrap="square" rtlCol="0" anchor="t">
            <a:spAutoFit/>
          </a:bodyPr>
          <a:p>
            <a:r>
              <a:rPr lang="en-US" altLang="zh-CN"/>
              <a:t>3</a:t>
            </a:r>
            <a:r>
              <a:rPr lang="zh-CN" altLang="en-US"/>
              <a:t> 程序B申请一块大小为66K的内存，对应的order为1，即2^1=2个最小内存块，由于系统中正好存在一个order 1的内存块，所以直接用来分配</a:t>
            </a:r>
            <a:endParaRPr lang="zh-CN" altLang="en-US"/>
          </a:p>
        </p:txBody>
      </p:sp>
    </p:spTree>
    <p:custDataLst>
      <p:tags r:id="rId2"/>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pic>
        <p:nvPicPr>
          <p:cNvPr id="4" name="图片 3"/>
          <p:cNvPicPr>
            <a:picLocks noChangeAspect="1"/>
          </p:cNvPicPr>
          <p:nvPr/>
        </p:nvPicPr>
        <p:blipFill>
          <a:blip r:embed="rId1"/>
          <a:srcRect r="-905" b="55542"/>
          <a:stretch>
            <a:fillRect/>
          </a:stretch>
        </p:blipFill>
        <p:spPr>
          <a:xfrm>
            <a:off x="758825" y="1607185"/>
            <a:ext cx="7996555" cy="2248535"/>
          </a:xfrm>
          <a:prstGeom prst="rect">
            <a:avLst/>
          </a:prstGeom>
        </p:spPr>
      </p:pic>
      <p:sp>
        <p:nvSpPr>
          <p:cNvPr id="6" name="文本框 5"/>
          <p:cNvSpPr txBox="1"/>
          <p:nvPr/>
        </p:nvSpPr>
        <p:spPr>
          <a:xfrm>
            <a:off x="8755380" y="1401445"/>
            <a:ext cx="3286760" cy="1168400"/>
          </a:xfrm>
          <a:prstGeom prst="rect">
            <a:avLst/>
          </a:prstGeom>
          <a:noFill/>
        </p:spPr>
        <p:txBody>
          <a:bodyPr wrap="square" rtlCol="0" anchor="t">
            <a:spAutoFit/>
          </a:bodyPr>
          <a:p>
            <a:r>
              <a:rPr lang="zh-CN" altLang="en-US" sz="1400" b="1"/>
              <a:t>1 初始化时，系统拥有1M的连续内存，允许的最小的内存块为64K，图中白色的部分为空闲的内存块，着色的代表分配出去了得内存块。</a:t>
            </a:r>
            <a:endParaRPr lang="zh-CN" altLang="en-US" sz="1400" b="1"/>
          </a:p>
          <a:p>
            <a:endParaRPr lang="zh-CN" altLang="en-US" sz="1400" b="1"/>
          </a:p>
        </p:txBody>
      </p:sp>
      <p:sp>
        <p:nvSpPr>
          <p:cNvPr id="5" name="文本框 4"/>
          <p:cNvSpPr txBox="1"/>
          <p:nvPr/>
        </p:nvSpPr>
        <p:spPr>
          <a:xfrm>
            <a:off x="758825" y="4465955"/>
            <a:ext cx="8866505" cy="645160"/>
          </a:xfrm>
          <a:prstGeom prst="rect">
            <a:avLst/>
          </a:prstGeom>
          <a:noFill/>
        </p:spPr>
        <p:txBody>
          <a:bodyPr wrap="square" rtlCol="0" anchor="t">
            <a:spAutoFit/>
          </a:bodyPr>
          <a:p>
            <a:r>
              <a:rPr lang="en-US" altLang="zh-CN"/>
              <a:t>4</a:t>
            </a:r>
            <a:r>
              <a:rPr lang="zh-CN" altLang="en-US"/>
              <a:t>程序C申请一块大小为35K的内存，对应的order为0，同样由于系统中正好存在一个order 0的内存块，直接用来分配</a:t>
            </a:r>
            <a:endParaRPr lang="zh-CN" altLang="en-US"/>
          </a:p>
        </p:txBody>
      </p:sp>
    </p:spTree>
    <p:custDataLst>
      <p:tags r:id="rId2"/>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pic>
        <p:nvPicPr>
          <p:cNvPr id="4" name="图片 3"/>
          <p:cNvPicPr>
            <a:picLocks noChangeAspect="1"/>
          </p:cNvPicPr>
          <p:nvPr/>
        </p:nvPicPr>
        <p:blipFill>
          <a:blip r:embed="rId1"/>
          <a:srcRect r="-905" b="45874"/>
          <a:stretch>
            <a:fillRect/>
          </a:stretch>
        </p:blipFill>
        <p:spPr>
          <a:xfrm>
            <a:off x="758825" y="1607185"/>
            <a:ext cx="7996555" cy="2737485"/>
          </a:xfrm>
          <a:prstGeom prst="rect">
            <a:avLst/>
          </a:prstGeom>
        </p:spPr>
      </p:pic>
      <p:sp>
        <p:nvSpPr>
          <p:cNvPr id="6" name="文本框 5"/>
          <p:cNvSpPr txBox="1"/>
          <p:nvPr/>
        </p:nvSpPr>
        <p:spPr>
          <a:xfrm>
            <a:off x="8755380" y="1401445"/>
            <a:ext cx="3286760" cy="1168400"/>
          </a:xfrm>
          <a:prstGeom prst="rect">
            <a:avLst/>
          </a:prstGeom>
          <a:noFill/>
        </p:spPr>
        <p:txBody>
          <a:bodyPr wrap="square" rtlCol="0" anchor="t">
            <a:spAutoFit/>
          </a:bodyPr>
          <a:p>
            <a:r>
              <a:rPr lang="zh-CN" altLang="en-US" sz="1400" b="1"/>
              <a:t>1 初始化时，系统拥有1M的连续内存，允许的最小的内存块为64K，图中白色的部分为空闲的内存块，着色的代表分配出去了得内存块。</a:t>
            </a:r>
            <a:endParaRPr lang="zh-CN" altLang="en-US" sz="1400" b="1"/>
          </a:p>
          <a:p>
            <a:endParaRPr lang="zh-CN" altLang="en-US" sz="1400" b="1"/>
          </a:p>
        </p:txBody>
      </p:sp>
      <p:sp>
        <p:nvSpPr>
          <p:cNvPr id="5" name="文本框 4"/>
          <p:cNvSpPr txBox="1"/>
          <p:nvPr/>
        </p:nvSpPr>
        <p:spPr>
          <a:xfrm>
            <a:off x="758825" y="4465955"/>
            <a:ext cx="9566275" cy="1476375"/>
          </a:xfrm>
          <a:prstGeom prst="rect">
            <a:avLst/>
          </a:prstGeom>
          <a:noFill/>
        </p:spPr>
        <p:txBody>
          <a:bodyPr wrap="square" rtlCol="0" anchor="t">
            <a:spAutoFit/>
          </a:bodyPr>
          <a:p>
            <a:r>
              <a:rPr lang="zh-CN" altLang="en-US"/>
              <a:t> </a:t>
            </a:r>
            <a:r>
              <a:rPr lang="en-US" altLang="zh-CN"/>
              <a:t>5 </a:t>
            </a:r>
            <a:r>
              <a:rPr lang="zh-CN" altLang="en-US"/>
              <a:t>程序D申请一块大小为67K的内存，对应的order为1</a:t>
            </a:r>
            <a:endParaRPr lang="zh-CN" altLang="en-US"/>
          </a:p>
          <a:p>
            <a:endParaRPr lang="zh-CN" altLang="en-US"/>
          </a:p>
          <a:p>
            <a:r>
              <a:rPr lang="zh-CN" altLang="en-US"/>
              <a:t>   5.1 系统中不存在order 1的内存块，于是将order 2的内存块分裂成两块order 1的内存块</a:t>
            </a:r>
            <a:endParaRPr lang="zh-CN" altLang="en-US"/>
          </a:p>
          <a:p>
            <a:endParaRPr lang="zh-CN" altLang="en-US"/>
          </a:p>
          <a:p>
            <a:r>
              <a:rPr lang="zh-CN" altLang="en-US"/>
              <a:t>   5.2 找到order 1的内存块，进行分配</a:t>
            </a:r>
            <a:endParaRPr lang="zh-CN" altLang="en-US"/>
          </a:p>
        </p:txBody>
      </p:sp>
    </p:spTree>
    <p:custDataLst>
      <p:tags r:id="rId2"/>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pic>
        <p:nvPicPr>
          <p:cNvPr id="4" name="图片 3"/>
          <p:cNvPicPr>
            <a:picLocks noChangeAspect="1"/>
          </p:cNvPicPr>
          <p:nvPr/>
        </p:nvPicPr>
        <p:blipFill>
          <a:blip r:embed="rId1"/>
          <a:srcRect r="-905" b="41329"/>
          <a:stretch>
            <a:fillRect/>
          </a:stretch>
        </p:blipFill>
        <p:spPr>
          <a:xfrm>
            <a:off x="758825" y="1607185"/>
            <a:ext cx="7996555" cy="2967355"/>
          </a:xfrm>
          <a:prstGeom prst="rect">
            <a:avLst/>
          </a:prstGeom>
        </p:spPr>
      </p:pic>
      <p:sp>
        <p:nvSpPr>
          <p:cNvPr id="6" name="文本框 5"/>
          <p:cNvSpPr txBox="1"/>
          <p:nvPr/>
        </p:nvSpPr>
        <p:spPr>
          <a:xfrm>
            <a:off x="8755380" y="1401445"/>
            <a:ext cx="3286760" cy="1168400"/>
          </a:xfrm>
          <a:prstGeom prst="rect">
            <a:avLst/>
          </a:prstGeom>
          <a:noFill/>
        </p:spPr>
        <p:txBody>
          <a:bodyPr wrap="square" rtlCol="0" anchor="t">
            <a:spAutoFit/>
          </a:bodyPr>
          <a:p>
            <a:r>
              <a:rPr lang="zh-CN" altLang="en-US" sz="1400" b="1"/>
              <a:t>1 初始化时，系统拥有1M的连续内存，允许的最小的内存块为64K，图中白色的部分为空闲的内存块，着色的代表分配出去了得内存块。</a:t>
            </a:r>
            <a:endParaRPr lang="zh-CN" altLang="en-US" sz="1400" b="1"/>
          </a:p>
          <a:p>
            <a:endParaRPr lang="zh-CN" altLang="en-US" sz="1400" b="1"/>
          </a:p>
        </p:txBody>
      </p:sp>
      <p:sp>
        <p:nvSpPr>
          <p:cNvPr id="5" name="文本框 4"/>
          <p:cNvSpPr txBox="1"/>
          <p:nvPr/>
        </p:nvSpPr>
        <p:spPr>
          <a:xfrm>
            <a:off x="825500" y="5232400"/>
            <a:ext cx="9566275" cy="368300"/>
          </a:xfrm>
          <a:prstGeom prst="rect">
            <a:avLst/>
          </a:prstGeom>
          <a:noFill/>
        </p:spPr>
        <p:txBody>
          <a:bodyPr wrap="square" rtlCol="0" anchor="t">
            <a:spAutoFit/>
          </a:bodyPr>
          <a:p>
            <a:r>
              <a:t> </a:t>
            </a:r>
            <a:r>
              <a:rPr lang="en-US"/>
              <a:t>6 </a:t>
            </a:r>
            <a:r>
              <a:t>程序B释放了它申请的内存，即一个order 1的内存块</a:t>
            </a:r>
          </a:p>
        </p:txBody>
      </p:sp>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pic>
        <p:nvPicPr>
          <p:cNvPr id="4" name="图片 3"/>
          <p:cNvPicPr>
            <a:picLocks noChangeAspect="1"/>
          </p:cNvPicPr>
          <p:nvPr/>
        </p:nvPicPr>
        <p:blipFill>
          <a:blip r:embed="rId1"/>
          <a:srcRect r="-905" b="31862"/>
          <a:stretch>
            <a:fillRect/>
          </a:stretch>
        </p:blipFill>
        <p:spPr>
          <a:xfrm>
            <a:off x="758825" y="1607185"/>
            <a:ext cx="7996555" cy="3446145"/>
          </a:xfrm>
          <a:prstGeom prst="rect">
            <a:avLst/>
          </a:prstGeom>
        </p:spPr>
      </p:pic>
      <p:sp>
        <p:nvSpPr>
          <p:cNvPr id="6" name="文本框 5"/>
          <p:cNvSpPr txBox="1"/>
          <p:nvPr/>
        </p:nvSpPr>
        <p:spPr>
          <a:xfrm>
            <a:off x="8755380" y="1401445"/>
            <a:ext cx="3286760" cy="1168400"/>
          </a:xfrm>
          <a:prstGeom prst="rect">
            <a:avLst/>
          </a:prstGeom>
          <a:noFill/>
        </p:spPr>
        <p:txBody>
          <a:bodyPr wrap="square" rtlCol="0" anchor="t">
            <a:spAutoFit/>
          </a:bodyPr>
          <a:p>
            <a:r>
              <a:rPr lang="zh-CN" altLang="en-US" sz="1400" b="1"/>
              <a:t>1 初始化时，系统拥有1M的连续内存，允许的最小的内存块为64K，图中白色的部分为空闲的内存块，着色的代表分配出去了得内存块。</a:t>
            </a:r>
            <a:endParaRPr lang="zh-CN" altLang="en-US" sz="1400" b="1"/>
          </a:p>
          <a:p>
            <a:endParaRPr lang="zh-CN" altLang="en-US" sz="1400" b="1"/>
          </a:p>
        </p:txBody>
      </p:sp>
      <p:sp>
        <p:nvSpPr>
          <p:cNvPr id="5" name="文本框 4"/>
          <p:cNvSpPr txBox="1"/>
          <p:nvPr/>
        </p:nvSpPr>
        <p:spPr>
          <a:xfrm>
            <a:off x="825500" y="5232400"/>
            <a:ext cx="9566275" cy="1476375"/>
          </a:xfrm>
          <a:prstGeom prst="rect">
            <a:avLst/>
          </a:prstGeom>
          <a:noFill/>
        </p:spPr>
        <p:txBody>
          <a:bodyPr wrap="square" rtlCol="0" anchor="t">
            <a:spAutoFit/>
          </a:bodyPr>
          <a:p>
            <a:r>
              <a:t>7 程序D释放了它申请的内存</a:t>
            </a:r>
          </a:p>
          <a:p/>
          <a:p>
            <a:r>
              <a:t>   7.1 一个order 1的内存块回收到内存当中</a:t>
            </a:r>
          </a:p>
          <a:p/>
          <a:p>
            <a:r>
              <a:t>   7.2由于该内存块的伙伴也是空闲的，因此两个order 1的内存块合并成一个order 2的内存块</a:t>
            </a:r>
          </a:p>
        </p:txBody>
      </p:sp>
    </p:spTree>
    <p:custDataLst>
      <p:tags r:id="rId2"/>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pic>
        <p:nvPicPr>
          <p:cNvPr id="4" name="图片 3"/>
          <p:cNvPicPr>
            <a:picLocks noChangeAspect="1"/>
          </p:cNvPicPr>
          <p:nvPr/>
        </p:nvPicPr>
        <p:blipFill>
          <a:blip r:embed="rId1"/>
          <a:srcRect r="-905" b="27317"/>
          <a:stretch>
            <a:fillRect/>
          </a:stretch>
        </p:blipFill>
        <p:spPr>
          <a:xfrm>
            <a:off x="758825" y="1607185"/>
            <a:ext cx="7996555" cy="3676015"/>
          </a:xfrm>
          <a:prstGeom prst="rect">
            <a:avLst/>
          </a:prstGeom>
        </p:spPr>
      </p:pic>
      <p:sp>
        <p:nvSpPr>
          <p:cNvPr id="6" name="文本框 5"/>
          <p:cNvSpPr txBox="1"/>
          <p:nvPr/>
        </p:nvSpPr>
        <p:spPr>
          <a:xfrm>
            <a:off x="8755380" y="1401445"/>
            <a:ext cx="3286760" cy="1168400"/>
          </a:xfrm>
          <a:prstGeom prst="rect">
            <a:avLst/>
          </a:prstGeom>
          <a:noFill/>
        </p:spPr>
        <p:txBody>
          <a:bodyPr wrap="square" rtlCol="0" anchor="t">
            <a:spAutoFit/>
          </a:bodyPr>
          <a:p>
            <a:r>
              <a:rPr lang="zh-CN" altLang="en-US" sz="1400" b="1"/>
              <a:t>1 初始化时，系统拥有1M的连续内存，允许的最小的内存块为64K，图中白色的部分为空闲的内存块，着色的代表分配出去了得内存块。</a:t>
            </a:r>
            <a:endParaRPr lang="zh-CN" altLang="en-US" sz="1400" b="1"/>
          </a:p>
          <a:p>
            <a:endParaRPr lang="zh-CN" altLang="en-US" sz="1400" b="1"/>
          </a:p>
        </p:txBody>
      </p:sp>
      <p:sp>
        <p:nvSpPr>
          <p:cNvPr id="5" name="文本框 4"/>
          <p:cNvSpPr txBox="1"/>
          <p:nvPr/>
        </p:nvSpPr>
        <p:spPr>
          <a:xfrm>
            <a:off x="758825" y="6037580"/>
            <a:ext cx="9566275" cy="368300"/>
          </a:xfrm>
          <a:prstGeom prst="rect">
            <a:avLst/>
          </a:prstGeom>
          <a:noFill/>
        </p:spPr>
        <p:txBody>
          <a:bodyPr wrap="square" rtlCol="0" anchor="t">
            <a:spAutoFit/>
          </a:bodyPr>
          <a:p>
            <a:r>
              <a:t>8 程序A释放了它申请的内存，即一个order 0的内存块</a:t>
            </a:r>
          </a:p>
        </p:txBody>
      </p:sp>
    </p:spTree>
    <p:custDataLst>
      <p:tags r:id="rId2"/>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连续分配的一种</a:t>
            </a:r>
            <a:r>
              <a:rPr lang="en-US" altLang="zh-CN"/>
              <a:t> Linux</a:t>
            </a:r>
            <a:r>
              <a:rPr lang="zh-CN" altLang="en-US"/>
              <a:t>的内存管理</a:t>
            </a:r>
            <a:r>
              <a:rPr lang="zh-CN" altLang="en-US"/>
              <a:t>机制</a:t>
            </a:r>
            <a:endParaRPr lang="zh-CN" altLang="en-US"/>
          </a:p>
        </p:txBody>
      </p:sp>
      <p:pic>
        <p:nvPicPr>
          <p:cNvPr id="4" name="图片 3"/>
          <p:cNvPicPr>
            <a:picLocks noChangeAspect="1"/>
          </p:cNvPicPr>
          <p:nvPr/>
        </p:nvPicPr>
        <p:blipFill>
          <a:blip r:embed="rId1"/>
          <a:srcRect r="-905" b="2495"/>
          <a:stretch>
            <a:fillRect/>
          </a:stretch>
        </p:blipFill>
        <p:spPr>
          <a:xfrm>
            <a:off x="758825" y="1607185"/>
            <a:ext cx="7996555" cy="4931410"/>
          </a:xfrm>
          <a:prstGeom prst="rect">
            <a:avLst/>
          </a:prstGeom>
        </p:spPr>
      </p:pic>
      <p:sp>
        <p:nvSpPr>
          <p:cNvPr id="6" name="文本框 5"/>
          <p:cNvSpPr txBox="1"/>
          <p:nvPr/>
        </p:nvSpPr>
        <p:spPr>
          <a:xfrm>
            <a:off x="8755380" y="1401445"/>
            <a:ext cx="3286760" cy="1168400"/>
          </a:xfrm>
          <a:prstGeom prst="rect">
            <a:avLst/>
          </a:prstGeom>
          <a:noFill/>
        </p:spPr>
        <p:txBody>
          <a:bodyPr wrap="square" rtlCol="0" anchor="t">
            <a:spAutoFit/>
          </a:bodyPr>
          <a:p>
            <a:r>
              <a:rPr lang="zh-CN" altLang="en-US" sz="1400" b="1"/>
              <a:t>1 初始化时，系统拥有1M的连续内存，允许的最小的内存块为64K，图中白色的部分为空闲的内存块，着色的代表分配出去了得内存块。</a:t>
            </a:r>
            <a:endParaRPr lang="zh-CN" altLang="en-US" sz="1400" b="1"/>
          </a:p>
          <a:p>
            <a:endParaRPr lang="zh-CN" altLang="en-US" sz="1400" b="1"/>
          </a:p>
        </p:txBody>
      </p:sp>
      <p:sp>
        <p:nvSpPr>
          <p:cNvPr id="5" name="文本框 4"/>
          <p:cNvSpPr txBox="1"/>
          <p:nvPr/>
        </p:nvSpPr>
        <p:spPr>
          <a:xfrm>
            <a:off x="8667750" y="2830195"/>
            <a:ext cx="3461385" cy="3538220"/>
          </a:xfrm>
          <a:prstGeom prst="rect">
            <a:avLst/>
          </a:prstGeom>
          <a:noFill/>
        </p:spPr>
        <p:txBody>
          <a:bodyPr wrap="square" rtlCol="0" anchor="t">
            <a:spAutoFit/>
          </a:bodyPr>
          <a:p>
            <a:r>
              <a:rPr sz="1400"/>
              <a:t>9 程序C释放了它申请的内存</a:t>
            </a:r>
            <a:endParaRPr sz="1400"/>
          </a:p>
          <a:p>
            <a:endParaRPr sz="1400"/>
          </a:p>
          <a:p>
            <a:r>
              <a:rPr sz="1400"/>
              <a:t>   9.1 一个order 0的内存块被释放</a:t>
            </a:r>
            <a:endParaRPr sz="1400"/>
          </a:p>
          <a:p>
            <a:endParaRPr sz="1400"/>
          </a:p>
          <a:p>
            <a:r>
              <a:rPr sz="1400"/>
              <a:t>   9.2 两个order 0伙伴块都是空闲的，进行合并，生成一个order 1的内存块m</a:t>
            </a:r>
            <a:endParaRPr sz="1400"/>
          </a:p>
          <a:p>
            <a:endParaRPr sz="1400"/>
          </a:p>
          <a:p>
            <a:r>
              <a:rPr sz="1400"/>
              <a:t>   9.3 两个order 1伙伴块都是空闲的，进行合并，生成一个order 2的内存块</a:t>
            </a:r>
            <a:endParaRPr sz="1400"/>
          </a:p>
          <a:p>
            <a:endParaRPr sz="1400"/>
          </a:p>
          <a:p>
            <a:r>
              <a:rPr sz="1400"/>
              <a:t>   9.4 两个order 2伙伴块都是空闲的，进行合并，生成一个order 3的内存块</a:t>
            </a:r>
            <a:endParaRPr sz="1400"/>
          </a:p>
          <a:p>
            <a:endParaRPr sz="1400"/>
          </a:p>
          <a:p>
            <a:r>
              <a:rPr sz="1400"/>
              <a:t>   9.5 两个order 3伙伴块都是空闲的，进行合并，生成一个order 4的内存块</a:t>
            </a:r>
            <a:endParaRPr sz="1400"/>
          </a:p>
          <a:p>
            <a:endParaRPr sz="1400"/>
          </a:p>
        </p:txBody>
      </p:sp>
    </p:spTree>
    <p:custDataLst>
      <p:tags r:id="rId2"/>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4666615"/>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方式四：动态可重</a:t>
            </a:r>
            <a:r>
              <a:rPr lang="zh-CN" altLang="en-US" sz="2400">
                <a:latin typeface="华光魏体_CNKI" panose="02000500000000000000" charset="-122"/>
                <a:ea typeface="华光魏体_CNKI" panose="02000500000000000000" charset="-122"/>
                <a:cs typeface="华光魏体_CNKI" panose="02000500000000000000" charset="-122"/>
              </a:rPr>
              <a:t>定位分区分配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动态分区分配方式存在的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lang="en-US" altLang="zh-CN" sz="2000" dirty="0">
                <a:latin typeface="华光魏体_CNKI" panose="02000500000000000000" charset="-122"/>
                <a:ea typeface="华光魏体_CNKI" panose="02000500000000000000" charset="-122"/>
                <a:cs typeface="华光魏体_CNKI" panose="02000500000000000000" charset="-122"/>
                <a:sym typeface="+mn-ea"/>
              </a:rPr>
              <a:t>      </a:t>
            </a:r>
            <a:r>
              <a:rPr lang="zh-CN" sz="2000" dirty="0">
                <a:latin typeface="华光魏体_CNKI" panose="02000500000000000000" charset="-122"/>
                <a:ea typeface="华光魏体_CNKI" panose="02000500000000000000" charset="-122"/>
                <a:cs typeface="华光魏体_CNKI" panose="02000500000000000000" charset="-122"/>
                <a:sym typeface="+mn-ea"/>
              </a:rPr>
              <a:t>程序必须装入</a:t>
            </a:r>
            <a:r>
              <a:rPr 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连续的空间</a:t>
            </a:r>
            <a:r>
              <a:rPr lang="zh-CN" sz="2000" dirty="0">
                <a:latin typeface="华光魏体_CNKI" panose="02000500000000000000" charset="-122"/>
                <a:ea typeface="华光魏体_CNKI" panose="02000500000000000000" charset="-122"/>
                <a:cs typeface="华光魏体_CNKI" panose="02000500000000000000" charset="-122"/>
                <a:sym typeface="+mn-ea"/>
              </a:rPr>
              <a:t>中，如果系统只剩若干小分区，即使其总和大于程序，也无法分配，这些难以利用的小分区称为</a:t>
            </a:r>
            <a:r>
              <a:rPr 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零头</a:t>
            </a:r>
            <a:r>
              <a:rPr 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碎片</a:t>
            </a:r>
            <a:r>
              <a:rPr 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如何解决该问题？</a:t>
            </a:r>
            <a:endParaRPr lang="zh-CN" sz="2400" dirty="0">
              <a:solidFill>
                <a:srgbClr val="FF0000"/>
              </a:solidFill>
              <a:latin typeface="华光魏体_CNKI" panose="02000500000000000000" charset="-122"/>
              <a:ea typeface="华光魏体_CNKI" panose="02000500000000000000" charset="-122"/>
              <a:cs typeface="华光魏体_CNKI" panose="02000500000000000000" charset="-122"/>
            </a:endParaRPr>
          </a:p>
          <a:p>
            <a:pPr lvl="1" rtl="0">
              <a:lnSpc>
                <a:spcPct val="150000"/>
              </a:lnSpc>
              <a:spcBef>
                <a:spcPct val="0"/>
              </a:spcBef>
              <a:spcAft>
                <a:spcPct val="20000"/>
              </a:spcAft>
              <a:buChar char="•"/>
            </a:pPr>
            <a:r>
              <a:rPr 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紧凑</a:t>
            </a:r>
            <a:r>
              <a:rPr 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拼凑</a:t>
            </a:r>
            <a:r>
              <a:rPr 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zh-CN" sz="2000" dirty="0">
              <a:solidFill>
                <a:srgbClr val="FF0000"/>
              </a:solidFill>
              <a:latin typeface="华光魏体_CNKI" panose="02000500000000000000" charset="-122"/>
              <a:ea typeface="华光魏体_CNKI" panose="02000500000000000000" charset="-122"/>
              <a:cs typeface="华光魏体_CNKI" panose="02000500000000000000" charset="-122"/>
            </a:endParaRPr>
          </a:p>
          <a:p>
            <a:pPr lvl="1" rtl="0">
              <a:lnSpc>
                <a:spcPct val="150000"/>
              </a:lnSpc>
              <a:spcBef>
                <a:spcPct val="0"/>
              </a:spcBef>
              <a:spcAft>
                <a:spcPct val="20000"/>
              </a:spcAft>
              <a:buChar char="•"/>
            </a:pPr>
            <a:r>
              <a:rPr lang="zh-CN" sz="2000" dirty="0">
                <a:latin typeface="华光魏体_CNKI" panose="02000500000000000000" charset="-122"/>
                <a:ea typeface="华光魏体_CNKI" panose="02000500000000000000" charset="-122"/>
                <a:cs typeface="华光魏体_CNKI" panose="02000500000000000000" charset="-122"/>
                <a:sym typeface="+mn-ea"/>
              </a:rPr>
              <a:t>原理：将各程序移动位置并拼凑到一起，从而使小分区组成一个大分区，供新程序使用</a:t>
            </a:r>
            <a:endParaRPr lang="zh-CN" sz="2000" dirty="0">
              <a:solidFill>
                <a:schemeClr val="tx1"/>
              </a:solidFill>
              <a:latin typeface="华光魏体_CNKI" panose="02000500000000000000" charset="-122"/>
              <a:ea typeface="华光魏体_CNKI" panose="02000500000000000000" charset="-122"/>
              <a:cs typeface="华光魏体_CNKI" panose="02000500000000000000" charset="-122"/>
            </a:endParaRPr>
          </a:p>
          <a:p>
            <a:pPr indent="457200">
              <a:lnSpc>
                <a:spcPct val="150000"/>
              </a:lnSpc>
              <a:buFont typeface="Wingdings" panose="05000000000000000000" charset="0"/>
              <a:buNone/>
            </a:pPr>
            <a:endParaRPr lang="zh-CN" altLang="en-US" sz="2000">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313817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方式四：动态可重</a:t>
            </a:r>
            <a:r>
              <a:rPr lang="zh-CN" altLang="en-US" sz="2400">
                <a:latin typeface="华光魏体_CNKI" panose="02000500000000000000" charset="-122"/>
                <a:ea typeface="华光魏体_CNKI" panose="02000500000000000000" charset="-122"/>
                <a:cs typeface="华光魏体_CNKI" panose="02000500000000000000" charset="-122"/>
              </a:rPr>
              <a:t>定位分区分配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ü"/>
            </a:pPr>
            <a:r>
              <a:rPr lang="zh-CN" altLang="en-US" sz="2400">
                <a:latin typeface="华光魏体_CNKI" panose="02000500000000000000" charset="-122"/>
                <a:ea typeface="华光魏体_CNKI" panose="02000500000000000000" charset="-122"/>
                <a:cs typeface="华光魏体_CNKI" panose="02000500000000000000" charset="-122"/>
              </a:rPr>
              <a:t>动态分区分配方式存在的</a:t>
            </a:r>
            <a:r>
              <a:rPr lang="zh-CN" altLang="en-US" sz="2400">
                <a:latin typeface="华光魏体_CNKI" panose="02000500000000000000" charset="-122"/>
                <a:ea typeface="华光魏体_CNKI" panose="02000500000000000000" charset="-122"/>
                <a:cs typeface="华光魏体_CNKI" panose="02000500000000000000" charset="-122"/>
              </a:rPr>
              <a:t>问题：</a:t>
            </a:r>
            <a:endParaRPr lang="zh-CN" altLang="en-US" sz="2400">
              <a:latin typeface="华光魏体_CNKI" panose="02000500000000000000" charset="-122"/>
              <a:ea typeface="华光魏体_CNKI" panose="02000500000000000000" charset="-122"/>
              <a:cs typeface="华光魏体_CNKI" panose="02000500000000000000" charset="-122"/>
            </a:endParaRPr>
          </a:p>
          <a:p>
            <a:pPr indent="0">
              <a:lnSpc>
                <a:spcPct val="150000"/>
              </a:lnSpc>
              <a:buFont typeface="Wingdings" panose="05000000000000000000" charset="0"/>
              <a:buNone/>
            </a:pPr>
            <a:r>
              <a:rPr lang="en-US" altLang="zh-CN" sz="2000" dirty="0">
                <a:latin typeface="华光魏体_CNKI" panose="02000500000000000000" charset="-122"/>
                <a:ea typeface="华光魏体_CNKI" panose="02000500000000000000" charset="-122"/>
                <a:cs typeface="华光魏体_CNKI" panose="02000500000000000000" charset="-122"/>
                <a:sym typeface="+mn-ea"/>
              </a:rPr>
              <a:t>      </a:t>
            </a:r>
            <a:r>
              <a:rPr lang="zh-CN" sz="2000" dirty="0">
                <a:latin typeface="华光魏体_CNKI" panose="02000500000000000000" charset="-122"/>
                <a:ea typeface="华光魏体_CNKI" panose="02000500000000000000" charset="-122"/>
                <a:cs typeface="华光魏体_CNKI" panose="02000500000000000000" charset="-122"/>
                <a:sym typeface="+mn-ea"/>
              </a:rPr>
              <a:t>程序必须装入</a:t>
            </a:r>
            <a:r>
              <a:rPr 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连续的空间</a:t>
            </a:r>
            <a:r>
              <a:rPr lang="zh-CN" sz="2000" dirty="0">
                <a:latin typeface="华光魏体_CNKI" panose="02000500000000000000" charset="-122"/>
                <a:ea typeface="华光魏体_CNKI" panose="02000500000000000000" charset="-122"/>
                <a:cs typeface="华光魏体_CNKI" panose="02000500000000000000" charset="-122"/>
                <a:sym typeface="+mn-ea"/>
              </a:rPr>
              <a:t>中，如果系统只剩若干小分区，即使其总和大于程序，也无法分配，这些难以利用的小分区称为</a:t>
            </a:r>
            <a:r>
              <a:rPr 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零头</a:t>
            </a:r>
            <a:r>
              <a:rPr 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碎片</a:t>
            </a:r>
            <a:r>
              <a:rPr 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a:t>
            </a:r>
            <a:endParaRPr 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a:lnSpc>
                <a:spcPct val="150000"/>
              </a:lnSpc>
              <a:buFont typeface="Wingdings" panose="05000000000000000000" charset="0"/>
              <a:buChar char="ü"/>
            </a:pPr>
            <a:r>
              <a:rPr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如何解决该问题？</a:t>
            </a:r>
            <a:endParaRPr lang="zh-CN" sz="2400" dirty="0">
              <a:solidFill>
                <a:srgbClr val="FF0000"/>
              </a:solidFill>
              <a:latin typeface="华光魏体_CNKI" panose="02000500000000000000" charset="-122"/>
              <a:ea typeface="华光魏体_CNKI" panose="02000500000000000000" charset="-122"/>
              <a:cs typeface="华光魏体_CNKI" panose="02000500000000000000" charset="-122"/>
            </a:endParaRPr>
          </a:p>
          <a:p>
            <a:pPr indent="457200">
              <a:lnSpc>
                <a:spcPct val="150000"/>
              </a:lnSpc>
              <a:buFont typeface="Wingdings" panose="05000000000000000000" charset="0"/>
              <a:buNone/>
            </a:pP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实质是碎片整理</a:t>
            </a:r>
            <a:r>
              <a:rPr lang="zh-CN" altLang="en-US" sz="2000">
                <a:latin typeface="华光魏体_CNKI" panose="02000500000000000000" charset="-122"/>
                <a:ea typeface="华光魏体_CNKI" panose="02000500000000000000" charset="-122"/>
                <a:cs typeface="华光魏体_CNKI" panose="02000500000000000000" charset="-122"/>
              </a:rPr>
              <a:t>；</a:t>
            </a:r>
            <a:endParaRPr lang="zh-CN" altLang="en-US" sz="2000">
              <a:latin typeface="华光魏体_CNKI" panose="02000500000000000000" charset="-122"/>
              <a:ea typeface="华光魏体_CNKI" panose="02000500000000000000" charset="-122"/>
              <a:cs typeface="华光魏体_CNKI" panose="02000500000000000000" charset="-122"/>
            </a:endParaRPr>
          </a:p>
        </p:txBody>
      </p:sp>
      <p:pic>
        <p:nvPicPr>
          <p:cNvPr id="2" name="内容占位符 1"/>
          <p:cNvPicPr>
            <a:picLocks noGrp="1" noChangeAspect="1"/>
          </p:cNvPicPr>
          <p:nvPr>
            <p:ph idx="1"/>
          </p:nvPr>
        </p:nvPicPr>
        <p:blipFill>
          <a:blip r:embed="rId1"/>
          <a:stretch>
            <a:fillRect/>
          </a:stretch>
        </p:blipFill>
        <p:spPr>
          <a:xfrm>
            <a:off x="4214495" y="1908175"/>
            <a:ext cx="6397625" cy="4430395"/>
          </a:xfrm>
        </p:spPr>
      </p:pic>
    </p:spTree>
    <p:custDataLst>
      <p:tags r:id="rId2"/>
    </p:custData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64516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方式四：动态可重</a:t>
            </a:r>
            <a:r>
              <a:rPr lang="zh-CN" altLang="en-US" sz="2400">
                <a:latin typeface="华光魏体_CNKI" panose="02000500000000000000" charset="-122"/>
                <a:ea typeface="华光魏体_CNKI" panose="02000500000000000000" charset="-122"/>
                <a:cs typeface="华光魏体_CNKI" panose="02000500000000000000" charset="-122"/>
              </a:rPr>
              <a:t>定位分区分配</a:t>
            </a:r>
            <a:endParaRPr lang="zh-CN" altLang="en-US" sz="2000">
              <a:latin typeface="华光魏体_CNKI" panose="02000500000000000000" charset="-122"/>
              <a:ea typeface="华光魏体_CNKI" panose="02000500000000000000" charset="-122"/>
              <a:cs typeface="华光魏体_CNKI" panose="02000500000000000000" charset="-122"/>
            </a:endParaRPr>
          </a:p>
        </p:txBody>
      </p:sp>
      <p:grpSp>
        <p:nvGrpSpPr>
          <p:cNvPr id="11" name="Group 2"/>
          <p:cNvGrpSpPr/>
          <p:nvPr/>
        </p:nvGrpSpPr>
        <p:grpSpPr bwMode="auto">
          <a:xfrm>
            <a:off x="6182801" y="2155274"/>
            <a:ext cx="1981200" cy="4114800"/>
            <a:chOff x="2784" y="1584"/>
            <a:chExt cx="1248" cy="2592"/>
          </a:xfrm>
        </p:grpSpPr>
        <p:grpSp>
          <p:nvGrpSpPr>
            <p:cNvPr id="12" name="Group 3"/>
            <p:cNvGrpSpPr/>
            <p:nvPr/>
          </p:nvGrpSpPr>
          <p:grpSpPr bwMode="auto">
            <a:xfrm>
              <a:off x="2784" y="1584"/>
              <a:ext cx="1248" cy="2547"/>
              <a:chOff x="4032" y="1680"/>
              <a:chExt cx="1248" cy="2547"/>
            </a:xfrm>
          </p:grpSpPr>
          <p:grpSp>
            <p:nvGrpSpPr>
              <p:cNvPr id="16" name="Group 4"/>
              <p:cNvGrpSpPr/>
              <p:nvPr/>
            </p:nvGrpSpPr>
            <p:grpSpPr bwMode="auto">
              <a:xfrm>
                <a:off x="4368" y="1728"/>
                <a:ext cx="912" cy="2400"/>
                <a:chOff x="4368" y="1728"/>
                <a:chExt cx="912" cy="2400"/>
              </a:xfrm>
            </p:grpSpPr>
            <p:sp>
              <p:nvSpPr>
                <p:cNvPr id="17" name="Rectangle 5"/>
                <p:cNvSpPr>
                  <a:spLocks noChangeArrowheads="1"/>
                </p:cNvSpPr>
                <p:nvPr/>
              </p:nvSpPr>
              <p:spPr bwMode="auto">
                <a:xfrm>
                  <a:off x="4368" y="1728"/>
                  <a:ext cx="912" cy="2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nvGrpSpPr>
                <p:cNvPr id="18" name="Group 6"/>
                <p:cNvGrpSpPr/>
                <p:nvPr/>
              </p:nvGrpSpPr>
              <p:grpSpPr bwMode="auto">
                <a:xfrm>
                  <a:off x="4368" y="1759"/>
                  <a:ext cx="912" cy="2369"/>
                  <a:chOff x="4368" y="1776"/>
                  <a:chExt cx="912" cy="2369"/>
                </a:xfrm>
              </p:grpSpPr>
              <p:sp>
                <p:nvSpPr>
                  <p:cNvPr id="19" name="Line 7"/>
                  <p:cNvSpPr>
                    <a:spLocks noChangeShapeType="1"/>
                  </p:cNvSpPr>
                  <p:nvPr/>
                </p:nvSpPr>
                <p:spPr bwMode="auto">
                  <a:xfrm>
                    <a:off x="4368" y="3552"/>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 Box 8"/>
                  <p:cNvSpPr txBox="1">
                    <a:spLocks noChangeArrowheads="1"/>
                  </p:cNvSpPr>
                  <p:nvPr/>
                </p:nvSpPr>
                <p:spPr bwMode="auto">
                  <a:xfrm>
                    <a:off x="4464" y="1776"/>
                    <a:ext cx="768" cy="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lnSpc>
                        <a:spcPct val="90000"/>
                      </a:lnSpc>
                      <a:spcBef>
                        <a:spcPct val="50000"/>
                      </a:spcBef>
                    </a:pPr>
                    <a:r>
                      <a:rPr lang="zh-CN" altLang="en-US" sz="1800" dirty="0">
                        <a:solidFill>
                          <a:srgbClr val="9900FF"/>
                        </a:solidFill>
                        <a:ea typeface="楷体_GB2312" pitchFamily="49" charset="-122"/>
                      </a:rPr>
                      <a:t>操作系统</a:t>
                    </a:r>
                    <a:endParaRPr lang="zh-CN" altLang="en-US" sz="1800" dirty="0">
                      <a:solidFill>
                        <a:srgbClr val="9900FF"/>
                      </a:solidFill>
                      <a:ea typeface="楷体_GB2312" pitchFamily="49" charset="-122"/>
                    </a:endParaRPr>
                  </a:p>
                  <a:p>
                    <a:pPr algn="l" eaLnBrk="1" hangingPunct="1">
                      <a:lnSpc>
                        <a:spcPct val="90000"/>
                      </a:lnSpc>
                      <a:spcBef>
                        <a:spcPct val="50000"/>
                      </a:spcBef>
                    </a:pPr>
                    <a:r>
                      <a:rPr lang="zh-CN" altLang="en-US" sz="1800" dirty="0">
                        <a:solidFill>
                          <a:srgbClr val="9900FF"/>
                        </a:solidFill>
                        <a:ea typeface="楷体_GB2312" pitchFamily="49" charset="-122"/>
                      </a:rPr>
                      <a:t>程序</a:t>
                    </a:r>
                    <a:r>
                      <a:rPr lang="en-US" altLang="zh-CN" sz="1800" dirty="0">
                        <a:solidFill>
                          <a:srgbClr val="9900FF"/>
                        </a:solidFill>
                        <a:ea typeface="楷体_GB2312" pitchFamily="49" charset="-122"/>
                      </a:rPr>
                      <a:t>1</a:t>
                    </a:r>
                    <a:r>
                      <a:rPr lang="en-US" altLang="zh-CN" sz="1400" dirty="0">
                        <a:solidFill>
                          <a:schemeClr val="tx2"/>
                        </a:solidFill>
                        <a:ea typeface="楷体_GB2312" pitchFamily="49" charset="-122"/>
                      </a:rPr>
                      <a:t>(18K)</a:t>
                    </a:r>
                    <a:endParaRPr lang="en-US" altLang="zh-CN" sz="1400" dirty="0">
                      <a:solidFill>
                        <a:schemeClr val="tx2"/>
                      </a:solidFill>
                      <a:ea typeface="楷体_GB2312" pitchFamily="49" charset="-122"/>
                    </a:endParaRPr>
                  </a:p>
                  <a:p>
                    <a:pPr algn="l" eaLnBrk="1" hangingPunct="1">
                      <a:lnSpc>
                        <a:spcPct val="90000"/>
                      </a:lnSpc>
                      <a:spcBef>
                        <a:spcPct val="50000"/>
                      </a:spcBef>
                    </a:pPr>
                    <a:r>
                      <a:rPr lang="en-US" altLang="zh-CN" sz="1400" dirty="0">
                        <a:solidFill>
                          <a:schemeClr val="tx2"/>
                        </a:solidFill>
                        <a:ea typeface="楷体_GB2312" pitchFamily="49" charset="-122"/>
                      </a:rPr>
                      <a:t>12K</a:t>
                    </a:r>
                    <a:endParaRPr lang="en-US" altLang="zh-CN" sz="1400" dirty="0">
                      <a:solidFill>
                        <a:schemeClr val="accent1"/>
                      </a:solidFill>
                      <a:ea typeface="楷体_GB2312" pitchFamily="49" charset="-122"/>
                    </a:endParaRPr>
                  </a:p>
                  <a:p>
                    <a:pPr algn="l" eaLnBrk="1" hangingPunct="1">
                      <a:lnSpc>
                        <a:spcPct val="90000"/>
                      </a:lnSpc>
                      <a:spcBef>
                        <a:spcPct val="50000"/>
                      </a:spcBef>
                    </a:pPr>
                    <a:r>
                      <a:rPr lang="zh-CN" altLang="en-US" sz="1800" dirty="0">
                        <a:solidFill>
                          <a:srgbClr val="9900FF"/>
                        </a:solidFill>
                        <a:latin typeface="Arial" panose="020B0604020202020204" pitchFamily="34" charset="0"/>
                      </a:rPr>
                      <a:t>程序</a:t>
                    </a:r>
                    <a:r>
                      <a:rPr lang="en-US" altLang="zh-CN" sz="1800" dirty="0">
                        <a:solidFill>
                          <a:srgbClr val="9900FF"/>
                        </a:solidFill>
                        <a:ea typeface="楷体_GB2312" pitchFamily="49" charset="-122"/>
                      </a:rPr>
                      <a:t>3</a:t>
                    </a:r>
                    <a:r>
                      <a:rPr lang="en-US" altLang="zh-CN" sz="1400" dirty="0">
                        <a:solidFill>
                          <a:schemeClr val="tx2"/>
                        </a:solidFill>
                        <a:ea typeface="楷体_GB2312" pitchFamily="49" charset="-122"/>
                      </a:rPr>
                      <a:t>(24K)</a:t>
                    </a:r>
                    <a:endParaRPr lang="en-US" altLang="zh-CN" sz="1400" dirty="0">
                      <a:solidFill>
                        <a:schemeClr val="tx2"/>
                      </a:solidFill>
                      <a:ea typeface="楷体_GB2312" pitchFamily="49" charset="-122"/>
                    </a:endParaRPr>
                  </a:p>
                  <a:p>
                    <a:pPr algn="l" eaLnBrk="1" hangingPunct="1">
                      <a:lnSpc>
                        <a:spcPct val="90000"/>
                      </a:lnSpc>
                      <a:spcBef>
                        <a:spcPct val="50000"/>
                      </a:spcBef>
                    </a:pPr>
                    <a:r>
                      <a:rPr lang="en-US" altLang="zh-CN" sz="1400" dirty="0">
                        <a:solidFill>
                          <a:schemeClr val="tx2"/>
                        </a:solidFill>
                        <a:ea typeface="楷体_GB2312" pitchFamily="49" charset="-122"/>
                      </a:rPr>
                      <a:t>16K</a:t>
                    </a:r>
                    <a:endParaRPr lang="en-US" altLang="zh-CN" sz="1400" dirty="0">
                      <a:solidFill>
                        <a:schemeClr val="tx2"/>
                      </a:solidFill>
                      <a:ea typeface="楷体_GB2312" pitchFamily="49" charset="-122"/>
                    </a:endParaRPr>
                  </a:p>
                  <a:p>
                    <a:pPr algn="l" eaLnBrk="1" hangingPunct="1">
                      <a:lnSpc>
                        <a:spcPct val="90000"/>
                      </a:lnSpc>
                      <a:spcBef>
                        <a:spcPct val="50000"/>
                      </a:spcBef>
                    </a:pPr>
                    <a:r>
                      <a:rPr lang="zh-CN" altLang="en-US" sz="1800" dirty="0">
                        <a:solidFill>
                          <a:srgbClr val="9900FF"/>
                        </a:solidFill>
                        <a:latin typeface="Arial" panose="020B0604020202020204" pitchFamily="34" charset="0"/>
                      </a:rPr>
                      <a:t>程序</a:t>
                    </a:r>
                    <a:r>
                      <a:rPr lang="en-US" altLang="zh-CN" sz="1800" dirty="0">
                        <a:solidFill>
                          <a:srgbClr val="9900FF"/>
                        </a:solidFill>
                        <a:ea typeface="楷体_GB2312" pitchFamily="49" charset="-122"/>
                      </a:rPr>
                      <a:t>4</a:t>
                    </a:r>
                    <a:r>
                      <a:rPr lang="en-US" altLang="zh-CN" sz="1400" dirty="0">
                        <a:solidFill>
                          <a:schemeClr val="tx2"/>
                        </a:solidFill>
                        <a:ea typeface="楷体_GB2312" pitchFamily="49" charset="-122"/>
                      </a:rPr>
                      <a:t>(46K)</a:t>
                    </a:r>
                    <a:endParaRPr lang="en-US" altLang="zh-CN" sz="1400" dirty="0">
                      <a:solidFill>
                        <a:schemeClr val="tx2"/>
                      </a:solidFill>
                      <a:ea typeface="楷体_GB2312" pitchFamily="49" charset="-122"/>
                    </a:endParaRPr>
                  </a:p>
                  <a:p>
                    <a:pPr algn="l" eaLnBrk="1" hangingPunct="1">
                      <a:lnSpc>
                        <a:spcPct val="90000"/>
                      </a:lnSpc>
                      <a:spcBef>
                        <a:spcPct val="50000"/>
                      </a:spcBef>
                    </a:pPr>
                    <a:r>
                      <a:rPr lang="en-US" altLang="zh-CN" sz="1400" dirty="0">
                        <a:solidFill>
                          <a:schemeClr val="tx2"/>
                        </a:solidFill>
                        <a:ea typeface="楷体_GB2312" pitchFamily="49" charset="-122"/>
                      </a:rPr>
                      <a:t>10K</a:t>
                    </a:r>
                    <a:endParaRPr lang="en-US" altLang="zh-CN" sz="1400" dirty="0">
                      <a:solidFill>
                        <a:schemeClr val="accent1"/>
                      </a:solidFill>
                      <a:ea typeface="楷体_GB2312" pitchFamily="49" charset="-122"/>
                    </a:endParaRPr>
                  </a:p>
                  <a:p>
                    <a:pPr algn="l" eaLnBrk="1" hangingPunct="1">
                      <a:lnSpc>
                        <a:spcPct val="90000"/>
                      </a:lnSpc>
                      <a:spcBef>
                        <a:spcPct val="50000"/>
                      </a:spcBef>
                    </a:pPr>
                    <a:r>
                      <a:rPr lang="zh-CN" altLang="en-US" sz="1800" dirty="0">
                        <a:solidFill>
                          <a:srgbClr val="9900FF"/>
                        </a:solidFill>
                        <a:latin typeface="Arial" panose="020B0604020202020204" pitchFamily="34" charset="0"/>
                      </a:rPr>
                      <a:t>程序</a:t>
                    </a:r>
                    <a:r>
                      <a:rPr lang="en-US" altLang="zh-CN" sz="1800" dirty="0">
                        <a:solidFill>
                          <a:srgbClr val="9900FF"/>
                        </a:solidFill>
                        <a:ea typeface="楷体_GB2312" pitchFamily="49" charset="-122"/>
                      </a:rPr>
                      <a:t>2</a:t>
                    </a:r>
                    <a:r>
                      <a:rPr lang="en-US" altLang="zh-CN" sz="1400" dirty="0">
                        <a:solidFill>
                          <a:schemeClr val="tx2"/>
                        </a:solidFill>
                        <a:ea typeface="楷体_GB2312" pitchFamily="49" charset="-122"/>
                      </a:rPr>
                      <a:t>(40K)</a:t>
                    </a:r>
                    <a:endParaRPr lang="en-US" altLang="zh-CN" sz="1400" dirty="0">
                      <a:solidFill>
                        <a:schemeClr val="tx2"/>
                      </a:solidFill>
                      <a:ea typeface="楷体_GB2312" pitchFamily="49" charset="-122"/>
                    </a:endParaRPr>
                  </a:p>
                  <a:p>
                    <a:pPr algn="l" eaLnBrk="1" hangingPunct="1">
                      <a:lnSpc>
                        <a:spcPct val="90000"/>
                      </a:lnSpc>
                      <a:spcBef>
                        <a:spcPct val="50000"/>
                      </a:spcBef>
                    </a:pPr>
                    <a:r>
                      <a:rPr lang="en-US" altLang="zh-CN" sz="1400" dirty="0">
                        <a:solidFill>
                          <a:schemeClr val="tx2"/>
                        </a:solidFill>
                        <a:ea typeface="楷体_GB2312" pitchFamily="49" charset="-122"/>
                      </a:rPr>
                      <a:t>12K</a:t>
                    </a:r>
                    <a:endParaRPr lang="en-US" altLang="zh-CN" sz="1400" dirty="0">
                      <a:solidFill>
                        <a:schemeClr val="tx2"/>
                      </a:solidFill>
                      <a:ea typeface="楷体_GB2312" pitchFamily="49" charset="-122"/>
                    </a:endParaRPr>
                  </a:p>
                  <a:p>
                    <a:pPr algn="l" eaLnBrk="1" hangingPunct="1">
                      <a:lnSpc>
                        <a:spcPct val="90000"/>
                      </a:lnSpc>
                      <a:spcBef>
                        <a:spcPct val="50000"/>
                      </a:spcBef>
                    </a:pPr>
                    <a:r>
                      <a:rPr lang="zh-CN" altLang="en-US" sz="1800" dirty="0">
                        <a:solidFill>
                          <a:srgbClr val="9900FF"/>
                        </a:solidFill>
                        <a:latin typeface="Arial" panose="020B0604020202020204" pitchFamily="34" charset="0"/>
                      </a:rPr>
                      <a:t>程序</a:t>
                    </a:r>
                    <a:r>
                      <a:rPr lang="en-US" altLang="zh-CN" sz="1800" dirty="0">
                        <a:solidFill>
                          <a:srgbClr val="9900FF"/>
                        </a:solidFill>
                        <a:ea typeface="楷体_GB2312" pitchFamily="49" charset="-122"/>
                      </a:rPr>
                      <a:t>5</a:t>
                    </a:r>
                    <a:r>
                      <a:rPr lang="en-US" altLang="zh-CN" sz="1400" dirty="0">
                        <a:solidFill>
                          <a:schemeClr val="tx2"/>
                        </a:solidFill>
                        <a:ea typeface="楷体_GB2312" pitchFamily="49" charset="-122"/>
                      </a:rPr>
                      <a:t>(50K)</a:t>
                    </a:r>
                    <a:endParaRPr lang="en-US" altLang="zh-CN" sz="1400" dirty="0">
                      <a:solidFill>
                        <a:schemeClr val="tx2"/>
                      </a:solidFill>
                      <a:ea typeface="楷体_GB2312" pitchFamily="49" charset="-122"/>
                    </a:endParaRPr>
                  </a:p>
                  <a:p>
                    <a:pPr algn="l" eaLnBrk="1" hangingPunct="1">
                      <a:lnSpc>
                        <a:spcPct val="90000"/>
                      </a:lnSpc>
                      <a:spcBef>
                        <a:spcPct val="50000"/>
                      </a:spcBef>
                    </a:pPr>
                    <a:r>
                      <a:rPr lang="en-US" altLang="zh-CN" sz="1400" dirty="0">
                        <a:solidFill>
                          <a:schemeClr val="tx2"/>
                        </a:solidFill>
                        <a:ea typeface="楷体_GB2312" pitchFamily="49" charset="-122"/>
                      </a:rPr>
                      <a:t>8K</a:t>
                    </a:r>
                    <a:endParaRPr lang="en-US" altLang="zh-CN" sz="1400" dirty="0">
                      <a:solidFill>
                        <a:schemeClr val="tx2"/>
                      </a:solidFill>
                      <a:ea typeface="楷体_GB2312" pitchFamily="49" charset="-122"/>
                    </a:endParaRPr>
                  </a:p>
                </p:txBody>
              </p:sp>
              <p:sp>
                <p:nvSpPr>
                  <p:cNvPr id="21" name="Line 9"/>
                  <p:cNvSpPr>
                    <a:spLocks noChangeShapeType="1"/>
                  </p:cNvSpPr>
                  <p:nvPr/>
                </p:nvSpPr>
                <p:spPr bwMode="auto">
                  <a:xfrm>
                    <a:off x="4368" y="3696"/>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0"/>
                  <p:cNvSpPr>
                    <a:spLocks noChangeShapeType="1"/>
                  </p:cNvSpPr>
                  <p:nvPr/>
                </p:nvSpPr>
                <p:spPr bwMode="auto">
                  <a:xfrm>
                    <a:off x="4368" y="3264"/>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1"/>
                  <p:cNvSpPr>
                    <a:spLocks noChangeShapeType="1"/>
                  </p:cNvSpPr>
                  <p:nvPr/>
                </p:nvSpPr>
                <p:spPr bwMode="auto">
                  <a:xfrm>
                    <a:off x="4368" y="3120"/>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2"/>
                  <p:cNvSpPr>
                    <a:spLocks noChangeShapeType="1"/>
                  </p:cNvSpPr>
                  <p:nvPr/>
                </p:nvSpPr>
                <p:spPr bwMode="auto">
                  <a:xfrm>
                    <a:off x="4368" y="3984"/>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3"/>
                  <p:cNvSpPr>
                    <a:spLocks noChangeShapeType="1"/>
                  </p:cNvSpPr>
                  <p:nvPr/>
                </p:nvSpPr>
                <p:spPr bwMode="auto">
                  <a:xfrm>
                    <a:off x="4368" y="2832"/>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4"/>
                  <p:cNvSpPr>
                    <a:spLocks noChangeShapeType="1"/>
                  </p:cNvSpPr>
                  <p:nvPr/>
                </p:nvSpPr>
                <p:spPr bwMode="auto">
                  <a:xfrm>
                    <a:off x="4368" y="2688"/>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5"/>
                  <p:cNvSpPr>
                    <a:spLocks noChangeShapeType="1"/>
                  </p:cNvSpPr>
                  <p:nvPr/>
                </p:nvSpPr>
                <p:spPr bwMode="auto">
                  <a:xfrm>
                    <a:off x="4368" y="2400"/>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6"/>
                  <p:cNvSpPr>
                    <a:spLocks noChangeShapeType="1"/>
                  </p:cNvSpPr>
                  <p:nvPr/>
                </p:nvSpPr>
                <p:spPr bwMode="auto">
                  <a:xfrm>
                    <a:off x="4368" y="2256"/>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7"/>
                  <p:cNvSpPr>
                    <a:spLocks noChangeShapeType="1"/>
                  </p:cNvSpPr>
                  <p:nvPr/>
                </p:nvSpPr>
                <p:spPr bwMode="auto">
                  <a:xfrm>
                    <a:off x="4368" y="2016"/>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0" name="Text Box 18"/>
              <p:cNvSpPr txBox="1">
                <a:spLocks noChangeArrowheads="1"/>
              </p:cNvSpPr>
              <p:nvPr/>
            </p:nvSpPr>
            <p:spPr bwMode="auto">
              <a:xfrm>
                <a:off x="4032" y="1680"/>
                <a:ext cx="394" cy="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en-US" altLang="zh-CN" sz="1400"/>
                  <a:t>     </a:t>
                </a:r>
                <a:r>
                  <a:rPr lang="en-US" altLang="zh-CN" sz="1400">
                    <a:solidFill>
                      <a:schemeClr val="hlink"/>
                    </a:solidFill>
                  </a:rPr>
                  <a:t>0</a:t>
                </a:r>
                <a:endParaRPr lang="en-US" altLang="zh-CN" sz="1400">
                  <a:solidFill>
                    <a:schemeClr val="hlink"/>
                  </a:solidFill>
                </a:endParaRPr>
              </a:p>
              <a:p>
                <a:pPr algn="l" eaLnBrk="1" hangingPunct="1">
                  <a:spcBef>
                    <a:spcPct val="50000"/>
                  </a:spcBef>
                </a:pPr>
                <a:r>
                  <a:rPr lang="en-US" altLang="zh-CN" sz="1400">
                    <a:solidFill>
                      <a:schemeClr val="hlink"/>
                    </a:solidFill>
                  </a:rPr>
                  <a:t> 20K</a:t>
                </a: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0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r>
                  <a:rPr lang="en-US" altLang="zh-CN" sz="1400">
                    <a:solidFill>
                      <a:schemeClr val="hlink"/>
                    </a:solidFill>
                  </a:rPr>
                  <a:t>256K</a:t>
                </a:r>
                <a:endParaRPr lang="en-US" altLang="zh-CN" sz="1400"/>
              </a:p>
            </p:txBody>
          </p:sp>
        </p:grpSp>
        <p:sp>
          <p:nvSpPr>
            <p:cNvPr id="31" name="Rectangle 19"/>
            <p:cNvSpPr>
              <a:spLocks noChangeArrowheads="1"/>
            </p:cNvSpPr>
            <p:nvPr/>
          </p:nvSpPr>
          <p:spPr bwMode="auto">
            <a:xfrm flipV="1">
              <a:off x="3360" y="3984"/>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1600">
                  <a:solidFill>
                    <a:schemeClr val="tx2"/>
                  </a:solidFill>
                  <a:ea typeface="隶书" panose="02010509060101010101" pitchFamily="49" charset="-122"/>
                </a:rPr>
                <a:t>紧凑前</a:t>
              </a:r>
              <a:endParaRPr lang="zh-CN" altLang="en-US" sz="1600">
                <a:solidFill>
                  <a:schemeClr val="tx2"/>
                </a:solidFill>
                <a:ea typeface="隶书" panose="02010509060101010101" pitchFamily="49" charset="-122"/>
              </a:endParaRPr>
            </a:p>
          </p:txBody>
        </p:sp>
      </p:grpSp>
      <p:grpSp>
        <p:nvGrpSpPr>
          <p:cNvPr id="32" name="Group 20"/>
          <p:cNvGrpSpPr/>
          <p:nvPr/>
        </p:nvGrpSpPr>
        <p:grpSpPr bwMode="auto">
          <a:xfrm>
            <a:off x="8773601" y="2155274"/>
            <a:ext cx="1981200" cy="4114800"/>
            <a:chOff x="4416" y="1584"/>
            <a:chExt cx="1248" cy="2592"/>
          </a:xfrm>
        </p:grpSpPr>
        <p:grpSp>
          <p:nvGrpSpPr>
            <p:cNvPr id="33" name="Group 21"/>
            <p:cNvGrpSpPr/>
            <p:nvPr/>
          </p:nvGrpSpPr>
          <p:grpSpPr bwMode="auto">
            <a:xfrm>
              <a:off x="4416" y="1584"/>
              <a:ext cx="1248" cy="2547"/>
              <a:chOff x="4368" y="1584"/>
              <a:chExt cx="1248" cy="2547"/>
            </a:xfrm>
          </p:grpSpPr>
          <p:grpSp>
            <p:nvGrpSpPr>
              <p:cNvPr id="34" name="Group 22"/>
              <p:cNvGrpSpPr/>
              <p:nvPr/>
            </p:nvGrpSpPr>
            <p:grpSpPr bwMode="auto">
              <a:xfrm>
                <a:off x="4704" y="1632"/>
                <a:ext cx="912" cy="2400"/>
                <a:chOff x="4704" y="1632"/>
                <a:chExt cx="912" cy="2400"/>
              </a:xfrm>
            </p:grpSpPr>
            <p:sp>
              <p:nvSpPr>
                <p:cNvPr id="35" name="Rectangle 23"/>
                <p:cNvSpPr>
                  <a:spLocks noChangeArrowheads="1"/>
                </p:cNvSpPr>
                <p:nvPr/>
              </p:nvSpPr>
              <p:spPr bwMode="auto">
                <a:xfrm>
                  <a:off x="4704" y="1632"/>
                  <a:ext cx="912" cy="2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nvGrpSpPr>
                <p:cNvPr id="37" name="Group 24"/>
                <p:cNvGrpSpPr/>
                <p:nvPr/>
              </p:nvGrpSpPr>
              <p:grpSpPr bwMode="auto">
                <a:xfrm>
                  <a:off x="4704" y="1663"/>
                  <a:ext cx="912" cy="2316"/>
                  <a:chOff x="4704" y="1663"/>
                  <a:chExt cx="912" cy="2316"/>
                </a:xfrm>
              </p:grpSpPr>
              <p:sp>
                <p:nvSpPr>
                  <p:cNvPr id="38" name="Line 25"/>
                  <p:cNvSpPr>
                    <a:spLocks noChangeShapeType="1"/>
                  </p:cNvSpPr>
                  <p:nvPr/>
                </p:nvSpPr>
                <p:spPr bwMode="auto">
                  <a:xfrm>
                    <a:off x="4704" y="3552"/>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Text Box 26"/>
                  <p:cNvSpPr txBox="1">
                    <a:spLocks noChangeArrowheads="1"/>
                  </p:cNvSpPr>
                  <p:nvPr/>
                </p:nvSpPr>
                <p:spPr bwMode="auto">
                  <a:xfrm>
                    <a:off x="4800" y="1663"/>
                    <a:ext cx="768" cy="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lnSpc>
                        <a:spcPct val="90000"/>
                      </a:lnSpc>
                      <a:spcBef>
                        <a:spcPct val="50000"/>
                      </a:spcBef>
                    </a:pPr>
                    <a:r>
                      <a:rPr lang="zh-CN" altLang="en-US" sz="1800">
                        <a:solidFill>
                          <a:srgbClr val="9900FF"/>
                        </a:solidFill>
                        <a:ea typeface="楷体_GB2312" pitchFamily="49" charset="-122"/>
                      </a:rPr>
                      <a:t>操作系统</a:t>
                    </a:r>
                    <a:endParaRPr lang="zh-CN" altLang="en-US" sz="1800">
                      <a:solidFill>
                        <a:srgbClr val="9900FF"/>
                      </a:solidFill>
                      <a:ea typeface="楷体_GB2312" pitchFamily="49" charset="-122"/>
                    </a:endParaRPr>
                  </a:p>
                  <a:p>
                    <a:pPr algn="l" eaLnBrk="1" hangingPunct="1">
                      <a:lnSpc>
                        <a:spcPct val="90000"/>
                      </a:lnSpc>
                      <a:spcBef>
                        <a:spcPct val="50000"/>
                      </a:spcBef>
                    </a:pPr>
                    <a:r>
                      <a:rPr lang="zh-CN" altLang="en-US" sz="1800">
                        <a:solidFill>
                          <a:srgbClr val="9900FF"/>
                        </a:solidFill>
                        <a:ea typeface="楷体_GB2312" pitchFamily="49" charset="-122"/>
                      </a:rPr>
                      <a:t>程序</a:t>
                    </a:r>
                    <a:r>
                      <a:rPr lang="en-US" altLang="zh-CN" sz="1800">
                        <a:solidFill>
                          <a:srgbClr val="9900FF"/>
                        </a:solidFill>
                        <a:ea typeface="楷体_GB2312" pitchFamily="49" charset="-122"/>
                      </a:rPr>
                      <a:t>1</a:t>
                    </a:r>
                    <a:r>
                      <a:rPr lang="en-US" altLang="zh-CN" sz="1400">
                        <a:solidFill>
                          <a:schemeClr val="tx2"/>
                        </a:solidFill>
                        <a:ea typeface="楷体_GB2312" pitchFamily="49" charset="-122"/>
                      </a:rPr>
                      <a:t>(18K)</a:t>
                    </a:r>
                    <a:endParaRPr lang="en-US" altLang="zh-CN" sz="1400">
                      <a:solidFill>
                        <a:schemeClr val="tx2"/>
                      </a:solidFill>
                      <a:ea typeface="楷体_GB2312" pitchFamily="49" charset="-122"/>
                    </a:endParaRPr>
                  </a:p>
                  <a:p>
                    <a:pPr algn="l" eaLnBrk="1" hangingPunct="1">
                      <a:lnSpc>
                        <a:spcPct val="90000"/>
                      </a:lnSpc>
                      <a:spcBef>
                        <a:spcPct val="50000"/>
                      </a:spcBef>
                    </a:pPr>
                    <a:r>
                      <a:rPr lang="zh-CN" altLang="en-US" sz="1800">
                        <a:solidFill>
                          <a:srgbClr val="9900FF"/>
                        </a:solidFill>
                        <a:latin typeface="Arial" panose="020B0604020202020204" pitchFamily="34" charset="0"/>
                      </a:rPr>
                      <a:t>程序</a:t>
                    </a:r>
                    <a:r>
                      <a:rPr lang="en-US" altLang="zh-CN" sz="1800">
                        <a:solidFill>
                          <a:srgbClr val="9900FF"/>
                        </a:solidFill>
                        <a:ea typeface="楷体_GB2312" pitchFamily="49" charset="-122"/>
                      </a:rPr>
                      <a:t>3</a:t>
                    </a:r>
                    <a:r>
                      <a:rPr lang="en-US" altLang="zh-CN" sz="1400">
                        <a:solidFill>
                          <a:schemeClr val="tx2"/>
                        </a:solidFill>
                        <a:ea typeface="楷体_GB2312" pitchFamily="49" charset="-122"/>
                      </a:rPr>
                      <a:t>(24K)</a:t>
                    </a:r>
                    <a:endParaRPr lang="en-US" altLang="zh-CN" sz="1400">
                      <a:solidFill>
                        <a:schemeClr val="tx2"/>
                      </a:solidFill>
                      <a:ea typeface="楷体_GB2312" pitchFamily="49" charset="-122"/>
                    </a:endParaRPr>
                  </a:p>
                  <a:p>
                    <a:pPr algn="l" eaLnBrk="1" hangingPunct="1">
                      <a:lnSpc>
                        <a:spcPct val="90000"/>
                      </a:lnSpc>
                      <a:spcBef>
                        <a:spcPct val="50000"/>
                      </a:spcBef>
                    </a:pPr>
                    <a:endParaRPr lang="en-US" altLang="zh-CN" sz="1000">
                      <a:solidFill>
                        <a:schemeClr val="accent1"/>
                      </a:solidFill>
                      <a:ea typeface="楷体_GB2312" pitchFamily="49" charset="-122"/>
                    </a:endParaRPr>
                  </a:p>
                  <a:p>
                    <a:pPr algn="l" eaLnBrk="1" hangingPunct="1">
                      <a:lnSpc>
                        <a:spcPct val="90000"/>
                      </a:lnSpc>
                      <a:spcBef>
                        <a:spcPct val="50000"/>
                      </a:spcBef>
                    </a:pPr>
                    <a:r>
                      <a:rPr lang="zh-CN" altLang="en-US" sz="1800">
                        <a:solidFill>
                          <a:srgbClr val="9900FF"/>
                        </a:solidFill>
                        <a:latin typeface="Arial" panose="020B0604020202020204" pitchFamily="34" charset="0"/>
                      </a:rPr>
                      <a:t>程序</a:t>
                    </a:r>
                    <a:r>
                      <a:rPr lang="en-US" altLang="zh-CN" sz="1800">
                        <a:solidFill>
                          <a:srgbClr val="9900FF"/>
                        </a:solidFill>
                        <a:ea typeface="楷体_GB2312" pitchFamily="49" charset="-122"/>
                      </a:rPr>
                      <a:t>4</a:t>
                    </a:r>
                    <a:r>
                      <a:rPr lang="en-US" altLang="zh-CN" sz="1400">
                        <a:solidFill>
                          <a:schemeClr val="tx2"/>
                        </a:solidFill>
                        <a:ea typeface="楷体_GB2312" pitchFamily="49" charset="-122"/>
                      </a:rPr>
                      <a:t>(46K)</a:t>
                    </a:r>
                    <a:endParaRPr lang="en-US" altLang="zh-CN" sz="1400">
                      <a:solidFill>
                        <a:schemeClr val="tx2"/>
                      </a:solidFill>
                      <a:ea typeface="楷体_GB2312" pitchFamily="49" charset="-122"/>
                    </a:endParaRPr>
                  </a:p>
                  <a:p>
                    <a:pPr algn="l" eaLnBrk="1" hangingPunct="1">
                      <a:lnSpc>
                        <a:spcPct val="90000"/>
                      </a:lnSpc>
                      <a:spcBef>
                        <a:spcPct val="50000"/>
                      </a:spcBef>
                    </a:pPr>
                    <a:r>
                      <a:rPr lang="zh-CN" altLang="en-US" sz="1800">
                        <a:solidFill>
                          <a:srgbClr val="9900FF"/>
                        </a:solidFill>
                        <a:latin typeface="Arial" panose="020B0604020202020204" pitchFamily="34" charset="0"/>
                      </a:rPr>
                      <a:t>程序</a:t>
                    </a:r>
                    <a:r>
                      <a:rPr lang="en-US" altLang="zh-CN" sz="1800">
                        <a:solidFill>
                          <a:srgbClr val="9900FF"/>
                        </a:solidFill>
                        <a:ea typeface="楷体_GB2312" pitchFamily="49" charset="-122"/>
                      </a:rPr>
                      <a:t>2</a:t>
                    </a:r>
                    <a:r>
                      <a:rPr lang="en-US" altLang="zh-CN" sz="1400">
                        <a:solidFill>
                          <a:schemeClr val="tx2"/>
                        </a:solidFill>
                        <a:ea typeface="楷体_GB2312" pitchFamily="49" charset="-122"/>
                      </a:rPr>
                      <a:t>(40K)</a:t>
                    </a:r>
                    <a:endParaRPr lang="en-US" altLang="zh-CN" sz="1400">
                      <a:solidFill>
                        <a:schemeClr val="tx2"/>
                      </a:solidFill>
                      <a:ea typeface="楷体_GB2312" pitchFamily="49" charset="-122"/>
                    </a:endParaRPr>
                  </a:p>
                  <a:p>
                    <a:pPr algn="l" eaLnBrk="1" hangingPunct="1">
                      <a:lnSpc>
                        <a:spcPct val="90000"/>
                      </a:lnSpc>
                      <a:spcBef>
                        <a:spcPct val="50000"/>
                      </a:spcBef>
                    </a:pPr>
                    <a:endParaRPr lang="en-US" altLang="zh-CN" sz="1000">
                      <a:solidFill>
                        <a:schemeClr val="accent1"/>
                      </a:solidFill>
                      <a:ea typeface="楷体_GB2312" pitchFamily="49" charset="-122"/>
                    </a:endParaRPr>
                  </a:p>
                  <a:p>
                    <a:pPr algn="l" eaLnBrk="1" hangingPunct="1">
                      <a:lnSpc>
                        <a:spcPct val="90000"/>
                      </a:lnSpc>
                      <a:spcBef>
                        <a:spcPct val="50000"/>
                      </a:spcBef>
                    </a:pPr>
                    <a:r>
                      <a:rPr lang="zh-CN" altLang="en-US" sz="1800">
                        <a:solidFill>
                          <a:srgbClr val="9900FF"/>
                        </a:solidFill>
                        <a:latin typeface="Arial" panose="020B0604020202020204" pitchFamily="34" charset="0"/>
                      </a:rPr>
                      <a:t>程序</a:t>
                    </a:r>
                    <a:r>
                      <a:rPr lang="en-US" altLang="zh-CN" sz="1800">
                        <a:solidFill>
                          <a:srgbClr val="9900FF"/>
                        </a:solidFill>
                        <a:ea typeface="楷体_GB2312" pitchFamily="49" charset="-122"/>
                      </a:rPr>
                      <a:t>5</a:t>
                    </a:r>
                    <a:r>
                      <a:rPr lang="en-US" altLang="zh-CN" sz="1400">
                        <a:solidFill>
                          <a:schemeClr val="tx2"/>
                        </a:solidFill>
                        <a:ea typeface="楷体_GB2312" pitchFamily="49" charset="-122"/>
                      </a:rPr>
                      <a:t>(50K)</a:t>
                    </a:r>
                    <a:endParaRPr lang="en-US" altLang="zh-CN" sz="1400">
                      <a:solidFill>
                        <a:schemeClr val="tx2"/>
                      </a:solidFill>
                      <a:ea typeface="楷体_GB2312" pitchFamily="49" charset="-122"/>
                    </a:endParaRPr>
                  </a:p>
                  <a:p>
                    <a:pPr algn="l" eaLnBrk="1" hangingPunct="1">
                      <a:lnSpc>
                        <a:spcPct val="90000"/>
                      </a:lnSpc>
                      <a:spcBef>
                        <a:spcPct val="50000"/>
                      </a:spcBef>
                    </a:pPr>
                    <a:endParaRPr lang="en-US" altLang="zh-CN" sz="1400">
                      <a:solidFill>
                        <a:schemeClr val="tx2"/>
                      </a:solidFill>
                      <a:ea typeface="楷体_GB2312" pitchFamily="49" charset="-122"/>
                    </a:endParaRPr>
                  </a:p>
                  <a:p>
                    <a:pPr algn="l" eaLnBrk="1" hangingPunct="1">
                      <a:lnSpc>
                        <a:spcPct val="90000"/>
                      </a:lnSpc>
                      <a:spcBef>
                        <a:spcPct val="50000"/>
                      </a:spcBef>
                    </a:pPr>
                    <a:endParaRPr lang="en-US" altLang="zh-CN" sz="1400">
                      <a:solidFill>
                        <a:schemeClr val="tx2"/>
                      </a:solidFill>
                      <a:ea typeface="楷体_GB2312" pitchFamily="49" charset="-122"/>
                    </a:endParaRPr>
                  </a:p>
                  <a:p>
                    <a:pPr algn="l" eaLnBrk="1" hangingPunct="1">
                      <a:lnSpc>
                        <a:spcPct val="90000"/>
                      </a:lnSpc>
                      <a:spcBef>
                        <a:spcPct val="50000"/>
                      </a:spcBef>
                    </a:pPr>
                    <a:r>
                      <a:rPr lang="zh-CN" altLang="en-US" sz="1800">
                        <a:solidFill>
                          <a:schemeClr val="hlink"/>
                        </a:solidFill>
                        <a:ea typeface="楷体_GB2312" pitchFamily="49" charset="-122"/>
                      </a:rPr>
                      <a:t>空白区</a:t>
                    </a:r>
                    <a:r>
                      <a:rPr lang="en-US" altLang="zh-CN" sz="1400">
                        <a:solidFill>
                          <a:schemeClr val="tx2"/>
                        </a:solidFill>
                        <a:ea typeface="楷体_GB2312" pitchFamily="49" charset="-122"/>
                      </a:rPr>
                      <a:t>58K</a:t>
                    </a:r>
                    <a:endParaRPr lang="en-US" altLang="zh-CN" sz="1400">
                      <a:solidFill>
                        <a:schemeClr val="tx2"/>
                      </a:solidFill>
                      <a:ea typeface="楷体_GB2312" pitchFamily="49" charset="-122"/>
                    </a:endParaRPr>
                  </a:p>
                </p:txBody>
              </p:sp>
              <p:sp>
                <p:nvSpPr>
                  <p:cNvPr id="40" name="Line 27"/>
                  <p:cNvSpPr>
                    <a:spLocks noChangeShapeType="1"/>
                  </p:cNvSpPr>
                  <p:nvPr/>
                </p:nvSpPr>
                <p:spPr bwMode="auto">
                  <a:xfrm>
                    <a:off x="4704" y="3120"/>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8"/>
                  <p:cNvSpPr>
                    <a:spLocks noChangeShapeType="1"/>
                  </p:cNvSpPr>
                  <p:nvPr/>
                </p:nvSpPr>
                <p:spPr bwMode="auto">
                  <a:xfrm>
                    <a:off x="4704" y="2784"/>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29"/>
                  <p:cNvSpPr>
                    <a:spLocks noChangeShapeType="1"/>
                  </p:cNvSpPr>
                  <p:nvPr/>
                </p:nvSpPr>
                <p:spPr bwMode="auto">
                  <a:xfrm>
                    <a:off x="4704" y="2400"/>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30"/>
                  <p:cNvSpPr>
                    <a:spLocks noChangeShapeType="1"/>
                  </p:cNvSpPr>
                  <p:nvPr/>
                </p:nvSpPr>
                <p:spPr bwMode="auto">
                  <a:xfrm>
                    <a:off x="4704" y="2143"/>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31"/>
                  <p:cNvSpPr>
                    <a:spLocks noChangeShapeType="1"/>
                  </p:cNvSpPr>
                  <p:nvPr/>
                </p:nvSpPr>
                <p:spPr bwMode="auto">
                  <a:xfrm>
                    <a:off x="4704" y="1903"/>
                    <a:ext cx="912"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5" name="Text Box 32"/>
              <p:cNvSpPr txBox="1">
                <a:spLocks noChangeArrowheads="1"/>
              </p:cNvSpPr>
              <p:nvPr/>
            </p:nvSpPr>
            <p:spPr bwMode="auto">
              <a:xfrm>
                <a:off x="4368" y="1584"/>
                <a:ext cx="394" cy="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spcBef>
                    <a:spcPct val="50000"/>
                  </a:spcBef>
                </a:pPr>
                <a:r>
                  <a:rPr lang="en-US" altLang="zh-CN" sz="1400"/>
                  <a:t>     </a:t>
                </a:r>
                <a:r>
                  <a:rPr lang="en-US" altLang="zh-CN" sz="1400">
                    <a:solidFill>
                      <a:schemeClr val="hlink"/>
                    </a:solidFill>
                  </a:rPr>
                  <a:t>0</a:t>
                </a:r>
                <a:endParaRPr lang="en-US" altLang="zh-CN" sz="1400">
                  <a:solidFill>
                    <a:schemeClr val="hlink"/>
                  </a:solidFill>
                </a:endParaRPr>
              </a:p>
              <a:p>
                <a:pPr algn="l" eaLnBrk="1" hangingPunct="1">
                  <a:spcBef>
                    <a:spcPct val="50000"/>
                  </a:spcBef>
                </a:pPr>
                <a:r>
                  <a:rPr lang="en-US" altLang="zh-CN" sz="1400">
                    <a:solidFill>
                      <a:schemeClr val="hlink"/>
                    </a:solidFill>
                  </a:rPr>
                  <a:t> 20K</a:t>
                </a: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endParaRPr lang="en-US" altLang="zh-CN" sz="1000">
                  <a:solidFill>
                    <a:schemeClr val="hlink"/>
                  </a:solidFill>
                </a:endParaRPr>
              </a:p>
              <a:p>
                <a:pPr algn="l" eaLnBrk="1" hangingPunct="1">
                  <a:spcBef>
                    <a:spcPct val="50000"/>
                  </a:spcBef>
                </a:pPr>
                <a:endParaRPr lang="en-US" altLang="zh-CN" sz="1400">
                  <a:solidFill>
                    <a:schemeClr val="hlink"/>
                  </a:solidFill>
                </a:endParaRPr>
              </a:p>
              <a:p>
                <a:pPr algn="l" eaLnBrk="1" hangingPunct="1">
                  <a:spcBef>
                    <a:spcPct val="50000"/>
                  </a:spcBef>
                </a:pPr>
                <a:r>
                  <a:rPr lang="en-US" altLang="zh-CN" sz="1400">
                    <a:solidFill>
                      <a:schemeClr val="hlink"/>
                    </a:solidFill>
                  </a:rPr>
                  <a:t>256K</a:t>
                </a:r>
                <a:endParaRPr lang="en-US" altLang="zh-CN" sz="1400"/>
              </a:p>
            </p:txBody>
          </p:sp>
        </p:grpSp>
        <p:sp>
          <p:nvSpPr>
            <p:cNvPr id="46" name="Rectangle 33"/>
            <p:cNvSpPr>
              <a:spLocks noChangeArrowheads="1"/>
            </p:cNvSpPr>
            <p:nvPr/>
          </p:nvSpPr>
          <p:spPr bwMode="auto">
            <a:xfrm flipV="1">
              <a:off x="4992" y="3984"/>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1600">
                  <a:solidFill>
                    <a:schemeClr val="tx2"/>
                  </a:solidFill>
                  <a:ea typeface="隶书" panose="02010509060101010101" pitchFamily="49" charset="-122"/>
                </a:rPr>
                <a:t>紧凑后</a:t>
              </a:r>
              <a:endParaRPr lang="zh-CN" altLang="en-US" sz="1600">
                <a:solidFill>
                  <a:schemeClr val="tx2"/>
                </a:solidFill>
                <a:ea typeface="隶书" panose="02010509060101010101" pitchFamily="49" charset="-122"/>
              </a:endParaRPr>
            </a:p>
          </p:txBody>
        </p:sp>
      </p:grpSp>
      <p:sp>
        <p:nvSpPr>
          <p:cNvPr id="47" name="Line 34"/>
          <p:cNvSpPr>
            <a:spLocks noChangeShapeType="1"/>
          </p:cNvSpPr>
          <p:nvPr/>
        </p:nvSpPr>
        <p:spPr bwMode="auto">
          <a:xfrm>
            <a:off x="8164001" y="2841074"/>
            <a:ext cx="1143000" cy="0"/>
          </a:xfrm>
          <a:prstGeom prst="line">
            <a:avLst/>
          </a:prstGeom>
          <a:noFill/>
          <a:ln w="19050">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35"/>
          <p:cNvSpPr>
            <a:spLocks noChangeShapeType="1"/>
          </p:cNvSpPr>
          <p:nvPr/>
        </p:nvSpPr>
        <p:spPr bwMode="auto">
          <a:xfrm>
            <a:off x="8164001" y="2460074"/>
            <a:ext cx="1143000" cy="0"/>
          </a:xfrm>
          <a:prstGeom prst="line">
            <a:avLst/>
          </a:prstGeom>
          <a:noFill/>
          <a:ln w="19050">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36"/>
          <p:cNvSpPr>
            <a:spLocks noChangeShapeType="1"/>
          </p:cNvSpPr>
          <p:nvPr/>
        </p:nvSpPr>
        <p:spPr bwMode="auto">
          <a:xfrm flipV="1">
            <a:off x="8164001" y="3222074"/>
            <a:ext cx="1143000" cy="304800"/>
          </a:xfrm>
          <a:prstGeom prst="line">
            <a:avLst/>
          </a:prstGeom>
          <a:noFill/>
          <a:ln w="19050">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37"/>
          <p:cNvSpPr>
            <a:spLocks noChangeShapeType="1"/>
          </p:cNvSpPr>
          <p:nvPr/>
        </p:nvSpPr>
        <p:spPr bwMode="auto">
          <a:xfrm flipV="1">
            <a:off x="8164001" y="3831674"/>
            <a:ext cx="1143000" cy="381000"/>
          </a:xfrm>
          <a:prstGeom prst="line">
            <a:avLst/>
          </a:prstGeom>
          <a:noFill/>
          <a:ln w="19050">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38"/>
          <p:cNvSpPr>
            <a:spLocks noChangeShapeType="1"/>
          </p:cNvSpPr>
          <p:nvPr/>
        </p:nvSpPr>
        <p:spPr bwMode="auto">
          <a:xfrm flipV="1">
            <a:off x="8164001" y="4365074"/>
            <a:ext cx="1143000" cy="533400"/>
          </a:xfrm>
          <a:prstGeom prst="line">
            <a:avLst/>
          </a:prstGeom>
          <a:noFill/>
          <a:ln w="19050">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39"/>
          <p:cNvSpPr>
            <a:spLocks noChangeShapeType="1"/>
          </p:cNvSpPr>
          <p:nvPr/>
        </p:nvSpPr>
        <p:spPr bwMode="auto">
          <a:xfrm flipV="1">
            <a:off x="8164001" y="5050874"/>
            <a:ext cx="1143000" cy="533400"/>
          </a:xfrm>
          <a:prstGeom prst="line">
            <a:avLst/>
          </a:prstGeom>
          <a:noFill/>
          <a:ln w="19050">
            <a:solidFill>
              <a:schemeClr val="accent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40"/>
          <p:cNvSpPr>
            <a:spLocks noChangeShapeType="1"/>
          </p:cNvSpPr>
          <p:nvPr/>
        </p:nvSpPr>
        <p:spPr bwMode="auto">
          <a:xfrm>
            <a:off x="8164001" y="3145874"/>
            <a:ext cx="1143000" cy="2286000"/>
          </a:xfrm>
          <a:prstGeom prst="line">
            <a:avLst/>
          </a:prstGeom>
          <a:noFill/>
          <a:ln w="1905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41"/>
          <p:cNvSpPr>
            <a:spLocks noChangeShapeType="1"/>
          </p:cNvSpPr>
          <p:nvPr/>
        </p:nvSpPr>
        <p:spPr bwMode="auto">
          <a:xfrm>
            <a:off x="8164001" y="5203274"/>
            <a:ext cx="1066800" cy="381000"/>
          </a:xfrm>
          <a:prstGeom prst="line">
            <a:avLst/>
          </a:prstGeom>
          <a:noFill/>
          <a:ln w="1905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42"/>
          <p:cNvSpPr>
            <a:spLocks noChangeShapeType="1"/>
          </p:cNvSpPr>
          <p:nvPr/>
        </p:nvSpPr>
        <p:spPr bwMode="auto">
          <a:xfrm>
            <a:off x="8164001" y="4517474"/>
            <a:ext cx="1143000" cy="1066800"/>
          </a:xfrm>
          <a:prstGeom prst="line">
            <a:avLst/>
          </a:prstGeom>
          <a:noFill/>
          <a:ln w="1905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43"/>
          <p:cNvSpPr>
            <a:spLocks noChangeShapeType="1"/>
          </p:cNvSpPr>
          <p:nvPr/>
        </p:nvSpPr>
        <p:spPr bwMode="auto">
          <a:xfrm>
            <a:off x="8164001" y="3831674"/>
            <a:ext cx="1143000" cy="1676400"/>
          </a:xfrm>
          <a:prstGeom prst="line">
            <a:avLst/>
          </a:prstGeom>
          <a:noFill/>
          <a:ln w="1905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44"/>
          <p:cNvSpPr>
            <a:spLocks noChangeShapeType="1"/>
          </p:cNvSpPr>
          <p:nvPr/>
        </p:nvSpPr>
        <p:spPr bwMode="auto">
          <a:xfrm flipV="1">
            <a:off x="8164001" y="5584274"/>
            <a:ext cx="1143000" cy="304800"/>
          </a:xfrm>
          <a:prstGeom prst="line">
            <a:avLst/>
          </a:prstGeom>
          <a:noFill/>
          <a:ln w="1905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文本框 57"/>
          <p:cNvSpPr txBox="1"/>
          <p:nvPr/>
        </p:nvSpPr>
        <p:spPr>
          <a:xfrm>
            <a:off x="1297940" y="2840990"/>
            <a:ext cx="4712335" cy="2399665"/>
          </a:xfrm>
          <a:prstGeom prst="rect">
            <a:avLst/>
          </a:prstGeom>
          <a:noFill/>
        </p:spPr>
        <p:txBody>
          <a:bodyPr wrap="square" rtlCol="0" anchor="t">
            <a:spAutoFit/>
          </a:bodyPr>
          <a:p>
            <a:pPr marL="342900" indent="-342900" algn="l" eaLnBrk="1" hangingPunct="1">
              <a:lnSpc>
                <a:spcPct val="150000"/>
              </a:lnSpc>
              <a:buFont typeface="Wingdings" panose="05000000000000000000" charset="0"/>
              <a:buChar char="n"/>
            </a:pPr>
            <a:r>
              <a:rPr lang="zh-CN" altLang="en-US" sz="2000" dirty="0">
                <a:latin typeface="华光魏体_CNKI" panose="02000500000000000000" charset="-122"/>
                <a:ea typeface="华光魏体_CNKI" panose="02000500000000000000" charset="-122"/>
                <a:cs typeface="华光魏体_CNKI" panose="02000500000000000000" charset="-122"/>
                <a:sym typeface="+mn-ea"/>
              </a:rPr>
              <a:t>把一个程序从一个存储区域移动到另一个存储区域所发生的问题，正如把一个程序装入到与它地址空间不 一致的存储空间所引起的问题一样，</a:t>
            </a:r>
            <a:r>
              <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需要对程序中涉及的地址进行修改；</a:t>
            </a:r>
            <a:endParaRPr lang="zh-CN" altLang="en-US" sz="2000" dirty="0">
              <a:solidFill>
                <a:srgbClr val="FF0000"/>
              </a:solidFill>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left)">
                                      <p:cBhvr>
                                        <p:cTn id="24" dur="500"/>
                                        <p:tgtEl>
                                          <p:spTgt spid="5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left)">
                                      <p:cBhvr>
                                        <p:cTn id="36" dur="500"/>
                                        <p:tgtEl>
                                          <p:spTgt spid="5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4.1</a:t>
            </a:r>
            <a:r>
              <a:rPr lang="zh-CN" altLang="en-US" sz="4400">
                <a:latin typeface="华光魏体_CNKI" panose="02000500000000000000" charset="-122"/>
                <a:ea typeface="华光魏体_CNKI" panose="02000500000000000000" charset="-122"/>
              </a:rPr>
              <a:t>存储器的层次结构</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6" name="梯形 15"/>
          <p:cNvSpPr/>
          <p:nvPr/>
        </p:nvSpPr>
        <p:spPr>
          <a:xfrm>
            <a:off x="1887220" y="2362200"/>
            <a:ext cx="306006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B050"/>
                </a:solidFill>
                <a:latin typeface="华光魏体_CNKI" panose="02000500000000000000" charset="-122"/>
                <a:ea typeface="华光魏体_CNKI" panose="02000500000000000000" charset="-122"/>
              </a:rPr>
              <a:t>寄存器</a:t>
            </a:r>
            <a:endParaRPr lang="zh-CN" altLang="en-US">
              <a:solidFill>
                <a:srgbClr val="00B050"/>
              </a:solidFill>
              <a:latin typeface="华光魏体_CNKI" panose="02000500000000000000" charset="-122"/>
              <a:ea typeface="华光魏体_CNKI" panose="02000500000000000000" charset="-122"/>
            </a:endParaRPr>
          </a:p>
        </p:txBody>
      </p:sp>
      <p:sp>
        <p:nvSpPr>
          <p:cNvPr id="17" name="梯形 16"/>
          <p:cNvSpPr/>
          <p:nvPr/>
        </p:nvSpPr>
        <p:spPr>
          <a:xfrm>
            <a:off x="1740535" y="2952115"/>
            <a:ext cx="335026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高速</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8" name="梯形 17"/>
          <p:cNvSpPr/>
          <p:nvPr/>
        </p:nvSpPr>
        <p:spPr>
          <a:xfrm>
            <a:off x="1591310" y="3539490"/>
            <a:ext cx="364553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主存储</a:t>
            </a:r>
            <a:r>
              <a:rPr lang="zh-CN" altLang="en-US">
                <a:solidFill>
                  <a:srgbClr val="00B050"/>
                </a:solidFill>
                <a:latin typeface="华光魏体_CNKI" panose="02000500000000000000" charset="-122"/>
                <a:ea typeface="华光魏体_CNKI" panose="02000500000000000000" charset="-122"/>
                <a:sym typeface="+mn-ea"/>
              </a:rPr>
              <a:t>器</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19" name="梯形 18"/>
          <p:cNvSpPr/>
          <p:nvPr/>
        </p:nvSpPr>
        <p:spPr>
          <a:xfrm>
            <a:off x="1445260" y="4131945"/>
            <a:ext cx="393827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rgbClr val="00B050"/>
                </a:solidFill>
                <a:latin typeface="华光魏体_CNKI" panose="02000500000000000000" charset="-122"/>
                <a:ea typeface="华光魏体_CNKI" panose="02000500000000000000" charset="-122"/>
                <a:sym typeface="+mn-ea"/>
              </a:rPr>
              <a:t>磁盘</a:t>
            </a:r>
            <a:r>
              <a:rPr lang="zh-CN" altLang="en-US">
                <a:solidFill>
                  <a:srgbClr val="00B050"/>
                </a:solidFill>
                <a:latin typeface="华光魏体_CNKI" panose="02000500000000000000" charset="-122"/>
                <a:ea typeface="华光魏体_CNKI" panose="02000500000000000000" charset="-122"/>
                <a:sym typeface="+mn-ea"/>
              </a:rPr>
              <a:t>缓存</a:t>
            </a:r>
            <a:endParaRPr lang="zh-CN" altLang="en-US">
              <a:solidFill>
                <a:srgbClr val="00B050"/>
              </a:solidFill>
              <a:latin typeface="华光魏体_CNKI" panose="02000500000000000000" charset="-122"/>
              <a:ea typeface="华光魏体_CNKI" panose="02000500000000000000" charset="-122"/>
              <a:sym typeface="+mn-ea"/>
            </a:endParaRPr>
          </a:p>
        </p:txBody>
      </p:sp>
      <p:sp>
        <p:nvSpPr>
          <p:cNvPr id="20" name="梯形 19"/>
          <p:cNvSpPr/>
          <p:nvPr/>
        </p:nvSpPr>
        <p:spPr>
          <a:xfrm>
            <a:off x="1300480" y="4721860"/>
            <a:ext cx="4233545"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固定磁盘</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3" name="梯形 22"/>
          <p:cNvSpPr/>
          <p:nvPr/>
        </p:nvSpPr>
        <p:spPr>
          <a:xfrm>
            <a:off x="1149985" y="5311775"/>
            <a:ext cx="4532630" cy="589915"/>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latin typeface="华光魏体_CNKI" panose="02000500000000000000" charset="-122"/>
                <a:ea typeface="华光魏体_CNKI" panose="02000500000000000000" charset="-122"/>
                <a:sym typeface="+mn-ea"/>
              </a:rPr>
              <a:t>可移动存储介质</a:t>
            </a:r>
            <a:endParaRPr lang="zh-CN" altLang="en-US">
              <a:solidFill>
                <a:schemeClr val="tx1"/>
              </a:solidFill>
              <a:latin typeface="华光魏体_CNKI" panose="02000500000000000000" charset="-122"/>
              <a:ea typeface="华光魏体_CNKI" panose="02000500000000000000" charset="-122"/>
              <a:sym typeface="+mn-ea"/>
            </a:endParaRPr>
          </a:p>
        </p:txBody>
      </p:sp>
      <p:sp>
        <p:nvSpPr>
          <p:cNvPr id="28" name="左大括号 27"/>
          <p:cNvSpPr/>
          <p:nvPr/>
        </p:nvSpPr>
        <p:spPr>
          <a:xfrm>
            <a:off x="1534160" y="2422525"/>
            <a:ext cx="184785" cy="455295"/>
          </a:xfrm>
          <a:prstGeom prst="leftBrace">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412115" y="250952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CPU</a:t>
            </a:r>
            <a:endParaRPr lang="en-US" altLang="zh-CN">
              <a:latin typeface="华光魏体_CNKI" panose="02000500000000000000" charset="-122"/>
              <a:ea typeface="华光魏体_CNKI" panose="02000500000000000000" charset="-122"/>
            </a:endParaRPr>
          </a:p>
        </p:txBody>
      </p:sp>
      <p:sp>
        <p:nvSpPr>
          <p:cNvPr id="30" name="左大括号 29"/>
          <p:cNvSpPr/>
          <p:nvPr/>
        </p:nvSpPr>
        <p:spPr>
          <a:xfrm>
            <a:off x="1440180" y="3120390"/>
            <a:ext cx="360045" cy="14331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1" name="文本框 30"/>
          <p:cNvSpPr txBox="1"/>
          <p:nvPr/>
        </p:nvSpPr>
        <p:spPr>
          <a:xfrm>
            <a:off x="234315" y="354203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Memory</a:t>
            </a:r>
            <a:endParaRPr lang="en-US" altLang="zh-CN">
              <a:latin typeface="华光魏体_CNKI" panose="02000500000000000000" charset="-122"/>
              <a:ea typeface="华光魏体_CNKI" panose="02000500000000000000" charset="-122"/>
            </a:endParaRPr>
          </a:p>
        </p:txBody>
      </p:sp>
      <p:sp>
        <p:nvSpPr>
          <p:cNvPr id="32" name="左大括号 31"/>
          <p:cNvSpPr/>
          <p:nvPr/>
        </p:nvSpPr>
        <p:spPr>
          <a:xfrm>
            <a:off x="1416050" y="4859655"/>
            <a:ext cx="360045" cy="937895"/>
          </a:xfrm>
          <a:prstGeom prst="leftBrace">
            <a:avLst>
              <a:gd name="adj1" fmla="val 8333"/>
              <a:gd name="adj2" fmla="val 41869"/>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文本框 33"/>
          <p:cNvSpPr txBox="1"/>
          <p:nvPr/>
        </p:nvSpPr>
        <p:spPr>
          <a:xfrm>
            <a:off x="258445" y="5071110"/>
            <a:ext cx="1074420" cy="368300"/>
          </a:xfrm>
          <a:prstGeom prst="rect">
            <a:avLst/>
          </a:prstGeom>
          <a:noFill/>
        </p:spPr>
        <p:txBody>
          <a:bodyPr wrap="square" rtlCol="0">
            <a:spAutoFit/>
          </a:bodyPr>
          <a:p>
            <a:r>
              <a:rPr lang="en-US" altLang="zh-CN">
                <a:latin typeface="华光魏体_CNKI" panose="02000500000000000000" charset="-122"/>
                <a:ea typeface="华光魏体_CNKI" panose="02000500000000000000" charset="-122"/>
              </a:rPr>
              <a:t>Storage</a:t>
            </a:r>
            <a:endParaRPr lang="en-US" altLang="zh-CN">
              <a:latin typeface="华光魏体_CNKI" panose="02000500000000000000" charset="-122"/>
              <a:ea typeface="华光魏体_CNKI" panose="02000500000000000000" charset="-122"/>
            </a:endParaRPr>
          </a:p>
        </p:txBody>
      </p:sp>
      <p:sp>
        <p:nvSpPr>
          <p:cNvPr id="37" name="矩形 36"/>
          <p:cNvSpPr/>
          <p:nvPr/>
        </p:nvSpPr>
        <p:spPr>
          <a:xfrm>
            <a:off x="6773545" y="1629410"/>
            <a:ext cx="3955415" cy="283464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b="1">
              <a:solidFill>
                <a:schemeClr val="tx1"/>
              </a:solidFill>
            </a:endParaRPr>
          </a:p>
        </p:txBody>
      </p:sp>
      <p:sp>
        <p:nvSpPr>
          <p:cNvPr id="38" name="矩形 37"/>
          <p:cNvSpPr/>
          <p:nvPr/>
        </p:nvSpPr>
        <p:spPr>
          <a:xfrm>
            <a:off x="7120255" y="1734185"/>
            <a:ext cx="1343660" cy="1397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Core1</a:t>
            </a:r>
            <a:endParaRPr lang="en-US" altLang="zh-CN">
              <a:latin typeface="Times New Roman" panose="02020603050405020304" charset="0"/>
              <a:cs typeface="Times New Roman" panose="02020603050405020304" charset="0"/>
            </a:endParaRPr>
          </a:p>
          <a:p>
            <a:pPr algn="ctr"/>
            <a:endParaRPr lang="en-US" altLang="zh-CN"/>
          </a:p>
          <a:p>
            <a:pPr algn="ctr"/>
            <a:endParaRPr lang="en-US" altLang="zh-CN"/>
          </a:p>
          <a:p>
            <a:pPr algn="ctr"/>
            <a:endParaRPr lang="en-US" altLang="zh-CN"/>
          </a:p>
          <a:p>
            <a:pPr algn="ctr"/>
            <a:endParaRPr lang="en-US" altLang="zh-CN"/>
          </a:p>
        </p:txBody>
      </p:sp>
      <p:sp>
        <p:nvSpPr>
          <p:cNvPr id="39" name="矩形 38"/>
          <p:cNvSpPr/>
          <p:nvPr/>
        </p:nvSpPr>
        <p:spPr>
          <a:xfrm>
            <a:off x="8998585" y="2076450"/>
            <a:ext cx="1343660" cy="9023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Core2</a:t>
            </a:r>
            <a:endParaRPr lang="en-US" altLang="zh-CN">
              <a:latin typeface="Times New Roman" panose="02020603050405020304" charset="0"/>
              <a:cs typeface="Times New Roman" panose="02020603050405020304" charset="0"/>
            </a:endParaRPr>
          </a:p>
        </p:txBody>
      </p:sp>
      <p:sp>
        <p:nvSpPr>
          <p:cNvPr id="40" name="文本框 39"/>
          <p:cNvSpPr txBox="1"/>
          <p:nvPr/>
        </p:nvSpPr>
        <p:spPr>
          <a:xfrm>
            <a:off x="8829675" y="1660525"/>
            <a:ext cx="1837055" cy="368300"/>
          </a:xfrm>
          <a:prstGeom prst="rect">
            <a:avLst/>
          </a:prstGeom>
          <a:noFill/>
        </p:spPr>
        <p:txBody>
          <a:bodyPr wrap="square" rtlCol="0" anchor="t">
            <a:spAutoFit/>
          </a:bodyPr>
          <a:p>
            <a:pPr algn="ctr"/>
            <a:r>
              <a:rPr lang="en-US" altLang="zh-CN" b="1">
                <a:latin typeface="Times New Roman" panose="02020603050405020304" charset="0"/>
                <a:cs typeface="Times New Roman" panose="02020603050405020304" charset="0"/>
                <a:sym typeface="+mn-ea"/>
              </a:rPr>
              <a:t>CPU Die</a:t>
            </a:r>
            <a:endParaRPr lang="en-US" altLang="zh-CN" b="1">
              <a:latin typeface="Times New Roman" panose="02020603050405020304" charset="0"/>
              <a:cs typeface="Times New Roman" panose="02020603050405020304" charset="0"/>
              <a:sym typeface="+mn-ea"/>
            </a:endParaRPr>
          </a:p>
        </p:txBody>
      </p:sp>
      <p:sp>
        <p:nvSpPr>
          <p:cNvPr id="41" name="矩形 40"/>
          <p:cNvSpPr/>
          <p:nvPr/>
        </p:nvSpPr>
        <p:spPr>
          <a:xfrm>
            <a:off x="7120890" y="3394075"/>
            <a:ext cx="3232785" cy="391160"/>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L3  Unified Cache</a:t>
            </a:r>
            <a:endParaRPr lang="en-US" altLang="zh-CN">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flipH="1" flipV="1">
            <a:off x="7786370" y="3131820"/>
            <a:ext cx="1270" cy="2241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668510" y="3005455"/>
            <a:ext cx="4445" cy="3619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157720" y="242760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L1-i</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5" name="矩形 44"/>
          <p:cNvSpPr/>
          <p:nvPr/>
        </p:nvSpPr>
        <p:spPr>
          <a:xfrm>
            <a:off x="7804785" y="2423795"/>
            <a:ext cx="549910" cy="2647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Times New Roman" panose="02020603050405020304" charset="0"/>
                <a:ea typeface="华光魏体_CNKI" panose="02000500000000000000" charset="-122"/>
                <a:cs typeface="Times New Roman" panose="02020603050405020304" charset="0"/>
              </a:rPr>
              <a:t>L1-d</a:t>
            </a:r>
            <a:endParaRPr lang="en-US" altLang="zh-CN" sz="1400">
              <a:solidFill>
                <a:schemeClr val="tx1"/>
              </a:solidFill>
              <a:latin typeface="Times New Roman" panose="02020603050405020304" charset="0"/>
              <a:ea typeface="华光魏体_CNKI" panose="02000500000000000000" charset="-122"/>
              <a:cs typeface="Times New Roman" panose="02020603050405020304" charset="0"/>
            </a:endParaRPr>
          </a:p>
        </p:txBody>
      </p:sp>
      <p:sp>
        <p:nvSpPr>
          <p:cNvPr id="46" name="矩形 45"/>
          <p:cNvSpPr/>
          <p:nvPr/>
        </p:nvSpPr>
        <p:spPr>
          <a:xfrm>
            <a:off x="7158355" y="2734945"/>
            <a:ext cx="1205230" cy="2540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L2 Unified</a:t>
            </a:r>
            <a:endParaRPr lang="en-US" altLang="zh-CN" sz="1400">
              <a:latin typeface="Times New Roman" panose="02020603050405020304" charset="0"/>
              <a:cs typeface="Times New Roman" panose="02020603050405020304" charset="0"/>
            </a:endParaRPr>
          </a:p>
        </p:txBody>
      </p:sp>
      <p:sp>
        <p:nvSpPr>
          <p:cNvPr id="47" name="矩形 46"/>
          <p:cNvSpPr/>
          <p:nvPr/>
        </p:nvSpPr>
        <p:spPr>
          <a:xfrm>
            <a:off x="7157085" y="2063750"/>
            <a:ext cx="1196975" cy="300990"/>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Register</a:t>
            </a:r>
            <a:endParaRPr lang="en-US" altLang="zh-CN">
              <a:solidFill>
                <a:schemeClr val="tx1"/>
              </a:solidFill>
              <a:latin typeface="Times New Roman" panose="02020603050405020304" charset="0"/>
              <a:cs typeface="Times New Roman" panose="02020603050405020304" charset="0"/>
            </a:endParaRPr>
          </a:p>
        </p:txBody>
      </p:sp>
      <p:sp>
        <p:nvSpPr>
          <p:cNvPr id="48" name="矩形 47"/>
          <p:cNvSpPr/>
          <p:nvPr/>
        </p:nvSpPr>
        <p:spPr>
          <a:xfrm>
            <a:off x="7169150"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Memory Controler</a:t>
            </a:r>
            <a:endParaRPr lang="en-US" altLang="zh-CN" sz="1400">
              <a:latin typeface="Times New Roman" panose="02020603050405020304" charset="0"/>
              <a:cs typeface="Times New Roman" panose="02020603050405020304" charset="0"/>
            </a:endParaRPr>
          </a:p>
        </p:txBody>
      </p:sp>
      <p:sp>
        <p:nvSpPr>
          <p:cNvPr id="49" name="矩形 48"/>
          <p:cNvSpPr/>
          <p:nvPr/>
        </p:nvSpPr>
        <p:spPr>
          <a:xfrm>
            <a:off x="8829675" y="3966845"/>
            <a:ext cx="1317625" cy="422910"/>
          </a:xfrm>
          <a:prstGeom prst="rect">
            <a:avLst/>
          </a:prstGeom>
          <a:solidFill>
            <a:schemeClr val="bg1">
              <a:lumMod val="50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Times New Roman" panose="02020603050405020304" charset="0"/>
                <a:cs typeface="Times New Roman" panose="02020603050405020304" charset="0"/>
              </a:rPr>
              <a:t>I/O Controler</a:t>
            </a:r>
            <a:endParaRPr lang="en-US" altLang="zh-CN" sz="1400">
              <a:latin typeface="Times New Roman" panose="02020603050405020304" charset="0"/>
              <a:cs typeface="Times New Roman" panose="02020603050405020304" charset="0"/>
            </a:endParaRPr>
          </a:p>
        </p:txBody>
      </p:sp>
      <p:sp>
        <p:nvSpPr>
          <p:cNvPr id="50" name="矩形 49"/>
          <p:cNvSpPr/>
          <p:nvPr/>
        </p:nvSpPr>
        <p:spPr>
          <a:xfrm>
            <a:off x="6791960" y="4819650"/>
            <a:ext cx="1841500" cy="10528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Memory</a:t>
            </a:r>
            <a:endParaRPr lang="en-US" altLang="zh-CN" b="1">
              <a:solidFill>
                <a:schemeClr val="tx1"/>
              </a:solidFill>
              <a:latin typeface="Times New Roman" panose="02020603050405020304" charset="0"/>
              <a:cs typeface="Times New Roman" panose="02020603050405020304" charset="0"/>
            </a:endParaRPr>
          </a:p>
          <a:p>
            <a:pPr algn="ctr"/>
            <a:endParaRPr lang="en-US" altLang="zh-CN" b="1">
              <a:solidFill>
                <a:schemeClr val="tx1"/>
              </a:solidFill>
              <a:latin typeface="Times New Roman" panose="02020603050405020304" charset="0"/>
              <a:cs typeface="Times New Roman" panose="02020603050405020304" charset="0"/>
            </a:endParaRPr>
          </a:p>
        </p:txBody>
      </p:sp>
      <p:sp>
        <p:nvSpPr>
          <p:cNvPr id="51" name="矩形 50"/>
          <p:cNvSpPr/>
          <p:nvPr/>
        </p:nvSpPr>
        <p:spPr>
          <a:xfrm>
            <a:off x="6934835" y="5491480"/>
            <a:ext cx="1551940" cy="25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Times New Roman" panose="02020603050405020304" charset="0"/>
                <a:cs typeface="Times New Roman" panose="02020603050405020304" charset="0"/>
              </a:rPr>
              <a:t>Disk Cache</a:t>
            </a:r>
            <a:endParaRPr lang="en-US" altLang="zh-CN" sz="1600">
              <a:solidFill>
                <a:schemeClr val="tx1"/>
              </a:solidFill>
              <a:latin typeface="Times New Roman" panose="02020603050405020304" charset="0"/>
              <a:cs typeface="Times New Roman" panose="02020603050405020304" charset="0"/>
            </a:endParaRPr>
          </a:p>
        </p:txBody>
      </p:sp>
      <p:sp>
        <p:nvSpPr>
          <p:cNvPr id="52" name="矩形 51"/>
          <p:cNvSpPr/>
          <p:nvPr/>
        </p:nvSpPr>
        <p:spPr>
          <a:xfrm>
            <a:off x="8887460" y="4814570"/>
            <a:ext cx="1841500" cy="1052830"/>
          </a:xfrm>
          <a:prstGeom prst="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Hard </a:t>
            </a:r>
            <a:r>
              <a:rPr lang="en-US" altLang="zh-CN" b="1">
                <a:solidFill>
                  <a:schemeClr val="tx1"/>
                </a:solidFill>
                <a:latin typeface="Times New Roman" panose="02020603050405020304" charset="0"/>
                <a:cs typeface="Times New Roman" panose="02020603050405020304" charset="0"/>
              </a:rPr>
              <a:t>Disk</a:t>
            </a:r>
            <a:endParaRPr lang="en-US" altLang="zh-CN" b="1">
              <a:solidFill>
                <a:schemeClr val="tx1"/>
              </a:solidFill>
              <a:latin typeface="Times New Roman" panose="02020603050405020304" charset="0"/>
              <a:cs typeface="Times New Roman" panose="02020603050405020304" charset="0"/>
            </a:endParaRPr>
          </a:p>
        </p:txBody>
      </p:sp>
      <p:cxnSp>
        <p:nvCxnSpPr>
          <p:cNvPr id="53" name="直接箭头连接符 52"/>
          <p:cNvCxnSpPr/>
          <p:nvPr/>
        </p:nvCxnSpPr>
        <p:spPr>
          <a:xfrm>
            <a:off x="7786370" y="4490720"/>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771005" y="6105525"/>
            <a:ext cx="4010660" cy="5505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Times New Roman" panose="02020603050405020304" charset="0"/>
                <a:cs typeface="Times New Roman" panose="02020603050405020304" charset="0"/>
              </a:rPr>
              <a:t>Removable Storge</a:t>
            </a:r>
            <a:endParaRPr lang="en-US" altLang="zh-CN">
              <a:latin typeface="Times New Roman" panose="02020603050405020304" charset="0"/>
              <a:cs typeface="Times New Roman" panose="02020603050405020304" charset="0"/>
            </a:endParaRPr>
          </a:p>
        </p:txBody>
      </p:sp>
      <p:cxnSp>
        <p:nvCxnSpPr>
          <p:cNvPr id="55" name="直接箭头连接符 54"/>
          <p:cNvCxnSpPr/>
          <p:nvPr/>
        </p:nvCxnSpPr>
        <p:spPr>
          <a:xfrm>
            <a:off x="9672955" y="4453255"/>
            <a:ext cx="5715" cy="2971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761855" y="4483735"/>
            <a:ext cx="14230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PCI-E,SATA...</a:t>
            </a:r>
            <a:endParaRPr lang="zh-CN" altLang="en-US" sz="1400">
              <a:latin typeface="Times New Roman" panose="02020603050405020304" charset="0"/>
              <a:cs typeface="Times New Roman" panose="02020603050405020304" charset="0"/>
            </a:endParaRPr>
          </a:p>
        </p:txBody>
      </p:sp>
      <p:cxnSp>
        <p:nvCxnSpPr>
          <p:cNvPr id="57" name="肘形连接符 56"/>
          <p:cNvCxnSpPr/>
          <p:nvPr/>
        </p:nvCxnSpPr>
        <p:spPr>
          <a:xfrm flipV="1">
            <a:off x="4918710" y="2200275"/>
            <a:ext cx="2190750" cy="481330"/>
          </a:xfrm>
          <a:prstGeom prst="bentConnector3">
            <a:avLst>
              <a:gd name="adj1" fmla="val 50029"/>
            </a:avLst>
          </a:prstGeom>
          <a:ln>
            <a:solidFill>
              <a:schemeClr val="tx2">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1106805"/>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方式四：动态可重</a:t>
            </a:r>
            <a:r>
              <a:rPr lang="zh-CN" altLang="en-US" sz="2400">
                <a:latin typeface="华光魏体_CNKI" panose="02000500000000000000" charset="-122"/>
                <a:ea typeface="华光魏体_CNKI" panose="02000500000000000000" charset="-122"/>
                <a:cs typeface="华光魏体_CNKI" panose="02000500000000000000" charset="-122"/>
              </a:rPr>
              <a:t>定位分区分配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l"/>
            </a:pP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动态可重定位技术</a:t>
            </a:r>
            <a:endPar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endParaRPr>
          </a:p>
        </p:txBody>
      </p:sp>
      <p:grpSp>
        <p:nvGrpSpPr>
          <p:cNvPr id="2" name="Group 9"/>
          <p:cNvGrpSpPr/>
          <p:nvPr/>
        </p:nvGrpSpPr>
        <p:grpSpPr bwMode="auto">
          <a:xfrm>
            <a:off x="494985" y="3168132"/>
            <a:ext cx="1981200" cy="2632075"/>
            <a:chOff x="1248" y="3094"/>
            <a:chExt cx="1248" cy="1658"/>
          </a:xfrm>
        </p:grpSpPr>
        <p:sp>
          <p:nvSpPr>
            <p:cNvPr id="3" name="Rectangle 10"/>
            <p:cNvSpPr>
              <a:spLocks noChangeArrowheads="1"/>
            </p:cNvSpPr>
            <p:nvPr/>
          </p:nvSpPr>
          <p:spPr bwMode="auto">
            <a:xfrm>
              <a:off x="1248" y="3094"/>
              <a:ext cx="1248" cy="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lnSpc>
                  <a:spcPct val="80000"/>
                </a:lnSpc>
              </a:pPr>
              <a:r>
                <a:rPr lang="en-US" altLang="zh-CN" sz="2000" b="0" dirty="0">
                  <a:solidFill>
                    <a:srgbClr val="FF00FF"/>
                  </a:solidFill>
                  <a:latin typeface="隶书" panose="02010509060101010101" pitchFamily="49" charset="-122"/>
                  <a:ea typeface="隶书" panose="02010509060101010101" pitchFamily="49" charset="-122"/>
                </a:rPr>
                <a:t>     </a:t>
              </a:r>
              <a:r>
                <a:rPr lang="zh-CN" altLang="en-US" sz="2000" b="0" dirty="0">
                  <a:solidFill>
                    <a:srgbClr val="FF00FF"/>
                  </a:solidFill>
                  <a:latin typeface="隶书" panose="02010509060101010101" pitchFamily="49" charset="-122"/>
                  <a:ea typeface="隶书" panose="02010509060101010101" pitchFamily="49" charset="-122"/>
                </a:rPr>
                <a:t>地址空间</a:t>
              </a:r>
              <a:endParaRPr lang="zh-CN" altLang="en-US" sz="2000" b="0" dirty="0">
                <a:solidFill>
                  <a:srgbClr val="FF00FF"/>
                </a:solidFill>
                <a:latin typeface="隶书" panose="02010509060101010101" pitchFamily="49" charset="-122"/>
                <a:ea typeface="隶书" panose="02010509060101010101" pitchFamily="49" charset="-122"/>
              </a:endParaRPr>
            </a:p>
            <a:p>
              <a:pPr algn="l" eaLnBrk="1" hangingPunct="1">
                <a:lnSpc>
                  <a:spcPct val="80000"/>
                </a:lnSpc>
              </a:pPr>
              <a:r>
                <a:rPr lang="zh-CN" altLang="en-US" sz="1600" b="0" dirty="0">
                  <a:solidFill>
                    <a:schemeClr val="accent1"/>
                  </a:solidFill>
                  <a:latin typeface="隶书" panose="02010509060101010101" pitchFamily="49" charset="-122"/>
                  <a:ea typeface="隶书" panose="02010509060101010101" pitchFamily="49" charset="-122"/>
                </a:rPr>
                <a:t>  </a:t>
              </a:r>
              <a:r>
                <a:rPr lang="en-US" altLang="zh-CN" sz="1600" b="0" dirty="0">
                  <a:solidFill>
                    <a:srgbClr val="0000CC"/>
                  </a:solidFill>
                  <a:latin typeface="隶书" panose="02010509060101010101" pitchFamily="49" charset="-122"/>
                  <a:ea typeface="隶书" panose="02010509060101010101" pitchFamily="49" charset="-122"/>
                </a:rPr>
                <a:t>0              </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r>
                <a:rPr lang="en-US" altLang="zh-CN" sz="1600" b="0" dirty="0">
                  <a:solidFill>
                    <a:srgbClr val="0000CC"/>
                  </a:solidFill>
                  <a:latin typeface="隶书" panose="02010509060101010101" pitchFamily="49" charset="-122"/>
                  <a:ea typeface="隶书" panose="02010509060101010101" pitchFamily="49" charset="-122"/>
                </a:rPr>
                <a:t>             </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r>
                <a:rPr lang="en-US" altLang="zh-CN" sz="1600" b="0" dirty="0">
                  <a:solidFill>
                    <a:srgbClr val="0000CC"/>
                  </a:solidFill>
                  <a:latin typeface="隶书" panose="02010509060101010101" pitchFamily="49" charset="-122"/>
                  <a:ea typeface="隶书" panose="02010509060101010101" pitchFamily="49" charset="-122"/>
                </a:rPr>
                <a:t>100   Load AX,500</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r>
                <a:rPr lang="en-US" altLang="zh-CN" sz="1600" b="0" dirty="0">
                  <a:solidFill>
                    <a:srgbClr val="0000CC"/>
                  </a:solidFill>
                  <a:latin typeface="隶书" panose="02010509060101010101" pitchFamily="49" charset="-122"/>
                  <a:ea typeface="隶书" panose="02010509060101010101" pitchFamily="49" charset="-122"/>
                </a:rPr>
                <a:t> </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r>
                <a:rPr lang="en-US" altLang="zh-CN" sz="1600" b="0" dirty="0">
                  <a:solidFill>
                    <a:srgbClr val="0000CC"/>
                  </a:solidFill>
                  <a:latin typeface="隶书" panose="02010509060101010101" pitchFamily="49" charset="-122"/>
                  <a:ea typeface="隶书" panose="02010509060101010101" pitchFamily="49" charset="-122"/>
                </a:rPr>
                <a:t>500      Y               </a:t>
              </a:r>
              <a:endParaRPr lang="en-US" altLang="zh-CN" sz="1600" b="0" dirty="0">
                <a:solidFill>
                  <a:srgbClr val="0000CC"/>
                </a:solidFill>
              </a:endParaRPr>
            </a:p>
            <a:p>
              <a:pPr algn="l" eaLnBrk="1" hangingPunct="1"/>
              <a:endParaRPr lang="en-US" altLang="zh-CN" sz="1600" b="0" dirty="0">
                <a:solidFill>
                  <a:srgbClr val="0000CC"/>
                </a:solidFill>
              </a:endParaRPr>
            </a:p>
            <a:p>
              <a:pPr algn="l" eaLnBrk="1" hangingPunct="1"/>
              <a:endParaRPr lang="en-US" altLang="zh-CN" sz="1600" b="0" dirty="0">
                <a:solidFill>
                  <a:srgbClr val="0000CC"/>
                </a:solidFill>
              </a:endParaRPr>
            </a:p>
            <a:p>
              <a:pPr algn="l" eaLnBrk="1" hangingPunct="1"/>
              <a:r>
                <a:rPr lang="en-US" altLang="zh-CN" sz="1600" b="0" dirty="0">
                  <a:solidFill>
                    <a:srgbClr val="0000CC"/>
                  </a:solidFill>
                  <a:latin typeface="隶书" panose="02010509060101010101" pitchFamily="49" charset="-122"/>
                  <a:ea typeface="隶书" panose="02010509060101010101" pitchFamily="49" charset="-122"/>
                </a:rPr>
                <a:t> 1K </a:t>
              </a:r>
              <a:endParaRPr lang="en-US" altLang="zh-CN" sz="1600" b="0" dirty="0">
                <a:solidFill>
                  <a:srgbClr val="0000CC"/>
                </a:solidFill>
              </a:endParaRPr>
            </a:p>
          </p:txBody>
        </p:sp>
        <p:sp>
          <p:nvSpPr>
            <p:cNvPr id="59" name="Rectangle 11"/>
            <p:cNvSpPr>
              <a:spLocks noChangeArrowheads="1"/>
            </p:cNvSpPr>
            <p:nvPr/>
          </p:nvSpPr>
          <p:spPr bwMode="auto">
            <a:xfrm>
              <a:off x="1584" y="3264"/>
              <a:ext cx="816" cy="13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60" name="Line 12"/>
            <p:cNvSpPr>
              <a:spLocks noChangeShapeType="1"/>
            </p:cNvSpPr>
            <p:nvPr/>
          </p:nvSpPr>
          <p:spPr bwMode="auto">
            <a:xfrm>
              <a:off x="1584" y="3600"/>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3"/>
            <p:cNvSpPr>
              <a:spLocks noChangeShapeType="1"/>
            </p:cNvSpPr>
            <p:nvPr/>
          </p:nvSpPr>
          <p:spPr bwMode="auto">
            <a:xfrm>
              <a:off x="1584" y="4080"/>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14"/>
            <p:cNvSpPr>
              <a:spLocks noChangeShapeType="1"/>
            </p:cNvSpPr>
            <p:nvPr/>
          </p:nvSpPr>
          <p:spPr bwMode="auto">
            <a:xfrm>
              <a:off x="1584" y="3792"/>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15"/>
            <p:cNvSpPr>
              <a:spLocks noChangeShapeType="1"/>
            </p:cNvSpPr>
            <p:nvPr/>
          </p:nvSpPr>
          <p:spPr bwMode="auto">
            <a:xfrm>
              <a:off x="1584" y="4272"/>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 name="Group 42"/>
          <p:cNvGrpSpPr/>
          <p:nvPr/>
        </p:nvGrpSpPr>
        <p:grpSpPr bwMode="auto">
          <a:xfrm>
            <a:off x="6819585" y="2831582"/>
            <a:ext cx="1981200" cy="3121025"/>
            <a:chOff x="4272" y="1730"/>
            <a:chExt cx="1248" cy="1966"/>
          </a:xfrm>
        </p:grpSpPr>
        <p:grpSp>
          <p:nvGrpSpPr>
            <p:cNvPr id="65" name="Group 16"/>
            <p:cNvGrpSpPr/>
            <p:nvPr/>
          </p:nvGrpSpPr>
          <p:grpSpPr bwMode="auto">
            <a:xfrm>
              <a:off x="4272" y="1730"/>
              <a:ext cx="1248" cy="1966"/>
              <a:chOff x="5232" y="2882"/>
              <a:chExt cx="1248" cy="1966"/>
            </a:xfrm>
          </p:grpSpPr>
          <p:sp>
            <p:nvSpPr>
              <p:cNvPr id="66" name="Line 17"/>
              <p:cNvSpPr>
                <a:spLocks noChangeShapeType="1"/>
              </p:cNvSpPr>
              <p:nvPr/>
            </p:nvSpPr>
            <p:spPr bwMode="auto">
              <a:xfrm>
                <a:off x="5568" y="3366"/>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18"/>
              <p:cNvSpPr>
                <a:spLocks noChangeShapeType="1"/>
              </p:cNvSpPr>
              <p:nvPr/>
            </p:nvSpPr>
            <p:spPr bwMode="auto">
              <a:xfrm>
                <a:off x="5568" y="3724"/>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19"/>
              <p:cNvSpPr>
                <a:spLocks noChangeShapeType="1"/>
              </p:cNvSpPr>
              <p:nvPr/>
            </p:nvSpPr>
            <p:spPr bwMode="auto">
              <a:xfrm>
                <a:off x="5568" y="3462"/>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20"/>
              <p:cNvSpPr>
                <a:spLocks noChangeShapeType="1"/>
              </p:cNvSpPr>
              <p:nvPr/>
            </p:nvSpPr>
            <p:spPr bwMode="auto">
              <a:xfrm>
                <a:off x="5568" y="3894"/>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Rectangle 21"/>
              <p:cNvSpPr>
                <a:spLocks noChangeArrowheads="1"/>
              </p:cNvSpPr>
              <p:nvPr/>
            </p:nvSpPr>
            <p:spPr bwMode="auto">
              <a:xfrm>
                <a:off x="5232" y="2882"/>
                <a:ext cx="1248" cy="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lnSpc>
                    <a:spcPct val="80000"/>
                  </a:lnSpc>
                </a:pPr>
                <a:r>
                  <a:rPr lang="en-US" altLang="zh-CN" sz="2000" b="0" dirty="0">
                    <a:solidFill>
                      <a:srgbClr val="FF00FF"/>
                    </a:solidFill>
                    <a:latin typeface="隶书" panose="02010509060101010101" pitchFamily="49" charset="-122"/>
                    <a:ea typeface="隶书" panose="02010509060101010101" pitchFamily="49" charset="-122"/>
                  </a:rPr>
                  <a:t>     </a:t>
                </a:r>
                <a:r>
                  <a:rPr lang="zh-CN" altLang="en-US" sz="2000" b="0" dirty="0">
                    <a:solidFill>
                      <a:srgbClr val="FF00FF"/>
                    </a:solidFill>
                    <a:latin typeface="隶书" panose="02010509060101010101" pitchFamily="49" charset="-122"/>
                    <a:ea typeface="隶书" panose="02010509060101010101" pitchFamily="49" charset="-122"/>
                  </a:rPr>
                  <a:t>存储空间</a:t>
                </a:r>
                <a:endParaRPr lang="zh-CN" altLang="en-US" sz="2000" b="0" dirty="0">
                  <a:solidFill>
                    <a:srgbClr val="FF00FF"/>
                  </a:solidFill>
                  <a:latin typeface="隶书" panose="02010509060101010101" pitchFamily="49" charset="-122"/>
                  <a:ea typeface="隶书" panose="02010509060101010101" pitchFamily="49" charset="-122"/>
                </a:endParaRPr>
              </a:p>
              <a:p>
                <a:pPr algn="l" eaLnBrk="1" hangingPunct="1">
                  <a:lnSpc>
                    <a:spcPct val="80000"/>
                  </a:lnSpc>
                </a:pPr>
                <a:r>
                  <a:rPr lang="zh-CN" altLang="en-US" sz="1600" b="0" dirty="0">
                    <a:solidFill>
                      <a:schemeClr val="accent1"/>
                    </a:solidFill>
                    <a:latin typeface="隶书" panose="02010509060101010101" pitchFamily="49" charset="-122"/>
                    <a:ea typeface="隶书" panose="02010509060101010101" pitchFamily="49" charset="-122"/>
                  </a:rPr>
                  <a:t>  </a:t>
                </a:r>
                <a:r>
                  <a:rPr lang="en-US" altLang="zh-CN" sz="1600" b="0" dirty="0">
                    <a:solidFill>
                      <a:srgbClr val="0000CC"/>
                    </a:solidFill>
                    <a:latin typeface="隶书" panose="02010509060101010101" pitchFamily="49" charset="-122"/>
                    <a:ea typeface="隶书" panose="02010509060101010101" pitchFamily="49" charset="-122"/>
                  </a:rPr>
                  <a:t>0              </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r>
                  <a:rPr lang="en-US" altLang="zh-CN" sz="1600" b="0" dirty="0">
                    <a:solidFill>
                      <a:srgbClr val="0000CC"/>
                    </a:solidFill>
                    <a:latin typeface="隶书" panose="02010509060101010101" pitchFamily="49" charset="-122"/>
                    <a:ea typeface="隶书" panose="02010509060101010101" pitchFamily="49" charset="-122"/>
                  </a:rPr>
                  <a:t>  1K</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r>
                  <a:rPr lang="en-US" altLang="zh-CN" sz="1600" b="0" dirty="0">
                    <a:solidFill>
                      <a:srgbClr val="0000CC"/>
                    </a:solidFill>
                    <a:latin typeface="隶书" panose="02010509060101010101" pitchFamily="49" charset="-122"/>
                    <a:ea typeface="隶书" panose="02010509060101010101" pitchFamily="49" charset="-122"/>
                  </a:rPr>
                  <a:t>1124  Load AX,500</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lnSpc>
                    <a:spcPct val="80000"/>
                  </a:lnSpc>
                </a:pPr>
                <a:r>
                  <a:rPr lang="en-US" altLang="zh-CN" sz="1600" b="0" dirty="0">
                    <a:solidFill>
                      <a:srgbClr val="0000CC"/>
                    </a:solidFill>
                    <a:latin typeface="隶书" panose="02010509060101010101" pitchFamily="49" charset="-122"/>
                    <a:ea typeface="隶书" panose="02010509060101010101" pitchFamily="49" charset="-122"/>
                  </a:rPr>
                  <a:t>1524      Y               </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r>
                  <a:rPr lang="en-US" altLang="zh-CN" sz="1600" b="0" dirty="0">
                    <a:solidFill>
                      <a:srgbClr val="0000CC"/>
                    </a:solidFill>
                    <a:latin typeface="隶书" panose="02010509060101010101" pitchFamily="49" charset="-122"/>
                    <a:ea typeface="隶书" panose="02010509060101010101" pitchFamily="49" charset="-122"/>
                  </a:rPr>
                  <a:t>  2K</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r>
                  <a:rPr lang="en-US" altLang="zh-CN" sz="1600" b="0" dirty="0">
                    <a:solidFill>
                      <a:srgbClr val="0000CC"/>
                    </a:solidFill>
                    <a:latin typeface="隶书" panose="02010509060101010101" pitchFamily="49" charset="-122"/>
                    <a:ea typeface="隶书" panose="02010509060101010101" pitchFamily="49" charset="-122"/>
                  </a:rPr>
                  <a:t> </a:t>
                </a:r>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endParaRPr lang="en-US" altLang="zh-CN" sz="1600" b="0" dirty="0">
                  <a:solidFill>
                    <a:srgbClr val="0000CC"/>
                  </a:solidFill>
                  <a:latin typeface="隶书" panose="02010509060101010101" pitchFamily="49" charset="-122"/>
                  <a:ea typeface="隶书" panose="02010509060101010101" pitchFamily="49" charset="-122"/>
                </a:endParaRPr>
              </a:p>
              <a:p>
                <a:pPr algn="l" eaLnBrk="1" hangingPunct="1"/>
                <a:r>
                  <a:rPr lang="en-US" altLang="zh-CN" sz="1600" b="0" dirty="0">
                    <a:solidFill>
                      <a:srgbClr val="0000CC"/>
                    </a:solidFill>
                    <a:latin typeface="隶书" panose="02010509060101010101" pitchFamily="49" charset="-122"/>
                    <a:ea typeface="隶书" panose="02010509060101010101" pitchFamily="49" charset="-122"/>
                  </a:rPr>
                  <a:t>512K </a:t>
                </a:r>
                <a:endParaRPr lang="en-US" altLang="zh-CN" sz="1600" b="0" dirty="0">
                  <a:solidFill>
                    <a:srgbClr val="0000CC"/>
                  </a:solidFill>
                  <a:latin typeface="隶书" panose="02010509060101010101" pitchFamily="49" charset="-122"/>
                  <a:ea typeface="隶书" panose="02010509060101010101" pitchFamily="49" charset="-122"/>
                </a:endParaRPr>
              </a:p>
            </p:txBody>
          </p:sp>
          <p:sp>
            <p:nvSpPr>
              <p:cNvPr id="71" name="Rectangle 22"/>
              <p:cNvSpPr>
                <a:spLocks noChangeArrowheads="1"/>
              </p:cNvSpPr>
              <p:nvPr/>
            </p:nvSpPr>
            <p:spPr bwMode="auto">
              <a:xfrm>
                <a:off x="5568" y="3078"/>
                <a:ext cx="816" cy="165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grpSp>
        <p:sp>
          <p:nvSpPr>
            <p:cNvPr id="72" name="Line 23"/>
            <p:cNvSpPr>
              <a:spLocks noChangeShapeType="1"/>
            </p:cNvSpPr>
            <p:nvPr/>
          </p:nvSpPr>
          <p:spPr bwMode="auto">
            <a:xfrm>
              <a:off x="4608" y="2930"/>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24"/>
            <p:cNvSpPr>
              <a:spLocks noChangeShapeType="1"/>
            </p:cNvSpPr>
            <p:nvPr/>
          </p:nvSpPr>
          <p:spPr bwMode="auto">
            <a:xfrm>
              <a:off x="4608" y="3122"/>
              <a:ext cx="81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 name="Group 25"/>
          <p:cNvGrpSpPr/>
          <p:nvPr/>
        </p:nvGrpSpPr>
        <p:grpSpPr bwMode="auto">
          <a:xfrm>
            <a:off x="2323785" y="3590407"/>
            <a:ext cx="1447800" cy="765175"/>
            <a:chOff x="1248" y="2784"/>
            <a:chExt cx="912" cy="482"/>
          </a:xfrm>
        </p:grpSpPr>
        <p:sp>
          <p:nvSpPr>
            <p:cNvPr id="75" name="Line 26"/>
            <p:cNvSpPr>
              <a:spLocks noChangeShapeType="1"/>
            </p:cNvSpPr>
            <p:nvPr/>
          </p:nvSpPr>
          <p:spPr bwMode="auto">
            <a:xfrm>
              <a:off x="1248" y="3122"/>
              <a:ext cx="384" cy="0"/>
            </a:xfrm>
            <a:prstGeom prst="line">
              <a:avLst/>
            </a:prstGeom>
            <a:noFill/>
            <a:ln w="9525" cap="rnd">
              <a:solidFill>
                <a:schemeClr val="tx2"/>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6" name="Group 27"/>
            <p:cNvGrpSpPr/>
            <p:nvPr/>
          </p:nvGrpSpPr>
          <p:grpSpPr bwMode="auto">
            <a:xfrm>
              <a:off x="1596" y="2784"/>
              <a:ext cx="564" cy="482"/>
              <a:chOff x="1596" y="2784"/>
              <a:chExt cx="564" cy="482"/>
            </a:xfrm>
          </p:grpSpPr>
          <p:sp>
            <p:nvSpPr>
              <p:cNvPr id="77" name="Rectangle 28"/>
              <p:cNvSpPr>
                <a:spLocks noChangeArrowheads="1"/>
              </p:cNvSpPr>
              <p:nvPr/>
            </p:nvSpPr>
            <p:spPr bwMode="auto">
              <a:xfrm>
                <a:off x="1680" y="3024"/>
                <a:ext cx="384" cy="192"/>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zh-CN" sz="2000" b="0">
                  <a:solidFill>
                    <a:schemeClr val="hlink"/>
                  </a:solidFill>
                </a:endParaRPr>
              </a:p>
            </p:txBody>
          </p:sp>
          <p:sp>
            <p:nvSpPr>
              <p:cNvPr id="78" name="Rectangle 29"/>
              <p:cNvSpPr>
                <a:spLocks noChangeArrowheads="1"/>
              </p:cNvSpPr>
              <p:nvPr/>
            </p:nvSpPr>
            <p:spPr bwMode="auto">
              <a:xfrm>
                <a:off x="1596" y="2784"/>
                <a:ext cx="564"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lnSpc>
                    <a:spcPct val="130000"/>
                  </a:lnSpc>
                </a:pPr>
                <a:r>
                  <a:rPr lang="zh-CN" altLang="en-US" sz="1400" b="0">
                    <a:solidFill>
                      <a:srgbClr val="FF0000"/>
                    </a:solidFill>
                  </a:rPr>
                  <a:t>有效地址</a:t>
                </a:r>
                <a:endParaRPr lang="zh-CN" altLang="en-US" sz="1400" b="0">
                  <a:solidFill>
                    <a:srgbClr val="FF0000"/>
                  </a:solidFill>
                </a:endParaRPr>
              </a:p>
              <a:p>
                <a:pPr algn="l" eaLnBrk="1" hangingPunct="1">
                  <a:lnSpc>
                    <a:spcPct val="130000"/>
                  </a:lnSpc>
                </a:pPr>
                <a:r>
                  <a:rPr lang="zh-CN" altLang="en-US" sz="2000" b="0">
                    <a:solidFill>
                      <a:schemeClr val="hlink"/>
                    </a:solidFill>
                  </a:rPr>
                  <a:t>  </a:t>
                </a:r>
                <a:r>
                  <a:rPr lang="en-US" altLang="zh-CN" sz="2000" b="0"/>
                  <a:t>500</a:t>
                </a:r>
                <a:endParaRPr lang="en-US" altLang="zh-CN" sz="2000" b="0"/>
              </a:p>
            </p:txBody>
          </p:sp>
        </p:grpSp>
      </p:grpSp>
      <p:sp>
        <p:nvSpPr>
          <p:cNvPr id="79" name="Line 30"/>
          <p:cNvSpPr>
            <a:spLocks noChangeShapeType="1"/>
          </p:cNvSpPr>
          <p:nvPr/>
        </p:nvSpPr>
        <p:spPr bwMode="auto">
          <a:xfrm>
            <a:off x="5676585" y="4657207"/>
            <a:ext cx="1676400" cy="0"/>
          </a:xfrm>
          <a:prstGeom prst="line">
            <a:avLst/>
          </a:prstGeom>
          <a:noFill/>
          <a:ln w="9525" cap="rnd">
            <a:solidFill>
              <a:schemeClr val="tx2"/>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Rectangle 31"/>
          <p:cNvSpPr>
            <a:spLocks noChangeArrowheads="1"/>
          </p:cNvSpPr>
          <p:nvPr/>
        </p:nvSpPr>
        <p:spPr bwMode="auto">
          <a:xfrm>
            <a:off x="5295585" y="4428607"/>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en-US" altLang="zh-CN" sz="2800" b="0">
                <a:solidFill>
                  <a:schemeClr val="hlink"/>
                </a:solidFill>
                <a:sym typeface="Symbol" panose="05050102010706020507" pitchFamily="18" charset="2"/>
              </a:rPr>
              <a:t></a:t>
            </a:r>
            <a:endParaRPr lang="en-US" altLang="zh-CN" sz="2400" b="0">
              <a:solidFill>
                <a:schemeClr val="hlink"/>
              </a:solidFill>
            </a:endParaRPr>
          </a:p>
        </p:txBody>
      </p:sp>
      <p:grpSp>
        <p:nvGrpSpPr>
          <p:cNvPr id="81" name="Group 32"/>
          <p:cNvGrpSpPr/>
          <p:nvPr/>
        </p:nvGrpSpPr>
        <p:grpSpPr bwMode="auto">
          <a:xfrm>
            <a:off x="3314385" y="3742807"/>
            <a:ext cx="2209800" cy="914400"/>
            <a:chOff x="1872" y="2880"/>
            <a:chExt cx="1392" cy="576"/>
          </a:xfrm>
        </p:grpSpPr>
        <p:grpSp>
          <p:nvGrpSpPr>
            <p:cNvPr id="82" name="Group 33"/>
            <p:cNvGrpSpPr/>
            <p:nvPr/>
          </p:nvGrpSpPr>
          <p:grpSpPr bwMode="auto">
            <a:xfrm>
              <a:off x="1872" y="3216"/>
              <a:ext cx="1296" cy="240"/>
              <a:chOff x="1872" y="3216"/>
              <a:chExt cx="1296" cy="240"/>
            </a:xfrm>
          </p:grpSpPr>
          <p:sp>
            <p:nvSpPr>
              <p:cNvPr id="83" name="Line 34"/>
              <p:cNvSpPr>
                <a:spLocks noChangeShapeType="1"/>
              </p:cNvSpPr>
              <p:nvPr/>
            </p:nvSpPr>
            <p:spPr bwMode="auto">
              <a:xfrm>
                <a:off x="1872" y="3216"/>
                <a:ext cx="0" cy="240"/>
              </a:xfrm>
              <a:prstGeom prst="line">
                <a:avLst/>
              </a:prstGeom>
              <a:noFill/>
              <a:ln w="9525" cap="rnd">
                <a:solidFill>
                  <a:schemeClr val="tx2"/>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35"/>
              <p:cNvSpPr>
                <a:spLocks noChangeShapeType="1"/>
              </p:cNvSpPr>
              <p:nvPr/>
            </p:nvSpPr>
            <p:spPr bwMode="auto">
              <a:xfrm>
                <a:off x="1872" y="3456"/>
                <a:ext cx="1296" cy="0"/>
              </a:xfrm>
              <a:prstGeom prst="line">
                <a:avLst/>
              </a:prstGeom>
              <a:noFill/>
              <a:ln w="9525" cap="rnd">
                <a:solidFill>
                  <a:schemeClr val="tx2"/>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5" name="Line 36"/>
            <p:cNvSpPr>
              <a:spLocks noChangeShapeType="1"/>
            </p:cNvSpPr>
            <p:nvPr/>
          </p:nvSpPr>
          <p:spPr bwMode="auto">
            <a:xfrm>
              <a:off x="3264" y="2880"/>
              <a:ext cx="0" cy="480"/>
            </a:xfrm>
            <a:prstGeom prst="line">
              <a:avLst/>
            </a:prstGeom>
            <a:noFill/>
            <a:ln w="9525" cap="rnd">
              <a:solidFill>
                <a:schemeClr val="tx2"/>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6" name="Rectangle 37"/>
          <p:cNvSpPr>
            <a:spLocks noChangeArrowheads="1"/>
          </p:cNvSpPr>
          <p:nvPr/>
        </p:nvSpPr>
        <p:spPr bwMode="auto">
          <a:xfrm>
            <a:off x="4990785" y="3438007"/>
            <a:ext cx="1066800" cy="304800"/>
          </a:xfrm>
          <a:prstGeom prst="rect">
            <a:avLst/>
          </a:prstGeom>
          <a:solidFill>
            <a:srgbClr val="FF0000"/>
          </a:solidFill>
          <a:ln w="9525">
            <a:solidFill>
              <a:schemeClr val="tx1"/>
            </a:solidFill>
            <a:miter lim="800000"/>
          </a:ln>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lnSpc>
                <a:spcPct val="80000"/>
              </a:lnSpc>
            </a:pPr>
            <a:r>
              <a:rPr lang="zh-CN" altLang="en-US" sz="1600" b="0" dirty="0">
                <a:solidFill>
                  <a:schemeClr val="bg1"/>
                </a:solidFill>
              </a:rPr>
              <a:t>重定位寄存器</a:t>
            </a:r>
            <a:endParaRPr lang="zh-CN" altLang="en-US" sz="1600" b="0" u="sng" dirty="0">
              <a:solidFill>
                <a:schemeClr val="bg1"/>
              </a:solidFill>
            </a:endParaRPr>
          </a:p>
          <a:p>
            <a:pPr eaLnBrk="1" hangingPunct="1">
              <a:lnSpc>
                <a:spcPct val="80000"/>
              </a:lnSpc>
            </a:pPr>
            <a:endParaRPr lang="zh-CN" altLang="en-US" sz="1800" b="0" dirty="0">
              <a:solidFill>
                <a:schemeClr val="bg1"/>
              </a:solidFill>
            </a:endParaRPr>
          </a:p>
          <a:p>
            <a:pPr eaLnBrk="1" hangingPunct="1">
              <a:lnSpc>
                <a:spcPct val="80000"/>
              </a:lnSpc>
            </a:pPr>
            <a:r>
              <a:rPr lang="en-US" altLang="zh-CN" sz="1800" b="0" dirty="0">
                <a:solidFill>
                  <a:schemeClr val="bg1"/>
                </a:solidFill>
              </a:rPr>
              <a:t>1K</a:t>
            </a:r>
            <a:endParaRPr lang="en-US" altLang="zh-CN" sz="1800" b="0" dirty="0">
              <a:solidFill>
                <a:schemeClr val="bg1"/>
              </a:solidFill>
            </a:endParaRPr>
          </a:p>
          <a:p>
            <a:pPr eaLnBrk="1" hangingPunct="1"/>
            <a:endParaRPr lang="en-US" altLang="zh-CN" sz="1800" b="0" u="sng" dirty="0">
              <a:solidFill>
                <a:schemeClr val="bg1"/>
              </a:solidFill>
            </a:endParaRPr>
          </a:p>
        </p:txBody>
      </p:sp>
      <p:grpSp>
        <p:nvGrpSpPr>
          <p:cNvPr id="87" name="Group 38"/>
          <p:cNvGrpSpPr/>
          <p:nvPr/>
        </p:nvGrpSpPr>
        <p:grpSpPr bwMode="auto">
          <a:xfrm>
            <a:off x="3085785" y="3142731"/>
            <a:ext cx="2895600" cy="2733675"/>
            <a:chOff x="1728" y="2208"/>
            <a:chExt cx="1824" cy="2112"/>
          </a:xfrm>
        </p:grpSpPr>
        <p:sp>
          <p:nvSpPr>
            <p:cNvPr id="88" name="Line 39"/>
            <p:cNvSpPr>
              <a:spLocks noChangeShapeType="1"/>
            </p:cNvSpPr>
            <p:nvPr/>
          </p:nvSpPr>
          <p:spPr bwMode="auto">
            <a:xfrm>
              <a:off x="2640" y="2208"/>
              <a:ext cx="0" cy="2112"/>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Rectangle 40"/>
            <p:cNvSpPr>
              <a:spLocks noChangeArrowheads="1"/>
            </p:cNvSpPr>
            <p:nvPr/>
          </p:nvSpPr>
          <p:spPr bwMode="auto">
            <a:xfrm>
              <a:off x="1728" y="3936"/>
              <a:ext cx="816" cy="24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1800">
                  <a:solidFill>
                    <a:srgbClr val="FF00FF"/>
                  </a:solidFill>
                  <a:ea typeface="楷体_GB2312" pitchFamily="49" charset="-122"/>
                </a:rPr>
                <a:t>处理机</a:t>
              </a:r>
              <a:endParaRPr lang="zh-CN" altLang="en-US" sz="1800">
                <a:solidFill>
                  <a:srgbClr val="FF00FF"/>
                </a:solidFill>
                <a:ea typeface="楷体_GB2312" pitchFamily="49" charset="-122"/>
              </a:endParaRPr>
            </a:p>
          </p:txBody>
        </p:sp>
        <p:sp>
          <p:nvSpPr>
            <p:cNvPr id="90" name="Rectangle 41"/>
            <p:cNvSpPr>
              <a:spLocks noChangeArrowheads="1"/>
            </p:cNvSpPr>
            <p:nvPr/>
          </p:nvSpPr>
          <p:spPr bwMode="auto">
            <a:xfrm>
              <a:off x="2736" y="3936"/>
              <a:ext cx="816" cy="24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1800">
                  <a:solidFill>
                    <a:srgbClr val="FF00FF"/>
                  </a:solidFill>
                  <a:ea typeface="楷体_GB2312" pitchFamily="49" charset="-122"/>
                </a:rPr>
                <a:t>内存</a:t>
              </a:r>
              <a:endParaRPr lang="zh-CN" altLang="en-US" sz="1800">
                <a:solidFill>
                  <a:srgbClr val="FF00FF"/>
                </a:solidFill>
                <a:ea typeface="楷体_GB2312" pitchFamily="49" charset="-122"/>
              </a:endParaRPr>
            </a:p>
          </p:txBody>
        </p:sp>
      </p:grpSp>
      <p:sp>
        <p:nvSpPr>
          <p:cNvPr id="91" name="文本框 90"/>
          <p:cNvSpPr txBox="1"/>
          <p:nvPr/>
        </p:nvSpPr>
        <p:spPr>
          <a:xfrm>
            <a:off x="9053830" y="2911475"/>
            <a:ext cx="2998470" cy="3046095"/>
          </a:xfrm>
          <a:prstGeom prst="rect">
            <a:avLst/>
          </a:prstGeom>
          <a:noFill/>
        </p:spPr>
        <p:txBody>
          <a:bodyPr wrap="square" rtlCol="0" anchor="t">
            <a:spAutoFit/>
          </a:bodyPr>
          <a:p>
            <a:pPr marL="342900" lvl="1" indent="-342900" algn="l" fontAlgn="auto">
              <a:buClrTx/>
              <a:buSzTx/>
              <a:buFont typeface="Wingdings" panose="05000000000000000000" charset="0"/>
              <a:buChar char="p"/>
            </a:pPr>
            <a:r>
              <a:rPr kumimoji="1" lang="zh-CN" altLang="en-US" sz="2400" b="1" dirty="0">
                <a:latin typeface="华光魏体_CNKI" panose="02000500000000000000" charset="-122"/>
                <a:ea typeface="华光魏体_CNKI" panose="02000500000000000000" charset="-122"/>
                <a:sym typeface="+mn-ea"/>
              </a:rPr>
              <a:t>程序在内存中仍使用相对地址，通过</a:t>
            </a:r>
            <a:r>
              <a:rPr kumimoji="1" lang="zh-CN" altLang="en-US" sz="2400" b="1" dirty="0">
                <a:solidFill>
                  <a:srgbClr val="FF0000"/>
                </a:solidFill>
                <a:latin typeface="华光魏体_CNKI" panose="02000500000000000000" charset="-122"/>
                <a:ea typeface="华光魏体_CNKI" panose="02000500000000000000" charset="-122"/>
                <a:sym typeface="+mn-ea"/>
              </a:rPr>
              <a:t>重定位寄存器（</a:t>
            </a:r>
            <a:r>
              <a:rPr kumimoji="1" lang="zh-CN" altLang="en-US" sz="2400" b="1" dirty="0">
                <a:solidFill>
                  <a:srgbClr val="FF0000"/>
                </a:solidFill>
                <a:latin typeface="华光魏体_CNKI" panose="02000500000000000000" charset="-122"/>
                <a:ea typeface="华光魏体_CNKI" panose="02000500000000000000" charset="-122"/>
                <a:sym typeface="+mn-ea"/>
              </a:rPr>
              <a:t>硬件）</a:t>
            </a:r>
            <a:r>
              <a:rPr kumimoji="1" lang="zh-CN" altLang="en-US" sz="2400" b="1" dirty="0">
                <a:latin typeface="华光魏体_CNKI" panose="02000500000000000000" charset="-122"/>
                <a:ea typeface="华光魏体_CNKI" panose="02000500000000000000" charset="-122"/>
                <a:sym typeface="+mn-ea"/>
              </a:rPr>
              <a:t>计算绝对地址</a:t>
            </a:r>
            <a:endParaRPr kumimoji="1" lang="zh-CN" altLang="en-US" sz="2400" b="1" dirty="0">
              <a:latin typeface="华光魏体_CNKI" panose="02000500000000000000" charset="-122"/>
              <a:ea typeface="华光魏体_CNKI" panose="02000500000000000000" charset="-122"/>
            </a:endParaRPr>
          </a:p>
          <a:p>
            <a:pPr marL="342900" lvl="1" indent="-342900" fontAlgn="auto">
              <a:buFont typeface="Wingdings" panose="05000000000000000000" charset="0"/>
              <a:buChar char="p"/>
            </a:pPr>
            <a:endParaRPr kumimoji="1" lang="zh-CN" altLang="en-US" sz="2400" b="1" dirty="0">
              <a:latin typeface="华光魏体_CNKI" panose="02000500000000000000" charset="-122"/>
              <a:ea typeface="华光魏体_CNKI" panose="02000500000000000000" charset="-122"/>
              <a:sym typeface="+mn-ea"/>
            </a:endParaRPr>
          </a:p>
          <a:p>
            <a:pPr marL="342900" lvl="1" indent="-342900" fontAlgn="auto">
              <a:buFont typeface="Wingdings" panose="05000000000000000000" charset="0"/>
              <a:buChar char="p"/>
            </a:pPr>
            <a:r>
              <a:rPr kumimoji="1" lang="zh-CN" altLang="en-US" sz="2400" b="1" dirty="0">
                <a:latin typeface="华光魏体_CNKI" panose="02000500000000000000" charset="-122"/>
                <a:ea typeface="华光魏体_CNKI" panose="02000500000000000000" charset="-122"/>
                <a:sym typeface="+mn-ea"/>
              </a:rPr>
              <a:t>程序移动后，只要改变重定位寄存器中的内容即可</a:t>
            </a:r>
            <a:endParaRPr kumimoji="1" lang="zh-CN" altLang="en-US" sz="2400" b="1" dirty="0">
              <a:latin typeface="华光魏体_CNKI" panose="02000500000000000000" charset="-122"/>
              <a:ea typeface="华光魏体_CNKI"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blinds(horizontal)">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500" fill="hold"/>
                                        <p:tgtEl>
                                          <p:spTgt spid="87"/>
                                        </p:tgtEl>
                                        <p:attrNameLst>
                                          <p:attrName>ppt_x</p:attrName>
                                        </p:attrNameLst>
                                      </p:cBhvr>
                                      <p:tavLst>
                                        <p:tav tm="0">
                                          <p:val>
                                            <p:strVal val="0-#ppt_w/2"/>
                                          </p:val>
                                        </p:tav>
                                        <p:tav tm="100000">
                                          <p:val>
                                            <p:strVal val="#ppt_x"/>
                                          </p:val>
                                        </p:tav>
                                      </p:tavLst>
                                    </p:anim>
                                    <p:anim calcmode="lin" valueType="num">
                                      <p:cBhvr additive="base">
                                        <p:cTn id="16"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0-#ppt_w/2"/>
                                          </p:val>
                                        </p:tav>
                                        <p:tav tm="100000">
                                          <p:val>
                                            <p:strVal val="#ppt_x"/>
                                          </p:val>
                                        </p:tav>
                                      </p:tavLst>
                                    </p:anim>
                                    <p:anim calcmode="lin" valueType="num">
                                      <p:cBhvr additive="base">
                                        <p:cTn id="2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additive="base">
                                        <p:cTn id="27" dur="500" fill="hold"/>
                                        <p:tgtEl>
                                          <p:spTgt spid="86"/>
                                        </p:tgtEl>
                                        <p:attrNameLst>
                                          <p:attrName>ppt_x</p:attrName>
                                        </p:attrNameLst>
                                      </p:cBhvr>
                                      <p:tavLst>
                                        <p:tav tm="0">
                                          <p:val>
                                            <p:strVal val="0-#ppt_w/2"/>
                                          </p:val>
                                        </p:tav>
                                        <p:tav tm="100000">
                                          <p:val>
                                            <p:strVal val="#ppt_x"/>
                                          </p:val>
                                        </p:tav>
                                      </p:tavLst>
                                    </p:anim>
                                    <p:anim calcmode="lin" valueType="num">
                                      <p:cBhvr additive="base">
                                        <p:cTn id="28" dur="500" fill="hold"/>
                                        <p:tgtEl>
                                          <p:spTgt spid="86"/>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 presetClass="entr" presetSubtype="8" fill="hold" grpId="0" nodeType="afterEffect">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cBhvr additive="base">
                                        <p:cTn id="37" dur="500" fill="hold"/>
                                        <p:tgtEl>
                                          <p:spTgt spid="80"/>
                                        </p:tgtEl>
                                        <p:attrNameLst>
                                          <p:attrName>ppt_x</p:attrName>
                                        </p:attrNameLst>
                                      </p:cBhvr>
                                      <p:tavLst>
                                        <p:tav tm="0">
                                          <p:val>
                                            <p:strVal val="0-#ppt_w/2"/>
                                          </p:val>
                                        </p:tav>
                                        <p:tav tm="100000">
                                          <p:val>
                                            <p:strVal val="#ppt_x"/>
                                          </p:val>
                                        </p:tav>
                                      </p:tavLst>
                                    </p:anim>
                                    <p:anim calcmode="lin" valueType="num">
                                      <p:cBhvr additive="base">
                                        <p:cTn id="38" dur="500" fill="hold"/>
                                        <p:tgtEl>
                                          <p:spTgt spid="80"/>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8" fill="hold" nodeType="afterEffect">
                                  <p:stCondLst>
                                    <p:cond delay="0"/>
                                  </p:stCondLst>
                                  <p:childTnLst>
                                    <p:set>
                                      <p:cBhvr>
                                        <p:cTn id="41" dur="1" fill="hold">
                                          <p:stCondLst>
                                            <p:cond delay="0"/>
                                          </p:stCondLst>
                                        </p:cTn>
                                        <p:tgtEl>
                                          <p:spTgt spid="79"/>
                                        </p:tgtEl>
                                        <p:attrNameLst>
                                          <p:attrName>style.visibility</p:attrName>
                                        </p:attrNameLst>
                                      </p:cBhvr>
                                      <p:to>
                                        <p:strVal val="visible"/>
                                      </p:to>
                                    </p:set>
                                    <p:anim calcmode="lin" valueType="num">
                                      <p:cBhvr additive="base">
                                        <p:cTn id="42" dur="500" fill="hold"/>
                                        <p:tgtEl>
                                          <p:spTgt spid="79"/>
                                        </p:tgtEl>
                                        <p:attrNameLst>
                                          <p:attrName>ppt_x</p:attrName>
                                        </p:attrNameLst>
                                      </p:cBhvr>
                                      <p:tavLst>
                                        <p:tav tm="0">
                                          <p:val>
                                            <p:strVal val="0-#ppt_w/2"/>
                                          </p:val>
                                        </p:tav>
                                        <p:tav tm="100000">
                                          <p:val>
                                            <p:strVal val="#ppt_x"/>
                                          </p:val>
                                        </p:tav>
                                      </p:tavLst>
                                    </p:anim>
                                    <p:anim calcmode="lin" valueType="num">
                                      <p:cBhvr additive="base">
                                        <p:cTn id="43" dur="5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utoUpdateAnimBg="0"/>
      <p:bldP spid="86" grpId="0" bldLvl="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144526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4.3</a:t>
            </a:r>
            <a:r>
              <a:rPr lang="zh-CN" altLang="en-US" sz="4400">
                <a:latin typeface="华光魏体_CNKI" panose="02000500000000000000" charset="-122"/>
                <a:ea typeface="华光魏体_CNKI" panose="02000500000000000000" charset="-122"/>
              </a:rPr>
              <a:t>连续分配存储管理</a:t>
            </a:r>
            <a:r>
              <a:rPr lang="zh-CN" altLang="en-US" sz="4400">
                <a:latin typeface="华光魏体_CNKI" panose="02000500000000000000" charset="-122"/>
                <a:ea typeface="华光魏体_CNKI" panose="02000500000000000000" charset="-122"/>
              </a:rPr>
              <a:t>方式</a:t>
            </a:r>
            <a:endParaRPr lang="zh-CN" altLang="en-US" sz="4400">
              <a:latin typeface="华光魏体_CNKI" panose="02000500000000000000" charset="-122"/>
              <a:ea typeface="华光魏体_CNKI" panose="02000500000000000000" charset="-122"/>
            </a:endParaRPr>
          </a:p>
          <a:p>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297940" y="1908175"/>
            <a:ext cx="8864600" cy="1106805"/>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cs typeface="华光魏体_CNKI" panose="02000500000000000000" charset="-122"/>
              </a:rPr>
              <a:t>方式四：动态可重</a:t>
            </a:r>
            <a:r>
              <a:rPr lang="zh-CN" altLang="en-US" sz="2400">
                <a:latin typeface="华光魏体_CNKI" panose="02000500000000000000" charset="-122"/>
                <a:ea typeface="华光魏体_CNKI" panose="02000500000000000000" charset="-122"/>
                <a:cs typeface="华光魏体_CNKI" panose="02000500000000000000" charset="-122"/>
              </a:rPr>
              <a:t>定位分区分配</a:t>
            </a:r>
            <a:endParaRPr lang="zh-CN" altLang="en-US" sz="2400">
              <a:latin typeface="华光魏体_CNKI" panose="02000500000000000000" charset="-122"/>
              <a:ea typeface="华光魏体_CNKI" panose="02000500000000000000" charset="-122"/>
              <a:cs typeface="华光魏体_CNKI" panose="02000500000000000000" charset="-122"/>
            </a:endParaRPr>
          </a:p>
          <a:p>
            <a:pPr marL="342900" indent="-342900">
              <a:lnSpc>
                <a:spcPct val="150000"/>
              </a:lnSpc>
              <a:buFont typeface="Wingdings" panose="05000000000000000000" charset="0"/>
              <a:buChar char="l"/>
            </a:pP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动态可重定位</a:t>
            </a:r>
            <a:r>
              <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rPr>
              <a:t>算法</a:t>
            </a:r>
            <a:endParaRPr lang="zh-CN" altLang="en-US" sz="2000">
              <a:solidFill>
                <a:srgbClr val="FF0000"/>
              </a:solidFill>
              <a:latin typeface="华光魏体_CNKI" panose="02000500000000000000" charset="-122"/>
              <a:ea typeface="华光魏体_CNKI" panose="02000500000000000000" charset="-122"/>
              <a:cs typeface="华光魏体_CNKI" panose="02000500000000000000" charset="-122"/>
            </a:endParaRPr>
          </a:p>
        </p:txBody>
      </p:sp>
      <p:sp>
        <p:nvSpPr>
          <p:cNvPr id="11" name="AutoShape 4"/>
          <p:cNvSpPr>
            <a:spLocks noChangeArrowheads="1"/>
          </p:cNvSpPr>
          <p:nvPr/>
        </p:nvSpPr>
        <p:spPr bwMode="auto">
          <a:xfrm>
            <a:off x="4302761" y="1652429"/>
            <a:ext cx="4256087" cy="433387"/>
          </a:xfrm>
          <a:prstGeom prst="roundRect">
            <a:avLst>
              <a:gd name="adj" fmla="val 16667"/>
            </a:avLst>
          </a:prstGeom>
          <a:solidFill>
            <a:schemeClr val="accent1"/>
          </a:solidFill>
          <a:ln w="9525">
            <a:solidFill>
              <a:schemeClr val="tx1"/>
            </a:solidFill>
            <a:round/>
          </a:ln>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chemeClr val="bg1"/>
                </a:solidFill>
              </a:rPr>
              <a:t>请求分配一个大小为</a:t>
            </a:r>
            <a:r>
              <a:rPr lang="en-US" altLang="zh-CN" sz="2000">
                <a:solidFill>
                  <a:schemeClr val="bg1"/>
                </a:solidFill>
              </a:rPr>
              <a:t>n</a:t>
            </a:r>
            <a:r>
              <a:rPr lang="zh-CN" altLang="zh-CN" sz="2000">
                <a:solidFill>
                  <a:schemeClr val="bg1"/>
                </a:solidFill>
              </a:rPr>
              <a:t>的分区</a:t>
            </a:r>
            <a:endParaRPr lang="zh-CN" altLang="en-US" sz="2000">
              <a:solidFill>
                <a:schemeClr val="bg1"/>
              </a:solidFill>
            </a:endParaRPr>
          </a:p>
        </p:txBody>
      </p:sp>
      <p:sp>
        <p:nvSpPr>
          <p:cNvPr id="12" name="AutoShape 5"/>
          <p:cNvSpPr>
            <a:spLocks noChangeArrowheads="1"/>
          </p:cNvSpPr>
          <p:nvPr/>
        </p:nvSpPr>
        <p:spPr bwMode="auto">
          <a:xfrm>
            <a:off x="4717247" y="2432310"/>
            <a:ext cx="3313113" cy="1154112"/>
          </a:xfrm>
          <a:prstGeom prst="diamond">
            <a:avLst/>
          </a:prstGeom>
          <a:solidFill>
            <a:srgbClr val="FFFF99"/>
          </a:solidFill>
          <a:ln w="9525">
            <a:solidFill>
              <a:schemeClr val="tx1"/>
            </a:solidFill>
            <a:miter lim="800000"/>
          </a:ln>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dirty="0">
                <a:solidFill>
                  <a:srgbClr val="FF0000"/>
                </a:solidFill>
              </a:rPr>
              <a:t>有大于</a:t>
            </a:r>
            <a:r>
              <a:rPr lang="en-US" altLang="zh-CN" sz="2000" dirty="0">
                <a:solidFill>
                  <a:srgbClr val="FF0000"/>
                </a:solidFill>
              </a:rPr>
              <a:t>n</a:t>
            </a:r>
            <a:r>
              <a:rPr lang="zh-CN" altLang="zh-CN" sz="2000" dirty="0">
                <a:solidFill>
                  <a:srgbClr val="FF0000"/>
                </a:solidFill>
              </a:rPr>
              <a:t>的</a:t>
            </a:r>
            <a:endParaRPr lang="zh-CN" altLang="zh-CN" sz="2000" dirty="0">
              <a:solidFill>
                <a:srgbClr val="FF0000"/>
              </a:solidFill>
            </a:endParaRPr>
          </a:p>
          <a:p>
            <a:pPr eaLnBrk="1" hangingPunct="1"/>
            <a:r>
              <a:rPr lang="zh-CN" altLang="zh-CN" sz="2000" dirty="0">
                <a:solidFill>
                  <a:srgbClr val="FF0000"/>
                </a:solidFill>
              </a:rPr>
              <a:t>空闲区吗？</a:t>
            </a:r>
            <a:endParaRPr lang="zh-CN" altLang="en-US" sz="2000" dirty="0">
              <a:solidFill>
                <a:srgbClr val="FF0000"/>
              </a:solidFill>
            </a:endParaRPr>
          </a:p>
        </p:txBody>
      </p:sp>
      <p:sp>
        <p:nvSpPr>
          <p:cNvPr id="16" name="Line 6"/>
          <p:cNvSpPr>
            <a:spLocks noChangeShapeType="1"/>
          </p:cNvSpPr>
          <p:nvPr/>
        </p:nvSpPr>
        <p:spPr bwMode="auto">
          <a:xfrm>
            <a:off x="6373804" y="2085816"/>
            <a:ext cx="0" cy="35391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lIns="54739" tIns="27370" rIns="54739" bIns="27370" anchor="ctr"/>
          <a:lstStyle/>
          <a:p>
            <a:endParaRPr lang="zh-CN" altLang="en-US"/>
          </a:p>
        </p:txBody>
      </p:sp>
      <p:sp>
        <p:nvSpPr>
          <p:cNvPr id="17" name="AutoShape 7"/>
          <p:cNvSpPr>
            <a:spLocks noChangeArrowheads="1"/>
          </p:cNvSpPr>
          <p:nvPr/>
        </p:nvSpPr>
        <p:spPr bwMode="auto">
          <a:xfrm>
            <a:off x="4735503" y="3846791"/>
            <a:ext cx="3276600" cy="1220788"/>
          </a:xfrm>
          <a:prstGeom prst="diamond">
            <a:avLst/>
          </a:prstGeom>
          <a:solidFill>
            <a:srgbClr val="FFFF99"/>
          </a:solidFill>
          <a:ln w="9525">
            <a:solidFill>
              <a:schemeClr val="tx1"/>
            </a:solidFill>
            <a:miter lim="800000"/>
          </a:ln>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rgbClr val="FF0000"/>
                </a:solidFill>
              </a:rPr>
              <a:t>空闲区的总和</a:t>
            </a:r>
            <a:endParaRPr lang="zh-CN" altLang="en-US" sz="2000">
              <a:solidFill>
                <a:srgbClr val="FF0000"/>
              </a:solidFill>
            </a:endParaRPr>
          </a:p>
          <a:p>
            <a:pPr eaLnBrk="1" hangingPunct="1"/>
            <a:r>
              <a:rPr lang="zh-CN" altLang="en-US" sz="2000">
                <a:solidFill>
                  <a:srgbClr val="FF0000"/>
                </a:solidFill>
                <a:sym typeface="Symbol" panose="05050102010706020507" pitchFamily="18" charset="2"/>
              </a:rPr>
              <a:t></a:t>
            </a:r>
            <a:r>
              <a:rPr lang="en-US" altLang="zh-CN" sz="2000">
                <a:solidFill>
                  <a:srgbClr val="FF0000"/>
                </a:solidFill>
              </a:rPr>
              <a:t>n</a:t>
            </a:r>
            <a:r>
              <a:rPr lang="zh-CN" altLang="zh-CN" sz="2000">
                <a:solidFill>
                  <a:srgbClr val="FF0000"/>
                </a:solidFill>
              </a:rPr>
              <a:t>吗？</a:t>
            </a:r>
            <a:endParaRPr lang="zh-CN" altLang="en-US" sz="2000">
              <a:solidFill>
                <a:srgbClr val="FF0000"/>
              </a:solidFill>
            </a:endParaRPr>
          </a:p>
        </p:txBody>
      </p:sp>
      <p:sp>
        <p:nvSpPr>
          <p:cNvPr id="18" name="Rectangle 9"/>
          <p:cNvSpPr>
            <a:spLocks noChangeArrowheads="1"/>
          </p:cNvSpPr>
          <p:nvPr/>
        </p:nvSpPr>
        <p:spPr bwMode="auto">
          <a:xfrm>
            <a:off x="8411095" y="2592594"/>
            <a:ext cx="1658937" cy="866775"/>
          </a:xfrm>
          <a:prstGeom prst="rect">
            <a:avLst/>
          </a:prstGeom>
          <a:solidFill>
            <a:srgbClr val="E1F0FF"/>
          </a:solidFill>
          <a:ln w="9525">
            <a:solidFill>
              <a:schemeClr val="tx1"/>
            </a:solidFill>
            <a:miter lim="800000"/>
          </a:ln>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rgbClr val="FF0000"/>
                </a:solidFill>
              </a:rPr>
              <a:t>分配分区并</a:t>
            </a:r>
            <a:endParaRPr lang="zh-CN" altLang="en-US" sz="2000">
              <a:solidFill>
                <a:srgbClr val="FF0000"/>
              </a:solidFill>
            </a:endParaRPr>
          </a:p>
          <a:p>
            <a:pPr eaLnBrk="1" hangingPunct="1"/>
            <a:r>
              <a:rPr lang="zh-CN" altLang="en-US" sz="2000">
                <a:solidFill>
                  <a:srgbClr val="FF0000"/>
                </a:solidFill>
              </a:rPr>
              <a:t>修改数据结构</a:t>
            </a:r>
            <a:endParaRPr lang="zh-CN" altLang="en-US" sz="2000">
              <a:solidFill>
                <a:srgbClr val="FF0000"/>
              </a:solidFill>
            </a:endParaRPr>
          </a:p>
        </p:txBody>
      </p:sp>
      <p:sp>
        <p:nvSpPr>
          <p:cNvPr id="19" name="Rectangle 8"/>
          <p:cNvSpPr>
            <a:spLocks noChangeArrowheads="1"/>
          </p:cNvSpPr>
          <p:nvPr/>
        </p:nvSpPr>
        <p:spPr bwMode="auto">
          <a:xfrm>
            <a:off x="4646332" y="5445766"/>
            <a:ext cx="3886200" cy="865188"/>
          </a:xfrm>
          <a:prstGeom prst="rect">
            <a:avLst/>
          </a:prstGeom>
          <a:solidFill>
            <a:srgbClr val="E1F0FF"/>
          </a:solidFill>
          <a:ln w="9525">
            <a:solidFill>
              <a:schemeClr val="tx1"/>
            </a:solidFill>
            <a:miter lim="800000"/>
          </a:ln>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rgbClr val="FF0000"/>
                </a:solidFill>
              </a:rPr>
              <a:t>紧缩内存并相应地修改数据结构</a:t>
            </a:r>
            <a:endParaRPr lang="zh-CN" altLang="en-US" sz="2000">
              <a:solidFill>
                <a:srgbClr val="FF0000"/>
              </a:solidFill>
            </a:endParaRPr>
          </a:p>
          <a:p>
            <a:pPr eaLnBrk="1" hangingPunct="1"/>
            <a:r>
              <a:rPr lang="en-US" altLang="zh-CN" sz="2000">
                <a:solidFill>
                  <a:srgbClr val="FF0000"/>
                </a:solidFill>
              </a:rPr>
              <a:t>(</a:t>
            </a:r>
            <a:r>
              <a:rPr lang="zh-CN" altLang="en-US" sz="2000">
                <a:solidFill>
                  <a:srgbClr val="FF0000"/>
                </a:solidFill>
              </a:rPr>
              <a:t>得到一个完整的空闲区</a:t>
            </a:r>
            <a:r>
              <a:rPr lang="zh-CN" altLang="en-US" sz="2000">
                <a:solidFill>
                  <a:srgbClr val="FF0000"/>
                </a:solidFill>
                <a:sym typeface="Symbol" panose="05050102010706020507" pitchFamily="18" charset="2"/>
              </a:rPr>
              <a:t></a:t>
            </a:r>
            <a:r>
              <a:rPr lang="en-US" altLang="zh-CN" sz="2000">
                <a:solidFill>
                  <a:srgbClr val="FF0000"/>
                </a:solidFill>
              </a:rPr>
              <a:t>n)</a:t>
            </a:r>
            <a:endParaRPr lang="en-US" altLang="zh-CN" sz="2000">
              <a:solidFill>
                <a:srgbClr val="FF0000"/>
              </a:solidFill>
            </a:endParaRPr>
          </a:p>
        </p:txBody>
      </p:sp>
      <p:sp>
        <p:nvSpPr>
          <p:cNvPr id="20" name="AutoShape 10"/>
          <p:cNvSpPr>
            <a:spLocks noChangeArrowheads="1"/>
          </p:cNvSpPr>
          <p:nvPr/>
        </p:nvSpPr>
        <p:spPr bwMode="auto">
          <a:xfrm>
            <a:off x="3075155" y="4897930"/>
            <a:ext cx="1397000" cy="1009650"/>
          </a:xfrm>
          <a:prstGeom prst="roundRect">
            <a:avLst>
              <a:gd name="adj" fmla="val 16667"/>
            </a:avLst>
          </a:prstGeom>
          <a:solidFill>
            <a:schemeClr val="accent1"/>
          </a:solidFill>
          <a:ln w="9525">
            <a:solidFill>
              <a:schemeClr val="tx1"/>
            </a:solidFill>
            <a:round/>
          </a:ln>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chemeClr val="bg1"/>
                </a:solidFill>
              </a:rPr>
              <a:t>此刻已经</a:t>
            </a:r>
            <a:endParaRPr lang="zh-CN" altLang="en-US" sz="2000">
              <a:solidFill>
                <a:schemeClr val="bg1"/>
              </a:solidFill>
            </a:endParaRPr>
          </a:p>
          <a:p>
            <a:pPr eaLnBrk="1" hangingPunct="1"/>
            <a:r>
              <a:rPr lang="zh-CN" altLang="en-US" sz="2000">
                <a:solidFill>
                  <a:schemeClr val="bg1"/>
                </a:solidFill>
              </a:rPr>
              <a:t>无法分配</a:t>
            </a:r>
            <a:endParaRPr lang="zh-CN" altLang="en-US" sz="2000">
              <a:solidFill>
                <a:schemeClr val="bg1"/>
              </a:solidFill>
            </a:endParaRPr>
          </a:p>
          <a:p>
            <a:pPr eaLnBrk="1" hangingPunct="1"/>
            <a:r>
              <a:rPr lang="zh-CN" altLang="en-US" sz="2000">
                <a:solidFill>
                  <a:schemeClr val="bg1"/>
                </a:solidFill>
              </a:rPr>
              <a:t>一个分区</a:t>
            </a:r>
            <a:endParaRPr lang="zh-CN" altLang="en-US" sz="2000">
              <a:solidFill>
                <a:schemeClr val="bg1"/>
              </a:solidFill>
            </a:endParaRPr>
          </a:p>
        </p:txBody>
      </p:sp>
      <p:sp>
        <p:nvSpPr>
          <p:cNvPr id="21" name="AutoShape 11"/>
          <p:cNvSpPr>
            <a:spLocks noChangeArrowheads="1"/>
          </p:cNvSpPr>
          <p:nvPr/>
        </p:nvSpPr>
        <p:spPr bwMode="auto">
          <a:xfrm>
            <a:off x="10365538" y="2611447"/>
            <a:ext cx="1323975" cy="866775"/>
          </a:xfrm>
          <a:prstGeom prst="roundRect">
            <a:avLst>
              <a:gd name="adj" fmla="val 16667"/>
            </a:avLst>
          </a:prstGeom>
          <a:solidFill>
            <a:schemeClr val="accent1"/>
          </a:solidFill>
          <a:ln w="9525">
            <a:solidFill>
              <a:schemeClr val="tx1"/>
            </a:solidFill>
            <a:round/>
          </a:ln>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r>
              <a:rPr lang="zh-CN" altLang="en-US" sz="2000">
                <a:solidFill>
                  <a:srgbClr val="FF0000"/>
                </a:solidFill>
              </a:rPr>
              <a:t>返回一个</a:t>
            </a:r>
            <a:endParaRPr lang="zh-CN" altLang="en-US" sz="2000">
              <a:solidFill>
                <a:srgbClr val="FF0000"/>
              </a:solidFill>
            </a:endParaRPr>
          </a:p>
          <a:p>
            <a:pPr eaLnBrk="1" hangingPunct="1"/>
            <a:r>
              <a:rPr lang="zh-CN" altLang="en-US" sz="2000">
                <a:solidFill>
                  <a:srgbClr val="FF0000"/>
                </a:solidFill>
              </a:rPr>
              <a:t>分区号</a:t>
            </a:r>
            <a:endParaRPr lang="zh-CN" altLang="en-US" sz="2000">
              <a:solidFill>
                <a:srgbClr val="FF0000"/>
              </a:solidFill>
            </a:endParaRPr>
          </a:p>
        </p:txBody>
      </p:sp>
      <p:sp>
        <p:nvSpPr>
          <p:cNvPr id="22" name="Freeform 13"/>
          <p:cNvSpPr/>
          <p:nvPr/>
        </p:nvSpPr>
        <p:spPr bwMode="auto">
          <a:xfrm>
            <a:off x="8526454" y="3459369"/>
            <a:ext cx="700731" cy="2508361"/>
          </a:xfrm>
          <a:custGeom>
            <a:avLst/>
            <a:gdLst>
              <a:gd name="T0" fmla="*/ 0 w 480"/>
              <a:gd name="T1" fmla="*/ 2147483647 h 1968"/>
              <a:gd name="T2" fmla="*/ 2147483647 w 480"/>
              <a:gd name="T3" fmla="*/ 2147483647 h 1968"/>
              <a:gd name="T4" fmla="*/ 2147483647 w 480"/>
              <a:gd name="T5" fmla="*/ 0 h 1968"/>
              <a:gd name="T6" fmla="*/ 0 60000 65536"/>
              <a:gd name="T7" fmla="*/ 0 60000 65536"/>
              <a:gd name="T8" fmla="*/ 0 60000 65536"/>
              <a:gd name="T9" fmla="*/ 0 w 480"/>
              <a:gd name="T10" fmla="*/ 0 h 1968"/>
              <a:gd name="T11" fmla="*/ 480 w 480"/>
              <a:gd name="T12" fmla="*/ 1968 h 1968"/>
            </a:gdLst>
            <a:ahLst/>
            <a:cxnLst>
              <a:cxn ang="T6">
                <a:pos x="T0" y="T1"/>
              </a:cxn>
              <a:cxn ang="T7">
                <a:pos x="T2" y="T3"/>
              </a:cxn>
              <a:cxn ang="T8">
                <a:pos x="T4" y="T5"/>
              </a:cxn>
            </a:cxnLst>
            <a:rect l="T9" t="T10" r="T11" b="T12"/>
            <a:pathLst>
              <a:path w="480" h="1968">
                <a:moveTo>
                  <a:pt x="0" y="1968"/>
                </a:moveTo>
                <a:lnTo>
                  <a:pt x="480" y="1968"/>
                </a:lnTo>
                <a:lnTo>
                  <a:pt x="480" y="0"/>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lIns="54739" tIns="27370" rIns="54739" bIns="27370" anchor="ctr"/>
          <a:lstStyle>
            <a:lvl1pPr eaLnBrk="0" hangingPunct="0">
              <a:defRPr kumimoji="1" sz="2600" b="1">
                <a:solidFill>
                  <a:schemeClr val="tx1"/>
                </a:solidFill>
                <a:latin typeface="Times New Roman" panose="02020603050405020304" charset="0"/>
                <a:ea typeface="宋体" panose="02010600030101010101" pitchFamily="2" charset="-122"/>
              </a:defRPr>
            </a:lvl1pPr>
            <a:lvl2pPr marL="742950" indent="-285750"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eaLnBrk="1" hangingPunct="1"/>
            <a:endParaRPr lang="zh-CN" altLang="en-US"/>
          </a:p>
        </p:txBody>
      </p:sp>
      <p:sp>
        <p:nvSpPr>
          <p:cNvPr id="23" name="Line 12"/>
          <p:cNvSpPr>
            <a:spLocks noChangeShapeType="1"/>
          </p:cNvSpPr>
          <p:nvPr/>
        </p:nvSpPr>
        <p:spPr bwMode="auto">
          <a:xfrm>
            <a:off x="10070032" y="3023674"/>
            <a:ext cx="29550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lIns="54739" tIns="27370" rIns="54739" bIns="27370" anchor="ctr"/>
          <a:lstStyle/>
          <a:p>
            <a:endParaRPr lang="zh-CN" altLang="en-US"/>
          </a:p>
        </p:txBody>
      </p:sp>
      <p:grpSp>
        <p:nvGrpSpPr>
          <p:cNvPr id="24" name="Group 14"/>
          <p:cNvGrpSpPr/>
          <p:nvPr/>
        </p:nvGrpSpPr>
        <p:grpSpPr bwMode="auto">
          <a:xfrm>
            <a:off x="6371945" y="5034348"/>
            <a:ext cx="434975" cy="401638"/>
            <a:chOff x="3244" y="4057"/>
            <a:chExt cx="274" cy="253"/>
          </a:xfrm>
        </p:grpSpPr>
        <p:sp>
          <p:nvSpPr>
            <p:cNvPr id="25" name="Line 15"/>
            <p:cNvSpPr>
              <a:spLocks noChangeShapeType="1"/>
            </p:cNvSpPr>
            <p:nvPr/>
          </p:nvSpPr>
          <p:spPr bwMode="auto">
            <a:xfrm>
              <a:off x="3244" y="4083"/>
              <a:ext cx="0" cy="22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lIns="54739" tIns="27370" rIns="54739" bIns="27370" anchor="ctr"/>
            <a:lstStyle/>
            <a:p>
              <a:endParaRPr lang="zh-CN" altLang="en-US"/>
            </a:p>
          </p:txBody>
        </p:sp>
        <p:sp>
          <p:nvSpPr>
            <p:cNvPr id="26" name="Text Box 16"/>
            <p:cNvSpPr txBox="1">
              <a:spLocks noChangeArrowheads="1"/>
            </p:cNvSpPr>
            <p:nvPr/>
          </p:nvSpPr>
          <p:spPr bwMode="auto">
            <a:xfrm>
              <a:off x="3244" y="4057"/>
              <a:ext cx="27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zh-CN" altLang="en-US" sz="1900" dirty="0">
                  <a:solidFill>
                    <a:srgbClr val="FF0000"/>
                  </a:solidFill>
                </a:rPr>
                <a:t>是</a:t>
              </a:r>
              <a:endParaRPr lang="zh-CN" altLang="en-US" sz="1900" dirty="0">
                <a:solidFill>
                  <a:srgbClr val="FF0000"/>
                </a:solidFill>
              </a:endParaRPr>
            </a:p>
          </p:txBody>
        </p:sp>
      </p:grpSp>
      <p:grpSp>
        <p:nvGrpSpPr>
          <p:cNvPr id="27" name="Group 17"/>
          <p:cNvGrpSpPr/>
          <p:nvPr/>
        </p:nvGrpSpPr>
        <p:grpSpPr bwMode="auto">
          <a:xfrm>
            <a:off x="7976120" y="2584628"/>
            <a:ext cx="434975" cy="433388"/>
            <a:chOff x="4263" y="2311"/>
            <a:chExt cx="274" cy="273"/>
          </a:xfrm>
        </p:grpSpPr>
        <p:sp>
          <p:nvSpPr>
            <p:cNvPr id="28" name="Line 18"/>
            <p:cNvSpPr>
              <a:spLocks noChangeShapeType="1"/>
            </p:cNvSpPr>
            <p:nvPr/>
          </p:nvSpPr>
          <p:spPr bwMode="auto">
            <a:xfrm>
              <a:off x="4263" y="2584"/>
              <a:ext cx="27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lIns="54739" tIns="27370" rIns="54739" bIns="27370" anchor="ctr"/>
            <a:lstStyle/>
            <a:p>
              <a:endParaRPr lang="zh-CN" altLang="en-US"/>
            </a:p>
          </p:txBody>
        </p:sp>
        <p:sp>
          <p:nvSpPr>
            <p:cNvPr id="29" name="Text Box 19"/>
            <p:cNvSpPr txBox="1">
              <a:spLocks noChangeArrowheads="1"/>
            </p:cNvSpPr>
            <p:nvPr/>
          </p:nvSpPr>
          <p:spPr bwMode="auto">
            <a:xfrm>
              <a:off x="4263" y="2311"/>
              <a:ext cx="27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zh-CN" altLang="en-US" sz="1800" dirty="0">
                  <a:solidFill>
                    <a:srgbClr val="FF0000"/>
                  </a:solidFill>
                </a:rPr>
                <a:t>是</a:t>
              </a:r>
              <a:endParaRPr lang="zh-CN" altLang="en-US" sz="1800" dirty="0">
                <a:solidFill>
                  <a:srgbClr val="FF0000"/>
                </a:solidFill>
              </a:endParaRPr>
            </a:p>
          </p:txBody>
        </p:sp>
      </p:grpSp>
      <p:grpSp>
        <p:nvGrpSpPr>
          <p:cNvPr id="30" name="Group 20"/>
          <p:cNvGrpSpPr/>
          <p:nvPr/>
        </p:nvGrpSpPr>
        <p:grpSpPr bwMode="auto">
          <a:xfrm>
            <a:off x="6373803" y="3443732"/>
            <a:ext cx="474663" cy="431800"/>
            <a:chOff x="3244" y="3053"/>
            <a:chExt cx="299" cy="272"/>
          </a:xfrm>
        </p:grpSpPr>
        <p:sp>
          <p:nvSpPr>
            <p:cNvPr id="31" name="Line 21"/>
            <p:cNvSpPr>
              <a:spLocks noChangeShapeType="1"/>
            </p:cNvSpPr>
            <p:nvPr/>
          </p:nvSpPr>
          <p:spPr bwMode="auto">
            <a:xfrm>
              <a:off x="3244" y="3143"/>
              <a:ext cx="0" cy="16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lIns="54739" tIns="27370" rIns="54739" bIns="27370" anchor="ctr"/>
            <a:lstStyle/>
            <a:p>
              <a:endParaRPr lang="zh-CN" altLang="en-US"/>
            </a:p>
          </p:txBody>
        </p:sp>
        <p:sp>
          <p:nvSpPr>
            <p:cNvPr id="32" name="Text Box 22"/>
            <p:cNvSpPr txBox="1">
              <a:spLocks noChangeArrowheads="1"/>
            </p:cNvSpPr>
            <p:nvPr/>
          </p:nvSpPr>
          <p:spPr bwMode="auto">
            <a:xfrm>
              <a:off x="3269" y="3053"/>
              <a:ext cx="27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zh-CN" altLang="en-US" sz="1900" dirty="0">
                  <a:solidFill>
                    <a:srgbClr val="FF0000"/>
                  </a:solidFill>
                </a:rPr>
                <a:t>否</a:t>
              </a:r>
              <a:endParaRPr lang="zh-CN" altLang="en-US" sz="1900" dirty="0">
                <a:solidFill>
                  <a:srgbClr val="FF0000"/>
                </a:solidFill>
              </a:endParaRPr>
            </a:p>
          </p:txBody>
        </p:sp>
      </p:grpSp>
      <p:grpSp>
        <p:nvGrpSpPr>
          <p:cNvPr id="33" name="Group 23"/>
          <p:cNvGrpSpPr/>
          <p:nvPr/>
        </p:nvGrpSpPr>
        <p:grpSpPr bwMode="auto">
          <a:xfrm>
            <a:off x="3696854" y="4141511"/>
            <a:ext cx="1147561" cy="741153"/>
            <a:chOff x="1776" y="3402"/>
            <a:chExt cx="528" cy="582"/>
          </a:xfrm>
        </p:grpSpPr>
        <p:sp>
          <p:nvSpPr>
            <p:cNvPr id="34" name="Text Box 24"/>
            <p:cNvSpPr txBox="1">
              <a:spLocks noChangeArrowheads="1"/>
            </p:cNvSpPr>
            <p:nvPr/>
          </p:nvSpPr>
          <p:spPr bwMode="auto">
            <a:xfrm>
              <a:off x="1807" y="3402"/>
              <a:ext cx="27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739" tIns="27370" rIns="54739" bIns="27370" anchor="ctr"/>
            <a:lstStyle>
              <a:lvl1pPr defTabSz="873125" eaLnBrk="0" hangingPunct="0">
                <a:defRPr kumimoji="1" sz="2600" b="1">
                  <a:solidFill>
                    <a:schemeClr val="tx1"/>
                  </a:solidFill>
                  <a:latin typeface="Times New Roman" panose="02020603050405020304" charset="0"/>
                  <a:ea typeface="宋体" panose="02010600030101010101" pitchFamily="2" charset="-122"/>
                </a:defRPr>
              </a:lvl1pPr>
              <a:lvl2pPr marL="742950" indent="-285750" defTabSz="873125"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defTabSz="873125"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defTabSz="873125"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defTabSz="873125"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defTabSz="873125"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r>
                <a:rPr lang="zh-CN" altLang="en-US" sz="1800">
                  <a:solidFill>
                    <a:srgbClr val="FF0000"/>
                  </a:solidFill>
                </a:rPr>
                <a:t>否</a:t>
              </a:r>
              <a:endParaRPr lang="zh-CN" altLang="en-US" sz="1800">
                <a:solidFill>
                  <a:srgbClr val="FF0000"/>
                </a:solidFill>
              </a:endParaRPr>
            </a:p>
          </p:txBody>
        </p:sp>
        <p:grpSp>
          <p:nvGrpSpPr>
            <p:cNvPr id="35" name="Group 25"/>
            <p:cNvGrpSpPr/>
            <p:nvPr/>
          </p:nvGrpSpPr>
          <p:grpSpPr bwMode="auto">
            <a:xfrm>
              <a:off x="1776" y="3648"/>
              <a:ext cx="528" cy="336"/>
              <a:chOff x="1776" y="3696"/>
              <a:chExt cx="432" cy="240"/>
            </a:xfrm>
          </p:grpSpPr>
          <p:sp>
            <p:nvSpPr>
              <p:cNvPr id="37" name="Line 26"/>
              <p:cNvSpPr>
                <a:spLocks noChangeShapeType="1"/>
              </p:cNvSpPr>
              <p:nvPr/>
            </p:nvSpPr>
            <p:spPr bwMode="auto">
              <a:xfrm>
                <a:off x="1776" y="3696"/>
                <a:ext cx="432"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27"/>
              <p:cNvSpPr>
                <a:spLocks noChangeShapeType="1"/>
              </p:cNvSpPr>
              <p:nvPr/>
            </p:nvSpPr>
            <p:spPr bwMode="auto">
              <a:xfrm>
                <a:off x="1776" y="3696"/>
                <a:ext cx="0" cy="24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39" name="Text Box 28"/>
          <p:cNvSpPr txBox="1">
            <a:spLocks noChangeArrowheads="1"/>
          </p:cNvSpPr>
          <p:nvPr/>
        </p:nvSpPr>
        <p:spPr bwMode="auto">
          <a:xfrm>
            <a:off x="3571328" y="3338212"/>
            <a:ext cx="7086600" cy="1383665"/>
          </a:xfrm>
          <a:prstGeom prst="rect">
            <a:avLst/>
          </a:prstGeom>
          <a:solidFill>
            <a:srgbClr val="000000"/>
          </a:solidFill>
          <a:ln w="9525" algn="ctr">
            <a:solidFill>
              <a:schemeClr val="tx1"/>
            </a:solidFill>
            <a:miter lim="800000"/>
          </a:ln>
        </p:spPr>
        <p:txBody>
          <a:bodyPr>
            <a:spAutoFit/>
          </a:bodyPr>
          <a:lstStyle>
            <a:lvl1pPr eaLnBrk="0" hangingPunct="0">
              <a:defRPr kumimoji="1" sz="2600" b="1">
                <a:solidFill>
                  <a:schemeClr val="tx1"/>
                </a:solidFill>
                <a:latin typeface="Times New Roman" panose="02020603050405020304" charset="0"/>
                <a:ea typeface="宋体" panose="02010600030101010101" pitchFamily="2" charset="-122"/>
              </a:defRPr>
            </a:lvl1pPr>
            <a:lvl2pPr eaLnBrk="0" hangingPunct="0">
              <a:defRPr kumimoji="1" sz="2600" b="1">
                <a:solidFill>
                  <a:schemeClr val="tx1"/>
                </a:solidFill>
                <a:latin typeface="Times New Roman" panose="02020603050405020304" charset="0"/>
                <a:ea typeface="宋体" panose="02010600030101010101" pitchFamily="2" charset="-122"/>
              </a:defRPr>
            </a:lvl2pPr>
            <a:lvl3pPr marL="1143000" indent="-228600" eaLnBrk="0" hangingPunct="0">
              <a:defRPr kumimoji="1" sz="2600" b="1">
                <a:solidFill>
                  <a:schemeClr val="tx1"/>
                </a:solidFill>
                <a:latin typeface="Times New Roman" panose="02020603050405020304" charset="0"/>
                <a:ea typeface="宋体" panose="02010600030101010101" pitchFamily="2" charset="-122"/>
              </a:defRPr>
            </a:lvl3pPr>
            <a:lvl4pPr marL="1600200" indent="-228600" eaLnBrk="0" hangingPunct="0">
              <a:defRPr kumimoji="1" sz="2600" b="1">
                <a:solidFill>
                  <a:schemeClr val="tx1"/>
                </a:solidFill>
                <a:latin typeface="Times New Roman" panose="02020603050405020304" charset="0"/>
                <a:ea typeface="宋体" panose="02010600030101010101" pitchFamily="2" charset="-122"/>
              </a:defRPr>
            </a:lvl4pPr>
            <a:lvl5pPr marL="2057400" indent="-228600" eaLnBrk="0" hangingPunct="0">
              <a:defRPr kumimoji="1" sz="2600" b="1">
                <a:solidFill>
                  <a:schemeClr val="tx1"/>
                </a:solidFill>
                <a:latin typeface="Times New Roman" panose="02020603050405020304" charset="0"/>
                <a:ea typeface="宋体" panose="02010600030101010101" pitchFamily="2" charset="-122"/>
              </a:defRPr>
            </a:lvl5pPr>
            <a:lvl6pPr marL="25146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6pPr>
            <a:lvl7pPr marL="29718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7pPr>
            <a:lvl8pPr marL="34290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8pPr>
            <a:lvl9pPr marL="3886200" indent="-228600" algn="ctr" eaLnBrk="0" fontAlgn="base" hangingPunct="0">
              <a:spcBef>
                <a:spcPct val="0"/>
              </a:spcBef>
              <a:spcAft>
                <a:spcPct val="0"/>
              </a:spcAft>
              <a:defRPr kumimoji="1" sz="2600" b="1">
                <a:solidFill>
                  <a:schemeClr val="tx1"/>
                </a:solidFill>
                <a:latin typeface="Times New Roman" panose="02020603050405020304" charset="0"/>
                <a:ea typeface="宋体" panose="02010600030101010101" pitchFamily="2" charset="-122"/>
              </a:defRPr>
            </a:lvl9pPr>
          </a:lstStyle>
          <a:p>
            <a:pPr algn="l" eaLnBrk="1" hangingPunct="1">
              <a:buClr>
                <a:schemeClr val="bg1"/>
              </a:buClr>
              <a:buFontTx/>
              <a:buChar char="•"/>
            </a:pPr>
            <a:r>
              <a:rPr kumimoji="0" lang="en-US" altLang="zh-CN" sz="2800">
                <a:latin typeface="华光魏体_CNKI" panose="02000500000000000000" charset="-122"/>
                <a:ea typeface="华光魏体_CNKI" panose="02000500000000000000" charset="-122"/>
                <a:cs typeface="华光魏体_CNKI" panose="02000500000000000000" charset="-122"/>
              </a:rPr>
              <a:t> </a:t>
            </a:r>
            <a:r>
              <a:rPr kumimoji="0" lang="zh-CN" altLang="en-US" sz="2800">
                <a:solidFill>
                  <a:schemeClr val="bg1"/>
                </a:solidFill>
                <a:latin typeface="华光魏体_CNKI" panose="02000500000000000000" charset="-122"/>
                <a:ea typeface="华光魏体_CNKI" panose="02000500000000000000" charset="-122"/>
                <a:cs typeface="华光魏体_CNKI" panose="02000500000000000000" charset="-122"/>
              </a:rPr>
              <a:t>与动态分区分配算法类似，区别在于：</a:t>
            </a:r>
            <a:endParaRPr kumimoji="0" lang="zh-CN" altLang="en-US" sz="2800">
              <a:solidFill>
                <a:schemeClr val="bg1"/>
              </a:solidFill>
              <a:latin typeface="华光魏体_CNKI" panose="02000500000000000000" charset="-122"/>
              <a:ea typeface="华光魏体_CNKI" panose="02000500000000000000" charset="-122"/>
              <a:cs typeface="华光魏体_CNKI" panose="02000500000000000000" charset="-122"/>
            </a:endParaRPr>
          </a:p>
          <a:p>
            <a:pPr lvl="1" algn="l" eaLnBrk="1" hangingPunct="1">
              <a:buFontTx/>
              <a:buChar char="•"/>
            </a:pPr>
            <a:r>
              <a:rPr kumimoji="0" lang="zh-CN" altLang="en-US" sz="2800" b="0">
                <a:solidFill>
                  <a:schemeClr val="bg1"/>
                </a:solidFill>
                <a:latin typeface="华光魏体_CNKI" panose="02000500000000000000" charset="-122"/>
                <a:ea typeface="华光魏体_CNKI" panose="02000500000000000000" charset="-122"/>
                <a:cs typeface="华光魏体_CNKI" panose="02000500000000000000" charset="-122"/>
              </a:rPr>
              <a:t> 增加了紧凑功能，</a:t>
            </a:r>
            <a:endParaRPr kumimoji="0" lang="zh-CN" altLang="en-US" sz="2800" b="0">
              <a:solidFill>
                <a:schemeClr val="bg1"/>
              </a:solidFill>
              <a:latin typeface="华光魏体_CNKI" panose="02000500000000000000" charset="-122"/>
              <a:ea typeface="华光魏体_CNKI" panose="02000500000000000000" charset="-122"/>
              <a:cs typeface="华光魏体_CNKI" panose="02000500000000000000" charset="-122"/>
            </a:endParaRPr>
          </a:p>
          <a:p>
            <a:pPr lvl="1" algn="l" eaLnBrk="1" hangingPunct="1">
              <a:buFontTx/>
              <a:buChar char="•"/>
            </a:pPr>
            <a:r>
              <a:rPr kumimoji="0" lang="zh-CN" altLang="en-US" sz="2800" b="0">
                <a:solidFill>
                  <a:schemeClr val="bg1"/>
                </a:solidFill>
                <a:latin typeface="华光魏体_CNKI" panose="02000500000000000000" charset="-122"/>
                <a:ea typeface="华光魏体_CNKI" panose="02000500000000000000" charset="-122"/>
                <a:cs typeface="华光魏体_CNKI" panose="02000500000000000000" charset="-122"/>
              </a:rPr>
              <a:t>当找不到足够大的分区时，进行紧凑</a:t>
            </a:r>
            <a:endParaRPr kumimoji="0" lang="zh-CN" altLang="en-US" sz="2800" b="0">
              <a:solidFill>
                <a:schemeClr val="bg1"/>
              </a:solidFill>
              <a:latin typeface="华光魏体_CNKI" panose="02000500000000000000" charset="-122"/>
              <a:ea typeface="华光魏体_CNKI" panose="02000500000000000000" charset="-122"/>
              <a:cs typeface="华光魏体_CNKI" panose="02000500000000000000"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0-#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8"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0-#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2" presetClass="entr" presetSubtype="8"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0-#ppt_w/2"/>
                                          </p:val>
                                        </p:tav>
                                        <p:tav tm="100000">
                                          <p:val>
                                            <p:strVal val="#ppt_x"/>
                                          </p:val>
                                        </p:tav>
                                      </p:tavLst>
                                    </p:anim>
                                    <p:anim calcmode="lin" valueType="num">
                                      <p:cBhvr additive="base">
                                        <p:cTn id="5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0-#ppt_w/2"/>
                                          </p:val>
                                        </p:tav>
                                        <p:tav tm="100000">
                                          <p:val>
                                            <p:strVal val="#ppt_x"/>
                                          </p:val>
                                        </p:tav>
                                      </p:tavLst>
                                    </p:anim>
                                    <p:anim calcmode="lin" valueType="num">
                                      <p:cBhvr additive="base">
                                        <p:cTn id="58" dur="500" fill="hold"/>
                                        <p:tgtEl>
                                          <p:spTgt spid="33"/>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2" presetClass="entr" presetSubtype="8"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fill="hold"/>
                                        <p:tgtEl>
                                          <p:spTgt spid="20"/>
                                        </p:tgtEl>
                                        <p:attrNameLst>
                                          <p:attrName>ppt_x</p:attrName>
                                        </p:attrNameLst>
                                      </p:cBhvr>
                                      <p:tavLst>
                                        <p:tav tm="0">
                                          <p:val>
                                            <p:strVal val="0-#ppt_w/2"/>
                                          </p:val>
                                        </p:tav>
                                        <p:tav tm="100000">
                                          <p:val>
                                            <p:strVal val="#ppt_x"/>
                                          </p:val>
                                        </p:tav>
                                      </p:tavLst>
                                    </p:anim>
                                    <p:anim calcmode="lin" valueType="num">
                                      <p:cBhvr additive="base">
                                        <p:cTn id="6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0-#ppt_w/2"/>
                                          </p:val>
                                        </p:tav>
                                        <p:tav tm="100000">
                                          <p:val>
                                            <p:strVal val="#ppt_x"/>
                                          </p:val>
                                        </p:tav>
                                      </p:tavLst>
                                    </p:anim>
                                    <p:anim calcmode="lin" valueType="num">
                                      <p:cBhvr additive="base">
                                        <p:cTn id="69" dur="500" fill="hold"/>
                                        <p:tgtEl>
                                          <p:spTgt spid="24"/>
                                        </p:tgtEl>
                                        <p:attrNameLst>
                                          <p:attrName>ppt_y</p:attrName>
                                        </p:attrNameLst>
                                      </p:cBhvr>
                                      <p:tavLst>
                                        <p:tav tm="0">
                                          <p:val>
                                            <p:strVal val="#ppt_y"/>
                                          </p:val>
                                        </p:tav>
                                        <p:tav tm="100000">
                                          <p:val>
                                            <p:strVal val="#ppt_y"/>
                                          </p:val>
                                        </p:tav>
                                      </p:tavLst>
                                    </p:anim>
                                  </p:childTnLst>
                                </p:cTn>
                              </p:par>
                            </p:childTnLst>
                          </p:cTn>
                        </p:par>
                        <p:par>
                          <p:cTn id="70" fill="hold">
                            <p:stCondLst>
                              <p:cond delay="500"/>
                            </p:stCondLst>
                            <p:childTnLst>
                              <p:par>
                                <p:cTn id="71" presetID="2" presetClass="entr" presetSubtype="8"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0-#ppt_w/2"/>
                                          </p:val>
                                        </p:tav>
                                        <p:tav tm="100000">
                                          <p:val>
                                            <p:strVal val="#ppt_x"/>
                                          </p:val>
                                        </p:tav>
                                      </p:tavLst>
                                    </p:anim>
                                    <p:anim calcmode="lin" valueType="num">
                                      <p:cBhvr additive="base">
                                        <p:cTn id="7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0-#ppt_w/2"/>
                                          </p:val>
                                        </p:tav>
                                        <p:tav tm="100000">
                                          <p:val>
                                            <p:strVal val="#ppt_x"/>
                                          </p:val>
                                        </p:tav>
                                      </p:tavLst>
                                    </p:anim>
                                    <p:anim calcmode="lin" valueType="num">
                                      <p:cBhvr additive="base">
                                        <p:cTn id="8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blinds(horizontal)">
                                      <p:cBhvr>
                                        <p:cTn id="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autoUpdateAnimBg="0"/>
      <p:bldP spid="12" grpId="0" bldLvl="0" animBg="1" autoUpdateAnimBg="0"/>
      <p:bldP spid="17" grpId="0" bldLvl="0" animBg="1" autoUpdateAnimBg="0"/>
      <p:bldP spid="18" grpId="0" bldLvl="0" animBg="1" autoUpdateAnimBg="0"/>
      <p:bldP spid="19" grpId="0" bldLvl="0" animBg="1" autoUpdateAnimBg="0"/>
      <p:bldP spid="20" grpId="0" bldLvl="0" animBg="1" autoUpdateAnimBg="0"/>
      <p:bldP spid="21" grpId="0" bldLvl="0" animBg="1" autoUpdateAnimBg="0"/>
      <p:bldP spid="22" grpId="0" bldLvl="0" animBg="1"/>
      <p:bldP spid="39"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669415" y="1875790"/>
            <a:ext cx="10469880" cy="3415030"/>
          </a:xfrm>
          <a:prstGeom prst="rect">
            <a:avLst/>
          </a:prstGeom>
          <a:noFill/>
        </p:spPr>
        <p:txBody>
          <a:bodyPr wrap="square" rtlCol="0">
            <a:spAutoFit/>
          </a:bodyPr>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4.1</a:t>
            </a:r>
            <a:r>
              <a:rPr lang="zh-CN" altLang="en-US" sz="2400">
                <a:solidFill>
                  <a:schemeClr val="tx1"/>
                </a:solidFill>
                <a:latin typeface="华光魏体_CNKI" panose="02000500000000000000" charset="-122"/>
                <a:ea typeface="华光魏体_CNKI" panose="02000500000000000000" charset="-122"/>
              </a:rPr>
              <a:t>存储器的层次</a:t>
            </a:r>
            <a:r>
              <a:rPr lang="zh-CN" altLang="en-US" sz="2400">
                <a:solidFill>
                  <a:schemeClr val="tx1"/>
                </a:solidFill>
                <a:latin typeface="华光魏体_CNKI" panose="02000500000000000000" charset="-122"/>
                <a:ea typeface="华光魏体_CNKI" panose="02000500000000000000" charset="-122"/>
              </a:rPr>
              <a:t>结构</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4.2</a:t>
            </a:r>
            <a:r>
              <a:rPr lang="zh-CN" altLang="en-US" sz="2400">
                <a:solidFill>
                  <a:schemeClr val="tx1"/>
                </a:solidFill>
                <a:latin typeface="华光魏体_CNKI" panose="02000500000000000000" charset="-122"/>
                <a:ea typeface="华光魏体_CNKI" panose="02000500000000000000" charset="-122"/>
              </a:rPr>
              <a:t>程序的装入和</a:t>
            </a:r>
            <a:r>
              <a:rPr lang="zh-CN" altLang="en-US" sz="2400">
                <a:solidFill>
                  <a:schemeClr val="tx1"/>
                </a:solidFill>
                <a:latin typeface="华光魏体_CNKI" panose="02000500000000000000" charset="-122"/>
                <a:ea typeface="华光魏体_CNKI" panose="02000500000000000000" charset="-122"/>
              </a:rPr>
              <a:t>链接</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4.3</a:t>
            </a:r>
            <a:r>
              <a:rPr lang="zh-CN" altLang="en-US" sz="2400">
                <a:solidFill>
                  <a:schemeClr val="tx1"/>
                </a:solidFill>
                <a:latin typeface="华光魏体_CNKI" panose="02000500000000000000" charset="-122"/>
                <a:ea typeface="华光魏体_CNKI" panose="02000500000000000000" charset="-122"/>
              </a:rPr>
              <a:t>连续分配存储管理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rgbClr val="FF0000"/>
                </a:solidFill>
                <a:latin typeface="华光魏体_CNKI" panose="02000500000000000000" charset="-122"/>
                <a:ea typeface="华光魏体_CNKI" panose="02000500000000000000" charset="-122"/>
              </a:rPr>
              <a:t>4.4</a:t>
            </a:r>
            <a:r>
              <a:rPr lang="zh-CN" altLang="en-US" sz="2400">
                <a:solidFill>
                  <a:srgbClr val="FF0000"/>
                </a:solidFill>
                <a:latin typeface="华光魏体_CNKI" panose="02000500000000000000" charset="-122"/>
                <a:ea typeface="华光魏体_CNKI" panose="02000500000000000000" charset="-122"/>
              </a:rPr>
              <a:t>对换（</a:t>
            </a:r>
            <a:r>
              <a:rPr lang="en-US" altLang="zh-CN" sz="2400">
                <a:solidFill>
                  <a:srgbClr val="FF0000"/>
                </a:solidFill>
                <a:latin typeface="华光魏体_CNKI" panose="02000500000000000000" charset="-122"/>
                <a:ea typeface="华光魏体_CNKI" panose="02000500000000000000" charset="-122"/>
              </a:rPr>
              <a:t>Swapping</a:t>
            </a:r>
            <a:r>
              <a:rPr lang="zh-CN" altLang="en-US" sz="2400">
                <a:solidFill>
                  <a:srgbClr val="FF0000"/>
                </a:solidFill>
                <a:latin typeface="华光魏体_CNKI" panose="02000500000000000000" charset="-122"/>
                <a:ea typeface="华光魏体_CNKI" panose="02000500000000000000" charset="-122"/>
              </a:rPr>
              <a:t>）</a:t>
            </a:r>
            <a:endParaRPr lang="zh-CN" altLang="en-US" sz="2400">
              <a:solidFill>
                <a:srgbClr val="FF0000"/>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4.5</a:t>
            </a:r>
            <a:r>
              <a:rPr lang="zh-CN" altLang="en-US" sz="2400">
                <a:solidFill>
                  <a:schemeClr val="tx1"/>
                </a:solidFill>
                <a:latin typeface="华光魏体_CNKI" panose="02000500000000000000" charset="-122"/>
                <a:ea typeface="华光魏体_CNKI" panose="02000500000000000000" charset="-122"/>
              </a:rPr>
              <a:t>分页存储管理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a:p>
            <a:pPr indent="0">
              <a:lnSpc>
                <a:spcPct val="150000"/>
              </a:lnSpc>
              <a:buNone/>
            </a:pPr>
            <a:r>
              <a:rPr lang="en-US" altLang="zh-CN" sz="2400">
                <a:solidFill>
                  <a:schemeClr val="tx1"/>
                </a:solidFill>
                <a:latin typeface="华光魏体_CNKI" panose="02000500000000000000" charset="-122"/>
                <a:ea typeface="华光魏体_CNKI" panose="02000500000000000000" charset="-122"/>
              </a:rPr>
              <a:t>4.6</a:t>
            </a:r>
            <a:r>
              <a:rPr lang="zh-CN" altLang="en-US" sz="2400">
                <a:solidFill>
                  <a:schemeClr val="tx1"/>
                </a:solidFill>
                <a:latin typeface="华光魏体_CNKI" panose="02000500000000000000" charset="-122"/>
                <a:ea typeface="华光魏体_CNKI" panose="02000500000000000000" charset="-122"/>
              </a:rPr>
              <a:t>分段存储管理</a:t>
            </a:r>
            <a:r>
              <a:rPr lang="zh-CN" altLang="en-US" sz="2400">
                <a:solidFill>
                  <a:schemeClr val="tx1"/>
                </a:solidFill>
                <a:latin typeface="华光魏体_CNKI" panose="02000500000000000000" charset="-122"/>
                <a:ea typeface="华光魏体_CNKI" panose="02000500000000000000" charset="-122"/>
              </a:rPr>
              <a:t>方式</a:t>
            </a:r>
            <a:endParaRPr lang="zh-CN" altLang="en-US" sz="2400">
              <a:solidFill>
                <a:schemeClr val="tx1"/>
              </a:solidFill>
              <a:latin typeface="华光魏体_CNKI" panose="02000500000000000000" charset="-122"/>
              <a:ea typeface="华光魏体_CNKI" panose="02000500000000000000" charset="-122"/>
            </a:endParaRPr>
          </a:p>
        </p:txBody>
      </p:sp>
      <p:sp>
        <p:nvSpPr>
          <p:cNvPr id="36" name="文本框 35"/>
          <p:cNvSpPr txBox="1"/>
          <p:nvPr/>
        </p:nvSpPr>
        <p:spPr>
          <a:xfrm>
            <a:off x="861695" y="574040"/>
            <a:ext cx="8704580" cy="768350"/>
          </a:xfrm>
          <a:prstGeom prst="rect">
            <a:avLst/>
          </a:prstGeom>
          <a:noFill/>
        </p:spPr>
        <p:txBody>
          <a:bodyPr wrap="square" rtlCol="0">
            <a:spAutoFit/>
          </a:bodyPr>
          <a:p>
            <a:r>
              <a:rPr lang="zh-CN" altLang="en-US" sz="4400">
                <a:latin typeface="华光魏体_CNKI" panose="02000500000000000000" charset="-122"/>
                <a:ea typeface="华光魏体_CNKI" panose="02000500000000000000" charset="-122"/>
              </a:rPr>
              <a:t>存储器的</a:t>
            </a:r>
            <a:r>
              <a:rPr lang="zh-CN" altLang="en-US" sz="4400">
                <a:latin typeface="华光魏体_CNKI" panose="02000500000000000000" charset="-122"/>
                <a:ea typeface="华光魏体_CNKI" panose="02000500000000000000" charset="-122"/>
              </a:rPr>
              <a:t>管理</a:t>
            </a:r>
            <a:endParaRPr lang="zh-CN" altLang="en-US" sz="4400">
              <a:latin typeface="华光魏体_CNKI" panose="02000500000000000000" charset="-122"/>
              <a:ea typeface="华光魏体_CNKI" panose="02000500000000000000" charset="-122"/>
            </a:endParaRPr>
          </a:p>
        </p:txBody>
      </p:sp>
      <p:sp>
        <p:nvSpPr>
          <p:cNvPr id="2" name="矩形 1"/>
          <p:cNvSpPr/>
          <p:nvPr/>
        </p:nvSpPr>
        <p:spPr>
          <a:xfrm>
            <a:off x="1452880" y="203136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452880" y="3122930"/>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52880" y="4180205"/>
            <a:ext cx="4257040" cy="951230"/>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310630" y="2283460"/>
            <a:ext cx="394779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存储器的种类和使用方式</a:t>
            </a:r>
            <a:endParaRPr lang="zh-CN" altLang="en-US" sz="2000">
              <a:solidFill>
                <a:srgbClr val="00B050"/>
              </a:solidFill>
              <a:latin typeface="华光魏体_CNKI" panose="02000500000000000000" charset="-122"/>
              <a:ea typeface="华光魏体_CNKI" panose="02000500000000000000" charset="-122"/>
            </a:endParaRPr>
          </a:p>
        </p:txBody>
      </p:sp>
      <p:sp>
        <p:nvSpPr>
          <p:cNvPr id="16" name="文本框 15"/>
          <p:cNvSpPr txBox="1"/>
          <p:nvPr/>
        </p:nvSpPr>
        <p:spPr>
          <a:xfrm>
            <a:off x="6310630" y="33502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连续分配存储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sp>
        <p:nvSpPr>
          <p:cNvPr id="17" name="文本框 16"/>
          <p:cNvSpPr txBox="1"/>
          <p:nvPr/>
        </p:nvSpPr>
        <p:spPr>
          <a:xfrm>
            <a:off x="6310630" y="4417060"/>
            <a:ext cx="4012565" cy="398780"/>
          </a:xfrm>
          <a:prstGeom prst="rect">
            <a:avLst/>
          </a:prstGeom>
          <a:noFill/>
          <a:ln w="22225">
            <a:solidFill>
              <a:srgbClr val="00B050"/>
            </a:solidFill>
            <a:prstDash val="sysDash"/>
          </a:ln>
        </p:spPr>
        <p:txBody>
          <a:bodyPr wrap="square" rtlCol="0">
            <a:spAutoFit/>
          </a:bodyPr>
          <a:p>
            <a:pPr algn="ctr"/>
            <a:r>
              <a:rPr lang="zh-CN" altLang="en-US" sz="2000">
                <a:solidFill>
                  <a:srgbClr val="00B050"/>
                </a:solidFill>
                <a:latin typeface="华光魏体_CNKI" panose="02000500000000000000" charset="-122"/>
                <a:ea typeface="华光魏体_CNKI" panose="02000500000000000000" charset="-122"/>
              </a:rPr>
              <a:t>离散分配存储</a:t>
            </a:r>
            <a:r>
              <a:rPr lang="zh-CN" altLang="en-US" sz="2000">
                <a:solidFill>
                  <a:srgbClr val="00B050"/>
                </a:solidFill>
                <a:latin typeface="华光魏体_CNKI" panose="02000500000000000000" charset="-122"/>
                <a:ea typeface="华光魏体_CNKI" panose="02000500000000000000" charset="-122"/>
              </a:rPr>
              <a:t>管理的方法</a:t>
            </a:r>
            <a:endParaRPr lang="zh-CN" altLang="en-US" sz="2000">
              <a:solidFill>
                <a:srgbClr val="00B050"/>
              </a:solidFill>
              <a:latin typeface="华光魏体_CNKI" panose="02000500000000000000" charset="-122"/>
              <a:ea typeface="华光魏体_CNKI" panose="02000500000000000000" charset="-122"/>
            </a:endParaRPr>
          </a:p>
        </p:txBody>
      </p:sp>
      <p:cxnSp>
        <p:nvCxnSpPr>
          <p:cNvPr id="18" name="直接箭头连接符 17"/>
          <p:cNvCxnSpPr/>
          <p:nvPr/>
        </p:nvCxnSpPr>
        <p:spPr>
          <a:xfrm>
            <a:off x="5786120" y="24885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786120" y="352996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786120" y="4601845"/>
            <a:ext cx="437515" cy="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4.4</a:t>
            </a:r>
            <a:r>
              <a:rPr lang="zh-CN" altLang="en-US" sz="4400">
                <a:latin typeface="华光魏体_CNKI" panose="02000500000000000000" charset="-122"/>
                <a:ea typeface="华光魏体_CNKI" panose="02000500000000000000" charset="-122"/>
              </a:rPr>
              <a:t>对换（</a:t>
            </a:r>
            <a:r>
              <a:rPr lang="en-US" altLang="zh-CN" sz="4400">
                <a:latin typeface="华光魏体_CNKI" panose="02000500000000000000" charset="-122"/>
                <a:ea typeface="华光魏体_CNKI" panose="02000500000000000000" charset="-122"/>
              </a:rPr>
              <a:t>Swapping</a:t>
            </a:r>
            <a:r>
              <a:rPr lang="zh-CN" altLang="en-US"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p:txBody>
      </p:sp>
      <p:pic>
        <p:nvPicPr>
          <p:cNvPr id="38" name="Picture 2" descr="http://www.czssx.com/photos/201509/thumb_5298_2015092821343153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2876" y="3608490"/>
            <a:ext cx="4650474" cy="3098378"/>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p:cNvPicPr>
            <a:picLocks noChangeAspect="1"/>
          </p:cNvPicPr>
          <p:nvPr/>
        </p:nvPicPr>
        <p:blipFill rotWithShape="1">
          <a:blip r:embed="rId2"/>
          <a:srcRect r="24303"/>
          <a:stretch>
            <a:fillRect/>
          </a:stretch>
        </p:blipFill>
        <p:spPr>
          <a:xfrm>
            <a:off x="2089964" y="1667311"/>
            <a:ext cx="4118995" cy="3431311"/>
          </a:xfrm>
          <a:prstGeom prst="rect">
            <a:avLst/>
          </a:prstGeom>
        </p:spPr>
      </p:pic>
      <p:sp>
        <p:nvSpPr>
          <p:cNvPr id="40" name="箭头: 圆角右 9"/>
          <p:cNvSpPr/>
          <p:nvPr/>
        </p:nvSpPr>
        <p:spPr>
          <a:xfrm rot="4281871">
            <a:off x="6584480" y="2391977"/>
            <a:ext cx="1068908" cy="1100793"/>
          </a:xfrm>
          <a:prstGeom prst="bentArrow">
            <a:avLst>
              <a:gd name="adj1" fmla="val 21763"/>
              <a:gd name="adj2" fmla="val 26948"/>
              <a:gd name="adj3" fmla="val 25000"/>
              <a:gd name="adj4"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fltVal val="0"/>
                                          </p:val>
                                        </p:tav>
                                        <p:tav tm="100000">
                                          <p:val>
                                            <p:strVal val="#ppt_h"/>
                                          </p:val>
                                        </p:tav>
                                      </p:tavLst>
                                    </p:anim>
                                    <p:animEffect transition="in" filter="fade">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4.4</a:t>
            </a:r>
            <a:r>
              <a:rPr lang="zh-CN" altLang="en-US" sz="4400">
                <a:latin typeface="华光魏体_CNKI" panose="02000500000000000000" charset="-122"/>
                <a:ea typeface="华光魏体_CNKI" panose="02000500000000000000" charset="-122"/>
              </a:rPr>
              <a:t>对换（</a:t>
            </a:r>
            <a:r>
              <a:rPr lang="en-US" altLang="zh-CN" sz="4400">
                <a:latin typeface="华光魏体_CNKI" panose="02000500000000000000" charset="-122"/>
                <a:ea typeface="华光魏体_CNKI" panose="02000500000000000000" charset="-122"/>
              </a:rPr>
              <a:t>Swapping</a:t>
            </a:r>
            <a:r>
              <a:rPr lang="zh-CN" altLang="en-US"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p:txBody>
      </p:sp>
      <p:sp>
        <p:nvSpPr>
          <p:cNvPr id="2" name="文本框 1"/>
          <p:cNvSpPr txBox="1"/>
          <p:nvPr/>
        </p:nvSpPr>
        <p:spPr>
          <a:xfrm>
            <a:off x="1183640" y="2155825"/>
            <a:ext cx="9987915" cy="4029710"/>
          </a:xfrm>
          <a:prstGeom prst="rect">
            <a:avLst/>
          </a:prstGeom>
          <a:noFill/>
        </p:spPr>
        <p:txBody>
          <a:bodyPr wrap="square" rtlCol="0">
            <a:spAutoFit/>
          </a:bodyPr>
          <a:p>
            <a:pPr marL="342900" indent="-342900">
              <a:lnSpc>
                <a:spcPct val="150000"/>
              </a:lnSpc>
              <a:buFont typeface="Wingdings" panose="05000000000000000000" charset="0"/>
              <a:buChar char="p"/>
            </a:pPr>
            <a:r>
              <a:rPr lang="zh-CN" altLang="en-US" sz="2400">
                <a:latin typeface="华光魏体_CNKI" panose="02000500000000000000" charset="-122"/>
                <a:ea typeface="华光魏体_CNKI" panose="02000500000000000000" charset="-122"/>
                <a:sym typeface="+mn-ea"/>
              </a:rPr>
              <a:t>中级调度</a:t>
            </a:r>
            <a:endParaRPr lang="zh-CN" altLang="en-US" sz="2400">
              <a:solidFill>
                <a:schemeClr val="tx1"/>
              </a:solidFill>
              <a:latin typeface="华光魏体_CNKI" panose="02000500000000000000" charset="-122"/>
              <a:ea typeface="华光魏体_CNKI" panose="02000500000000000000" charset="-122"/>
            </a:endParaRPr>
          </a:p>
          <a:p>
            <a:pPr marL="800100" lvl="1" indent="-342900" rtl="0">
              <a:lnSpc>
                <a:spcPct val="100000"/>
              </a:lnSpc>
              <a:spcBef>
                <a:spcPct val="0"/>
              </a:spcBef>
              <a:spcAft>
                <a:spcPct val="20000"/>
              </a:spcAft>
              <a:buFont typeface="Arial" panose="020B0604020202020204" pitchFamily="34" charset="0"/>
              <a:buChar char="•"/>
            </a:pPr>
            <a:r>
              <a:rPr lang="zh-CN" sz="2400" dirty="0">
                <a:latin typeface="华光魏体_CNKI" panose="02000500000000000000" charset="-122"/>
                <a:ea typeface="华光魏体_CNKI" panose="02000500000000000000" charset="-122"/>
                <a:cs typeface="华光魏体_CNKI" panose="02000500000000000000" charset="-122"/>
                <a:sym typeface="+mn-ea"/>
              </a:rPr>
              <a:t>又称内存调度。</a:t>
            </a:r>
            <a:endParaRPr lang="zh-CN" sz="2400" dirty="0">
              <a:solidFill>
                <a:schemeClr val="tx1"/>
              </a:solidFill>
              <a:latin typeface="华光魏体_CNKI" panose="02000500000000000000" charset="-122"/>
              <a:ea typeface="华光魏体_CNKI" panose="02000500000000000000" charset="-122"/>
              <a:cs typeface="华光魏体_CNKI" panose="02000500000000000000" charset="-122"/>
            </a:endParaRPr>
          </a:p>
          <a:p>
            <a:pPr marL="800100" lvl="1" indent="-342900" rtl="0">
              <a:lnSpc>
                <a:spcPct val="100000"/>
              </a:lnSpc>
              <a:spcBef>
                <a:spcPct val="0"/>
              </a:spcBef>
              <a:spcAft>
                <a:spcPct val="20000"/>
              </a:spcAft>
              <a:buFont typeface="Arial" panose="020B0604020202020204" pitchFamily="34" charset="0"/>
              <a:buChar char="•"/>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调度对象：进程（</a:t>
            </a:r>
            <a:r>
              <a:rPr lang="en-US" altLang="zh-CN" sz="2400" dirty="0">
                <a:latin typeface="华光魏体_CNKI" panose="02000500000000000000" charset="-122"/>
                <a:ea typeface="华光魏体_CNKI" panose="02000500000000000000" charset="-122"/>
                <a:cs typeface="华光魏体_CNKI" panose="02000500000000000000" charset="-122"/>
                <a:sym typeface="+mn-ea"/>
              </a:rPr>
              <a:t>Process</a:t>
            </a:r>
            <a:r>
              <a:rPr lang="zh-CN" altLang="en-US" sz="2400" dirty="0">
                <a:latin typeface="华光魏体_CNKI" panose="02000500000000000000" charset="-122"/>
                <a:ea typeface="华光魏体_CNKI" panose="02000500000000000000" charset="-122"/>
                <a:cs typeface="华光魏体_CNKI" panose="02000500000000000000" charset="-122"/>
                <a:sym typeface="+mn-ea"/>
              </a:rPr>
              <a:t>）</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800100" lvl="1" indent="-342900" rtl="0">
              <a:lnSpc>
                <a:spcPct val="100000"/>
              </a:lnSpc>
              <a:spcBef>
                <a:spcPct val="0"/>
              </a:spcBef>
              <a:spcAft>
                <a:spcPct val="20000"/>
              </a:spcAft>
              <a:buFont typeface="Arial" panose="020B0604020202020204" pitchFamily="34" charset="0"/>
              <a:buChar char="•"/>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目标：提高内存的利用率和系统的吞吐量；</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800100" lvl="1" indent="-342900" rtl="0">
              <a:lnSpc>
                <a:spcPct val="100000"/>
              </a:lnSpc>
              <a:spcBef>
                <a:spcPct val="0"/>
              </a:spcBef>
              <a:spcAft>
                <a:spcPct val="20000"/>
              </a:spcAft>
              <a:buFont typeface="Arial" panose="020B0604020202020204" pitchFamily="34" charset="0"/>
              <a:buChar char="•"/>
            </a:pPr>
            <a:r>
              <a:rPr lang="zh-CN" altLang="en-US" sz="2400" dirty="0">
                <a:latin typeface="华光魏体_CNKI" panose="02000500000000000000" charset="-122"/>
                <a:ea typeface="华光魏体_CNKI" panose="02000500000000000000" charset="-122"/>
                <a:cs typeface="华光魏体_CNKI" panose="02000500000000000000" charset="-122"/>
                <a:sym typeface="+mn-ea"/>
              </a:rPr>
              <a:t>内存紧张时，将暂时不能运行的进程调至外存；内存空闲时，将具备运行条件的进程重新调入内存；</a:t>
            </a:r>
            <a:r>
              <a:rPr lang="zh-CN" altLang="en-US" sz="2400" dirty="0">
                <a:solidFill>
                  <a:schemeClr val="bg2">
                    <a:lumMod val="50000"/>
                  </a:schemeClr>
                </a:solidFill>
                <a:latin typeface="华光魏体_CNKI" panose="02000500000000000000" charset="-122"/>
                <a:ea typeface="华光魏体_CNKI" panose="02000500000000000000" charset="-122"/>
                <a:cs typeface="华光魏体_CNKI" panose="02000500000000000000" charset="-122"/>
                <a:sym typeface="+mn-ea"/>
              </a:rPr>
              <a:t>【第四章、五章存储器管理时会具体介绍】</a:t>
            </a:r>
            <a:endParaRPr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800100" lvl="1" indent="-342900" rtl="0">
              <a:lnSpc>
                <a:spcPct val="100000"/>
              </a:lnSpc>
              <a:spcBef>
                <a:spcPct val="0"/>
              </a:spcBef>
              <a:spcAft>
                <a:spcPct val="20000"/>
              </a:spcAft>
              <a:buFont typeface="Arial" panose="020B0604020202020204" pitchFamily="34" charset="0"/>
              <a:buChar char="•"/>
            </a:pPr>
            <a:r>
              <a:rPr lang="zh-CN" altLang="en-US" sz="2400">
                <a:latin typeface="华光魏体_CNKI" panose="02000500000000000000" charset="-122"/>
                <a:ea typeface="华光魏体_CNKI" panose="02000500000000000000" charset="-122"/>
                <a:cs typeface="华光魏体_CNKI" panose="02000500000000000000" charset="-122"/>
                <a:sym typeface="+mn-ea"/>
              </a:rPr>
              <a:t>中级调度运行频率介于高级和低级之间，所以又称中程调度。</a:t>
            </a:r>
            <a:endParaRPr lang="zh-CN" altLang="en-US" sz="2400">
              <a:solidFill>
                <a:schemeClr val="tx1"/>
              </a:solidFill>
              <a:latin typeface="华光魏体_CNKI" panose="02000500000000000000" charset="-122"/>
              <a:ea typeface="华光魏体_CNKI" panose="02000500000000000000" charset="-122"/>
              <a:cs typeface="华光魏体_CNKI" panose="02000500000000000000" charset="-122"/>
            </a:endParaRPr>
          </a:p>
          <a:p>
            <a:endParaRPr lang="zh-CN" altLang="en-US" sz="2400">
              <a:latin typeface="华光魏体_CNKI" panose="02000500000000000000" charset="-122"/>
              <a:ea typeface="华光魏体_CNKI" panose="02000500000000000000" charset="-122"/>
            </a:endParaRPr>
          </a:p>
        </p:txBody>
      </p:sp>
      <p:sp>
        <p:nvSpPr>
          <p:cNvPr id="3" name="文本框 2"/>
          <p:cNvSpPr txBox="1"/>
          <p:nvPr/>
        </p:nvSpPr>
        <p:spPr>
          <a:xfrm>
            <a:off x="986790" y="1666875"/>
            <a:ext cx="5295900" cy="460375"/>
          </a:xfrm>
          <a:prstGeom prst="rect">
            <a:avLst/>
          </a:prstGeom>
          <a:noFill/>
        </p:spPr>
        <p:txBody>
          <a:bodyPr wrap="square" rtlCol="0">
            <a:spAutoFit/>
          </a:bodyPr>
          <a:p>
            <a:r>
              <a:rPr lang="zh-CN" altLang="en-US" sz="2400">
                <a:solidFill>
                  <a:srgbClr val="FF0000"/>
                </a:solidFill>
                <a:latin typeface="华光魏体_CNKI" panose="02000500000000000000" charset="-122"/>
                <a:ea typeface="华光魏体_CNKI" panose="02000500000000000000" charset="-122"/>
              </a:rPr>
              <a:t>回忆一下</a:t>
            </a:r>
            <a:r>
              <a:rPr lang="zh-CN" altLang="en-US">
                <a:solidFill>
                  <a:srgbClr val="FF0000"/>
                </a:solidFill>
              </a:rPr>
              <a:t>：</a:t>
            </a:r>
            <a:endParaRPr lang="zh-CN" altLang="en-US">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4.4</a:t>
            </a:r>
            <a:r>
              <a:rPr lang="zh-CN" altLang="en-US" sz="4400">
                <a:latin typeface="华光魏体_CNKI" panose="02000500000000000000" charset="-122"/>
                <a:ea typeface="华光魏体_CNKI" panose="02000500000000000000" charset="-122"/>
              </a:rPr>
              <a:t>对换（</a:t>
            </a:r>
            <a:r>
              <a:rPr lang="en-US" altLang="zh-CN" sz="4400">
                <a:latin typeface="华光魏体_CNKI" panose="02000500000000000000" charset="-122"/>
                <a:ea typeface="华光魏体_CNKI" panose="02000500000000000000" charset="-122"/>
              </a:rPr>
              <a:t>Swapping</a:t>
            </a:r>
            <a:r>
              <a:rPr lang="zh-CN" altLang="en-US"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p:txBody>
      </p:sp>
      <p:sp>
        <p:nvSpPr>
          <p:cNvPr id="10" name="文本框 9"/>
          <p:cNvSpPr txBox="1"/>
          <p:nvPr/>
        </p:nvSpPr>
        <p:spPr>
          <a:xfrm>
            <a:off x="1619885" y="2003425"/>
            <a:ext cx="9314815" cy="3846195"/>
          </a:xfrm>
          <a:prstGeom prst="rect">
            <a:avLst/>
          </a:prstGeom>
          <a:noFill/>
        </p:spPr>
        <p:txBody>
          <a:bodyPr wrap="square" rtlCol="0" anchor="t">
            <a:spAutoFit/>
          </a:bodyPr>
          <a:p>
            <a:pPr marL="457200" indent="-457200" fontAlgn="auto">
              <a:buFont typeface="Wingdings" panose="05000000000000000000" charset="0"/>
              <a:buChar char="p"/>
            </a:pPr>
            <a:r>
              <a:rPr kumimoji="1" lang="zh-CN" altLang="en-US" sz="2800" dirty="0">
                <a:latin typeface="华光魏体_CNKI" panose="02000500000000000000" charset="-122"/>
                <a:ea typeface="华光魏体_CNKI" panose="02000500000000000000" charset="-122"/>
                <a:cs typeface="华光魏体_CNKI" panose="02000500000000000000" charset="-122"/>
                <a:sym typeface="+mn-ea"/>
              </a:rPr>
              <a:t>什么是对换？</a:t>
            </a:r>
            <a:endParaRPr kumimoji="1" lang="zh-CN" altLang="en-US" sz="28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fontAlgn="auto">
              <a:lnSpc>
                <a:spcPct val="150000"/>
              </a:lnSpc>
              <a:buFont typeface="Wingdings" panose="05000000000000000000" charset="0"/>
              <a:buChar char="ü"/>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在早期，为了克服内存不足而采取的另一种措施，称为</a:t>
            </a:r>
            <a:r>
              <a:rPr kumimoji="1" lang="zh-CN" altLang="en-US" sz="24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对换技术</a:t>
            </a:r>
            <a:r>
              <a:rPr kumimoji="1" lang="zh-CN" altLang="en-US" sz="2400" dirty="0">
                <a:solidFill>
                  <a:srgbClr val="0000CC"/>
                </a:solidFill>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400" dirty="0">
              <a:solidFill>
                <a:srgbClr val="0000CC"/>
              </a:solidFill>
              <a:latin typeface="华光魏体_CNKI" panose="02000500000000000000" charset="-122"/>
              <a:ea typeface="华光魏体_CNKI" panose="02000500000000000000" charset="-122"/>
              <a:cs typeface="华光魏体_CNKI" panose="02000500000000000000" charset="-122"/>
            </a:endParaRPr>
          </a:p>
          <a:p>
            <a:pPr marL="342900" indent="-342900" fontAlgn="auto">
              <a:lnSpc>
                <a:spcPct val="150000"/>
              </a:lnSpc>
              <a:buFont typeface="Wingdings" panose="05000000000000000000" charset="0"/>
              <a:buChar char="ü"/>
            </a:pPr>
            <a:r>
              <a:rPr kumimoji="1" lang="zh-CN" altLang="en-US" sz="24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是提高内存利用率的有效措施；</a:t>
            </a:r>
            <a:endParaRPr kumimoji="1" lang="zh-CN" altLang="en-US" sz="2400" dirty="0">
              <a:solidFill>
                <a:srgbClr val="FF3300"/>
              </a:solidFill>
              <a:latin typeface="华光魏体_CNKI" panose="02000500000000000000" charset="-122"/>
              <a:ea typeface="华光魏体_CNKI" panose="02000500000000000000" charset="-122"/>
              <a:cs typeface="华光魏体_CNKI" panose="02000500000000000000" charset="-122"/>
              <a:sym typeface="+mn-ea"/>
            </a:endParaRPr>
          </a:p>
          <a:p>
            <a:pPr marL="342900" indent="-342900" fontAlgn="auto">
              <a:lnSpc>
                <a:spcPct val="150000"/>
              </a:lnSpc>
              <a:buFont typeface="Wingdings" panose="05000000000000000000" charset="0"/>
              <a:buChar char="ü"/>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最早用在</a:t>
            </a: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UNIX</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中，</a:t>
            </a: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Windows</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也采用这种对换技术；</a:t>
            </a: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a:p>
            <a:pPr marL="342900" indent="-342900" fontAlgn="auto">
              <a:lnSpc>
                <a:spcPct val="150000"/>
              </a:lnSpc>
              <a:buFont typeface="Wingdings" panose="05000000000000000000" charset="0"/>
              <a:buChar char="ü"/>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广义地说，所谓</a:t>
            </a:r>
            <a:r>
              <a:rPr kumimoji="1" lang="zh-CN" altLang="en-US" sz="2400" dirty="0">
                <a:solidFill>
                  <a:srgbClr val="FF3300"/>
                </a:solidFill>
                <a:latin typeface="华光魏体_CNKI" panose="02000500000000000000" charset="-122"/>
                <a:ea typeface="华光魏体_CNKI" panose="02000500000000000000" charset="-122"/>
                <a:cs typeface="华光魏体_CNKI" panose="02000500000000000000" charset="-122"/>
                <a:sym typeface="+mn-ea"/>
              </a:rPr>
              <a:t>对换</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就是把暂时不用的程序及其数据的部分或全部从内存移到外存上，便腾出必要的空间；接着把指定的程序或数据从外存读到内存中，让其在系统上运行</a:t>
            </a: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4.4</a:t>
            </a:r>
            <a:r>
              <a:rPr lang="zh-CN" altLang="en-US" sz="4400">
                <a:latin typeface="华光魏体_CNKI" panose="02000500000000000000" charset="-122"/>
                <a:ea typeface="华光魏体_CNKI" panose="02000500000000000000" charset="-122"/>
              </a:rPr>
              <a:t>对换（</a:t>
            </a:r>
            <a:r>
              <a:rPr lang="en-US" altLang="zh-CN" sz="4400">
                <a:latin typeface="华光魏体_CNKI" panose="02000500000000000000" charset="-122"/>
                <a:ea typeface="华光魏体_CNKI" panose="02000500000000000000" charset="-122"/>
              </a:rPr>
              <a:t>Swapping</a:t>
            </a:r>
            <a:r>
              <a:rPr lang="zh-CN" altLang="en-US"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p:txBody>
      </p:sp>
      <p:cxnSp>
        <p:nvCxnSpPr>
          <p:cNvPr id="2" name="直接连接符 1"/>
          <p:cNvCxnSpPr/>
          <p:nvPr/>
        </p:nvCxnSpPr>
        <p:spPr>
          <a:xfrm>
            <a:off x="6308055" y="2003426"/>
            <a:ext cx="0" cy="4295164"/>
          </a:xfrm>
          <a:prstGeom prst="line">
            <a:avLst/>
          </a:prstGeom>
          <a:ln w="76200"/>
        </p:spPr>
        <p:style>
          <a:lnRef idx="1">
            <a:schemeClr val="dk1"/>
          </a:lnRef>
          <a:fillRef idx="0">
            <a:schemeClr val="dk1"/>
          </a:fillRef>
          <a:effectRef idx="0">
            <a:schemeClr val="dk1"/>
          </a:effectRef>
          <a:fontRef idx="minor">
            <a:schemeClr val="tx1"/>
          </a:fontRef>
        </p:style>
      </p:cxnSp>
      <p:sp>
        <p:nvSpPr>
          <p:cNvPr id="3" name="矩形 2"/>
          <p:cNvSpPr/>
          <p:nvPr/>
        </p:nvSpPr>
        <p:spPr>
          <a:xfrm>
            <a:off x="2675690" y="2733268"/>
            <a:ext cx="2865464" cy="9351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3200" dirty="0"/>
              <a:t>OS</a:t>
            </a:r>
            <a:endParaRPr lang="zh-CN" altLang="en-US" sz="3200" dirty="0"/>
          </a:p>
        </p:txBody>
      </p:sp>
      <p:sp>
        <p:nvSpPr>
          <p:cNvPr id="10" name="矩形 9"/>
          <p:cNvSpPr/>
          <p:nvPr/>
        </p:nvSpPr>
        <p:spPr>
          <a:xfrm>
            <a:off x="2675690" y="3668407"/>
            <a:ext cx="2865464" cy="609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t>进程</a:t>
            </a:r>
            <a:r>
              <a:rPr lang="en-US" altLang="zh-CN" sz="2000" dirty="0"/>
              <a:t>A</a:t>
            </a:r>
            <a:r>
              <a:rPr lang="zh-CN" altLang="en-US" sz="2000" dirty="0"/>
              <a:t>（</a:t>
            </a:r>
            <a:r>
              <a:rPr lang="en-US" altLang="zh-CN" sz="2000" dirty="0"/>
              <a:t>Word</a:t>
            </a:r>
            <a:r>
              <a:rPr lang="zh-CN" altLang="en-US" sz="2000" dirty="0"/>
              <a:t>）：</a:t>
            </a:r>
            <a:endParaRPr lang="en-US" altLang="zh-CN" sz="2000" dirty="0"/>
          </a:p>
          <a:p>
            <a:pPr algn="ctr"/>
            <a:r>
              <a:rPr lang="zh-CN" altLang="en-US" sz="2000" dirty="0"/>
              <a:t>等待打印机</a:t>
            </a:r>
            <a:endParaRPr lang="zh-CN" altLang="en-US" sz="2000" dirty="0"/>
          </a:p>
        </p:txBody>
      </p:sp>
      <p:sp>
        <p:nvSpPr>
          <p:cNvPr id="11" name="矩形 10"/>
          <p:cNvSpPr/>
          <p:nvPr/>
        </p:nvSpPr>
        <p:spPr>
          <a:xfrm>
            <a:off x="2675690" y="4278127"/>
            <a:ext cx="2865464" cy="794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t>进程</a:t>
            </a:r>
            <a:r>
              <a:rPr lang="en-US" altLang="zh-CN" sz="2000" dirty="0"/>
              <a:t>B</a:t>
            </a:r>
            <a:r>
              <a:rPr lang="zh-CN" altLang="en-US" sz="2000" dirty="0"/>
              <a:t>（迅雷）：</a:t>
            </a:r>
            <a:endParaRPr lang="en-US" altLang="zh-CN" sz="2000" dirty="0"/>
          </a:p>
          <a:p>
            <a:pPr algn="ctr"/>
            <a:r>
              <a:rPr lang="zh-CN" altLang="en-US" sz="2000" dirty="0"/>
              <a:t>等待网络通信</a:t>
            </a:r>
            <a:endParaRPr lang="zh-CN" altLang="en-US" sz="2000" dirty="0"/>
          </a:p>
        </p:txBody>
      </p:sp>
      <p:sp>
        <p:nvSpPr>
          <p:cNvPr id="12" name="矩形 11"/>
          <p:cNvSpPr/>
          <p:nvPr/>
        </p:nvSpPr>
        <p:spPr>
          <a:xfrm>
            <a:off x="2675690" y="5072723"/>
            <a:ext cx="2865464" cy="62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t>进程</a:t>
            </a:r>
            <a:r>
              <a:rPr lang="en-US" altLang="zh-CN" sz="2000" dirty="0"/>
              <a:t>C</a:t>
            </a:r>
            <a:r>
              <a:rPr lang="zh-CN" altLang="en-US" sz="2000" dirty="0"/>
              <a:t>（计算器）：</a:t>
            </a:r>
            <a:endParaRPr lang="en-US" altLang="zh-CN" sz="2000" dirty="0"/>
          </a:p>
          <a:p>
            <a:pPr algn="ctr"/>
            <a:r>
              <a:rPr lang="zh-CN" altLang="en-US" sz="2000" dirty="0"/>
              <a:t>等待用户输入</a:t>
            </a:r>
            <a:endParaRPr lang="zh-CN" altLang="en-US" sz="2000" dirty="0"/>
          </a:p>
        </p:txBody>
      </p:sp>
      <p:sp>
        <p:nvSpPr>
          <p:cNvPr id="16" name="矩形 15"/>
          <p:cNvSpPr/>
          <p:nvPr/>
        </p:nvSpPr>
        <p:spPr>
          <a:xfrm>
            <a:off x="2675690" y="5695652"/>
            <a:ext cx="2865464" cy="2404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sz="2000" dirty="0"/>
              <a:t>……</a:t>
            </a:r>
            <a:endParaRPr lang="zh-CN" altLang="en-US" sz="2000" dirty="0"/>
          </a:p>
        </p:txBody>
      </p:sp>
      <p:sp>
        <p:nvSpPr>
          <p:cNvPr id="17" name="文本框 16"/>
          <p:cNvSpPr txBox="1"/>
          <p:nvPr/>
        </p:nvSpPr>
        <p:spPr>
          <a:xfrm>
            <a:off x="2390396" y="2031155"/>
            <a:ext cx="3570208" cy="461665"/>
          </a:xfrm>
          <a:prstGeom prst="rect">
            <a:avLst/>
          </a:prstGeom>
          <a:noFill/>
        </p:spPr>
        <p:txBody>
          <a:bodyPr wrap="none" rtlCol="0">
            <a:spAutoFit/>
          </a:bodyPr>
          <a:p>
            <a:r>
              <a:rPr lang="zh-CN" altLang="en-US" sz="2400" dirty="0">
                <a:solidFill>
                  <a:srgbClr val="FF0000"/>
                </a:solidFill>
              </a:rPr>
              <a:t>内存中的进程大量被阻塞</a:t>
            </a:r>
            <a:endParaRPr lang="zh-CN" altLang="en-US" sz="2400" dirty="0">
              <a:solidFill>
                <a:srgbClr val="FF0000"/>
              </a:solidFill>
            </a:endParaRPr>
          </a:p>
        </p:txBody>
      </p:sp>
      <p:sp>
        <p:nvSpPr>
          <p:cNvPr id="18" name="文本框 17"/>
          <p:cNvSpPr txBox="1"/>
          <p:nvPr/>
        </p:nvSpPr>
        <p:spPr>
          <a:xfrm>
            <a:off x="6940733" y="2031155"/>
            <a:ext cx="3262432" cy="461665"/>
          </a:xfrm>
          <a:prstGeom prst="rect">
            <a:avLst/>
          </a:prstGeom>
          <a:noFill/>
        </p:spPr>
        <p:txBody>
          <a:bodyPr wrap="none" rtlCol="0">
            <a:spAutoFit/>
          </a:bodyPr>
          <a:p>
            <a:r>
              <a:rPr lang="zh-CN" altLang="en-US" sz="2400" dirty="0">
                <a:solidFill>
                  <a:srgbClr val="FF0000"/>
                </a:solidFill>
              </a:rPr>
              <a:t>外存中的作业无法执行</a:t>
            </a:r>
            <a:endParaRPr lang="zh-CN" altLang="en-US" sz="2400" dirty="0">
              <a:solidFill>
                <a:srgbClr val="FF0000"/>
              </a:solidFill>
            </a:endParaRPr>
          </a:p>
        </p:txBody>
      </p:sp>
      <p:sp>
        <p:nvSpPr>
          <p:cNvPr id="19" name="流程图: 磁盘 18"/>
          <p:cNvSpPr/>
          <p:nvPr/>
        </p:nvSpPr>
        <p:spPr>
          <a:xfrm>
            <a:off x="7155341" y="4982737"/>
            <a:ext cx="2936147" cy="1164310"/>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sz="2800" dirty="0"/>
              <a:t>作业</a:t>
            </a:r>
            <a:r>
              <a:rPr lang="en-US" altLang="zh-CN" sz="2800" dirty="0"/>
              <a:t>D</a:t>
            </a:r>
            <a:endParaRPr lang="zh-CN" altLang="en-US" sz="2800" dirty="0"/>
          </a:p>
        </p:txBody>
      </p:sp>
      <p:sp>
        <p:nvSpPr>
          <p:cNvPr id="20" name="流程图: 磁盘 19"/>
          <p:cNvSpPr/>
          <p:nvPr/>
        </p:nvSpPr>
        <p:spPr>
          <a:xfrm>
            <a:off x="7155341" y="4169543"/>
            <a:ext cx="2936147" cy="1164310"/>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sz="2800" dirty="0"/>
              <a:t>作业</a:t>
            </a:r>
            <a:r>
              <a:rPr lang="en-US" altLang="zh-CN" sz="2800" dirty="0"/>
              <a:t>C</a:t>
            </a:r>
            <a:endParaRPr lang="zh-CN" altLang="en-US" sz="2800" dirty="0"/>
          </a:p>
        </p:txBody>
      </p:sp>
      <p:sp>
        <p:nvSpPr>
          <p:cNvPr id="21" name="流程图: 磁盘 20"/>
          <p:cNvSpPr/>
          <p:nvPr/>
        </p:nvSpPr>
        <p:spPr>
          <a:xfrm>
            <a:off x="7155341" y="3356348"/>
            <a:ext cx="2936147" cy="1164310"/>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sz="2800" dirty="0"/>
              <a:t>作业</a:t>
            </a:r>
            <a:r>
              <a:rPr lang="en-US" altLang="zh-CN" sz="2800" dirty="0"/>
              <a:t>B</a:t>
            </a:r>
            <a:endParaRPr lang="zh-CN" altLang="en-US" sz="2800" dirty="0"/>
          </a:p>
        </p:txBody>
      </p:sp>
      <p:sp>
        <p:nvSpPr>
          <p:cNvPr id="22" name="流程图: 磁盘 21"/>
          <p:cNvSpPr/>
          <p:nvPr/>
        </p:nvSpPr>
        <p:spPr>
          <a:xfrm>
            <a:off x="7155341" y="2543154"/>
            <a:ext cx="2936147" cy="1164310"/>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sz="2800" dirty="0"/>
              <a:t>作业</a:t>
            </a:r>
            <a:r>
              <a:rPr lang="en-US" altLang="zh-CN" sz="2800" dirty="0"/>
              <a:t>A</a:t>
            </a:r>
            <a:endParaRPr lang="zh-CN" altLang="en-US" sz="2800" dirty="0"/>
          </a:p>
        </p:txBody>
      </p:sp>
      <p:sp>
        <p:nvSpPr>
          <p:cNvPr id="23" name="箭头: 左右 17"/>
          <p:cNvSpPr/>
          <p:nvPr/>
        </p:nvSpPr>
        <p:spPr>
          <a:xfrm>
            <a:off x="5699979" y="3595574"/>
            <a:ext cx="1216152" cy="925084"/>
          </a:xfrm>
          <a:prstGeom prst="leftRightArrow">
            <a:avLst>
              <a:gd name="adj1" fmla="val 50000"/>
              <a:gd name="adj2" fmla="val 391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对换</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arn(outVertical)">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bldLvl="0" animBg="1"/>
      <p:bldP spid="11" grpId="0" bldLvl="0" animBg="1"/>
      <p:bldP spid="12" grpId="0" bldLvl="0" animBg="1"/>
      <p:bldP spid="16" grpId="0" bldLvl="0" animBg="1"/>
      <p:bldP spid="17" grpId="0"/>
      <p:bldP spid="18" grpId="0"/>
      <p:bldP spid="19" grpId="0" bldLvl="0" animBg="1"/>
      <p:bldP spid="20" grpId="0" bldLvl="0" animBg="1"/>
      <p:bldP spid="21" grpId="0" bldLvl="0" animBg="1"/>
      <p:bldP spid="22" grpId="0" bldLvl="0" animBg="1"/>
      <p:bldP spid="23"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4.4</a:t>
            </a:r>
            <a:r>
              <a:rPr lang="zh-CN" altLang="en-US" sz="4400">
                <a:latin typeface="华光魏体_CNKI" panose="02000500000000000000" charset="-122"/>
                <a:ea typeface="华光魏体_CNKI" panose="02000500000000000000" charset="-122"/>
              </a:rPr>
              <a:t>对换（</a:t>
            </a:r>
            <a:r>
              <a:rPr lang="en-US" altLang="zh-CN" sz="4400">
                <a:latin typeface="华光魏体_CNKI" panose="02000500000000000000" charset="-122"/>
                <a:ea typeface="华光魏体_CNKI" panose="02000500000000000000" charset="-122"/>
              </a:rPr>
              <a:t>Swapping</a:t>
            </a:r>
            <a:r>
              <a:rPr lang="zh-CN" altLang="en-US"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p:txBody>
      </p:sp>
      <p:graphicFrame>
        <p:nvGraphicFramePr>
          <p:cNvPr id="2" name="内容占位符 1"/>
          <p:cNvGraphicFramePr>
            <a:graphicFrameLocks noGrp="1"/>
          </p:cNvGraphicFramePr>
          <p:nvPr>
            <p:ph idx="1"/>
          </p:nvPr>
        </p:nvGraphicFramePr>
        <p:xfrm>
          <a:off x="2212381" y="2391833"/>
          <a:ext cx="7889158" cy="435858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2438400" y="1870075"/>
            <a:ext cx="6096000" cy="521970"/>
          </a:xfrm>
          <a:prstGeom prst="rect">
            <a:avLst/>
          </a:prstGeom>
          <a:noFill/>
        </p:spPr>
        <p:txBody>
          <a:bodyPr wrap="square" rtlCol="0" anchor="t">
            <a:spAutoFit/>
          </a:bodyPr>
          <a:p>
            <a:pPr marL="457200" indent="-457200" fontAlgn="auto">
              <a:buFont typeface="Wingdings" panose="05000000000000000000" charset="0"/>
              <a:buChar char="p"/>
            </a:pPr>
            <a:r>
              <a:rPr kumimoji="1" lang="zh-CN" altLang="en-US" sz="2800" dirty="0">
                <a:latin typeface="华光魏体_CNKI" panose="02000500000000000000" charset="-122"/>
                <a:ea typeface="华光魏体_CNKI" panose="02000500000000000000" charset="-122"/>
                <a:cs typeface="华光魏体_CNKI" panose="02000500000000000000" charset="-122"/>
                <a:sym typeface="+mn-ea"/>
              </a:rPr>
              <a:t>两种对换</a:t>
            </a:r>
            <a:r>
              <a:rPr kumimoji="1" lang="zh-CN" altLang="en-US" sz="2800" dirty="0">
                <a:latin typeface="华光魏体_CNKI" panose="02000500000000000000" charset="-122"/>
                <a:ea typeface="华光魏体_CNKI" panose="02000500000000000000" charset="-122"/>
                <a:cs typeface="华光魏体_CNKI" panose="02000500000000000000" charset="-122"/>
                <a:sym typeface="+mn-ea"/>
              </a:rPr>
              <a:t>方式</a:t>
            </a:r>
            <a:endParaRPr kumimoji="1" lang="zh-CN" altLang="en-US" sz="28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EAAA761E-9977-4335-9DE5-56B27A31C11E}"/>
                                            </p:graphicEl>
                                          </p:spTgt>
                                        </p:tgtEl>
                                        <p:attrNameLst>
                                          <p:attrName>style.visibility</p:attrName>
                                        </p:attrNameLst>
                                      </p:cBhvr>
                                      <p:to>
                                        <p:strVal val="visible"/>
                                      </p:to>
                                    </p:set>
                                    <p:animEffect transition="in" filter="fade">
                                      <p:cBhvr>
                                        <p:cTn id="7" dur="1000"/>
                                        <p:tgtEl>
                                          <p:spTgt spid="2">
                                            <p:graphicEl>
                                              <a:dgm id="{EAAA761E-9977-4335-9DE5-56B27A31C11E}"/>
                                            </p:graphicEl>
                                          </p:spTgt>
                                        </p:tgtEl>
                                      </p:cBhvr>
                                    </p:animEffect>
                                    <p:anim calcmode="lin" valueType="num">
                                      <p:cBhvr>
                                        <p:cTn id="8" dur="1000" fill="hold"/>
                                        <p:tgtEl>
                                          <p:spTgt spid="2">
                                            <p:graphicEl>
                                              <a:dgm id="{EAAA761E-9977-4335-9DE5-56B27A31C11E}"/>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EAAA761E-9977-4335-9DE5-56B27A31C11E}"/>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graphicEl>
                                              <a:dgm id="{1476874D-FA54-42B1-AB7D-4011A5BCFFD7}"/>
                                            </p:graphicEl>
                                          </p:spTgt>
                                        </p:tgtEl>
                                        <p:attrNameLst>
                                          <p:attrName>style.visibility</p:attrName>
                                        </p:attrNameLst>
                                      </p:cBhvr>
                                      <p:to>
                                        <p:strVal val="visible"/>
                                      </p:to>
                                    </p:set>
                                    <p:animEffect transition="in" filter="fade">
                                      <p:cBhvr>
                                        <p:cTn id="14" dur="1000"/>
                                        <p:tgtEl>
                                          <p:spTgt spid="2">
                                            <p:graphicEl>
                                              <a:dgm id="{1476874D-FA54-42B1-AB7D-4011A5BCFFD7}"/>
                                            </p:graphicEl>
                                          </p:spTgt>
                                        </p:tgtEl>
                                      </p:cBhvr>
                                    </p:animEffect>
                                    <p:anim calcmode="lin" valueType="num">
                                      <p:cBhvr>
                                        <p:cTn id="15" dur="1000" fill="hold"/>
                                        <p:tgtEl>
                                          <p:spTgt spid="2">
                                            <p:graphicEl>
                                              <a:dgm id="{1476874D-FA54-42B1-AB7D-4011A5BCFFD7}"/>
                                            </p:graphicEl>
                                          </p:spTgt>
                                        </p:tgtEl>
                                        <p:attrNameLst>
                                          <p:attrName>ppt_x</p:attrName>
                                        </p:attrNameLst>
                                      </p:cBhvr>
                                      <p:tavLst>
                                        <p:tav tm="0">
                                          <p:val>
                                            <p:strVal val="#ppt_x"/>
                                          </p:val>
                                        </p:tav>
                                        <p:tav tm="100000">
                                          <p:val>
                                            <p:strVal val="#ppt_x"/>
                                          </p:val>
                                        </p:tav>
                                      </p:tavLst>
                                    </p:anim>
                                    <p:anim calcmode="lin" valueType="num">
                                      <p:cBhvr>
                                        <p:cTn id="16" dur="1000" fill="hold"/>
                                        <p:tgtEl>
                                          <p:spTgt spid="2">
                                            <p:graphicEl>
                                              <a:dgm id="{1476874D-FA54-42B1-AB7D-4011A5BCFFD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graphicEl>
                                              <a:dgm id="{C6920862-5783-469D-9C15-61DD9067A905}"/>
                                            </p:graphicEl>
                                          </p:spTgt>
                                        </p:tgtEl>
                                        <p:attrNameLst>
                                          <p:attrName>style.visibility</p:attrName>
                                        </p:attrNameLst>
                                      </p:cBhvr>
                                      <p:to>
                                        <p:strVal val="visible"/>
                                      </p:to>
                                    </p:set>
                                    <p:animEffect transition="in" filter="fade">
                                      <p:cBhvr>
                                        <p:cTn id="21" dur="1000"/>
                                        <p:tgtEl>
                                          <p:spTgt spid="2">
                                            <p:graphicEl>
                                              <a:dgm id="{C6920862-5783-469D-9C15-61DD9067A905}"/>
                                            </p:graphicEl>
                                          </p:spTgt>
                                        </p:tgtEl>
                                      </p:cBhvr>
                                    </p:animEffect>
                                    <p:anim calcmode="lin" valueType="num">
                                      <p:cBhvr>
                                        <p:cTn id="22" dur="1000" fill="hold"/>
                                        <p:tgtEl>
                                          <p:spTgt spid="2">
                                            <p:graphicEl>
                                              <a:dgm id="{C6920862-5783-469D-9C15-61DD9067A905}"/>
                                            </p:graphicEl>
                                          </p:spTgt>
                                        </p:tgtEl>
                                        <p:attrNameLst>
                                          <p:attrName>ppt_x</p:attrName>
                                        </p:attrNameLst>
                                      </p:cBhvr>
                                      <p:tavLst>
                                        <p:tav tm="0">
                                          <p:val>
                                            <p:strVal val="#ppt_x"/>
                                          </p:val>
                                        </p:tav>
                                        <p:tav tm="100000">
                                          <p:val>
                                            <p:strVal val="#ppt_x"/>
                                          </p:val>
                                        </p:tav>
                                      </p:tavLst>
                                    </p:anim>
                                    <p:anim calcmode="lin" valueType="num">
                                      <p:cBhvr>
                                        <p:cTn id="23" dur="1000" fill="hold"/>
                                        <p:tgtEl>
                                          <p:spTgt spid="2">
                                            <p:graphicEl>
                                              <a:dgm id="{C6920862-5783-469D-9C15-61DD9067A90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graphicEl>
                                              <a:dgm id="{A4BAFA4F-CF6C-46FD-93BF-E7F5B233344B}"/>
                                            </p:graphicEl>
                                          </p:spTgt>
                                        </p:tgtEl>
                                        <p:attrNameLst>
                                          <p:attrName>style.visibility</p:attrName>
                                        </p:attrNameLst>
                                      </p:cBhvr>
                                      <p:to>
                                        <p:strVal val="visible"/>
                                      </p:to>
                                    </p:set>
                                    <p:animEffect transition="in" filter="fade">
                                      <p:cBhvr>
                                        <p:cTn id="28" dur="1000"/>
                                        <p:tgtEl>
                                          <p:spTgt spid="2">
                                            <p:graphicEl>
                                              <a:dgm id="{A4BAFA4F-CF6C-46FD-93BF-E7F5B233344B}"/>
                                            </p:graphicEl>
                                          </p:spTgt>
                                        </p:tgtEl>
                                      </p:cBhvr>
                                    </p:animEffect>
                                    <p:anim calcmode="lin" valueType="num">
                                      <p:cBhvr>
                                        <p:cTn id="29" dur="1000" fill="hold"/>
                                        <p:tgtEl>
                                          <p:spTgt spid="2">
                                            <p:graphicEl>
                                              <a:dgm id="{A4BAFA4F-CF6C-46FD-93BF-E7F5B233344B}"/>
                                            </p:graphicEl>
                                          </p:spTgt>
                                        </p:tgtEl>
                                        <p:attrNameLst>
                                          <p:attrName>ppt_x</p:attrName>
                                        </p:attrNameLst>
                                      </p:cBhvr>
                                      <p:tavLst>
                                        <p:tav tm="0">
                                          <p:val>
                                            <p:strVal val="#ppt_x"/>
                                          </p:val>
                                        </p:tav>
                                        <p:tav tm="100000">
                                          <p:val>
                                            <p:strVal val="#ppt_x"/>
                                          </p:val>
                                        </p:tav>
                                      </p:tavLst>
                                    </p:anim>
                                    <p:anim calcmode="lin" valueType="num">
                                      <p:cBhvr>
                                        <p:cTn id="30" dur="1000" fill="hold"/>
                                        <p:tgtEl>
                                          <p:spTgt spid="2">
                                            <p:graphicEl>
                                              <a:dgm id="{A4BAFA4F-CF6C-46FD-93BF-E7F5B233344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4.4</a:t>
            </a:r>
            <a:r>
              <a:rPr lang="zh-CN" altLang="en-US" sz="4400">
                <a:latin typeface="华光魏体_CNKI" panose="02000500000000000000" charset="-122"/>
                <a:ea typeface="华光魏体_CNKI" panose="02000500000000000000" charset="-122"/>
              </a:rPr>
              <a:t>对换（</a:t>
            </a:r>
            <a:r>
              <a:rPr lang="en-US" altLang="zh-CN" sz="4400">
                <a:latin typeface="华光魏体_CNKI" panose="02000500000000000000" charset="-122"/>
                <a:ea typeface="华光魏体_CNKI" panose="02000500000000000000" charset="-122"/>
              </a:rPr>
              <a:t>Swapping</a:t>
            </a:r>
            <a:r>
              <a:rPr lang="zh-CN" altLang="en-US"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p:txBody>
      </p:sp>
      <p:sp>
        <p:nvSpPr>
          <p:cNvPr id="3" name="文本框 2"/>
          <p:cNvSpPr txBox="1"/>
          <p:nvPr/>
        </p:nvSpPr>
        <p:spPr>
          <a:xfrm>
            <a:off x="2438400" y="1870075"/>
            <a:ext cx="6096000" cy="521970"/>
          </a:xfrm>
          <a:prstGeom prst="rect">
            <a:avLst/>
          </a:prstGeom>
          <a:noFill/>
        </p:spPr>
        <p:txBody>
          <a:bodyPr wrap="square" rtlCol="0" anchor="t">
            <a:spAutoFit/>
          </a:bodyPr>
          <a:p>
            <a:pPr marL="457200" indent="-457200" fontAlgn="auto">
              <a:buFont typeface="Wingdings" panose="05000000000000000000" charset="0"/>
              <a:buChar char="p"/>
            </a:pPr>
            <a:r>
              <a:rPr kumimoji="1" lang="zh-CN" altLang="en-US" sz="2800" dirty="0">
                <a:latin typeface="华光魏体_CNKI" panose="02000500000000000000" charset="-122"/>
                <a:ea typeface="华光魏体_CNKI" panose="02000500000000000000" charset="-122"/>
                <a:cs typeface="华光魏体_CNKI" panose="02000500000000000000" charset="-122"/>
                <a:sym typeface="+mn-ea"/>
              </a:rPr>
              <a:t>对换空间是什么？怎么</a:t>
            </a:r>
            <a:r>
              <a:rPr kumimoji="1" lang="zh-CN" altLang="en-US" sz="2800" dirty="0">
                <a:latin typeface="华光魏体_CNKI" panose="02000500000000000000" charset="-122"/>
                <a:ea typeface="华光魏体_CNKI" panose="02000500000000000000" charset="-122"/>
                <a:cs typeface="华光魏体_CNKI" panose="02000500000000000000" charset="-122"/>
                <a:sym typeface="+mn-ea"/>
              </a:rPr>
              <a:t>管理？</a:t>
            </a:r>
            <a:endParaRPr kumimoji="1" lang="zh-CN" altLang="en-US" sz="2800" dirty="0">
              <a:latin typeface="华光魏体_CNKI" panose="02000500000000000000" charset="-122"/>
              <a:ea typeface="华光魏体_CNKI" panose="02000500000000000000" charset="-122"/>
              <a:cs typeface="华光魏体_CNKI" panose="02000500000000000000" charset="-122"/>
              <a:sym typeface="+mn-ea"/>
            </a:endParaRPr>
          </a:p>
        </p:txBody>
      </p:sp>
      <p:sp>
        <p:nvSpPr>
          <p:cNvPr id="11" name="文本框 10"/>
          <p:cNvSpPr txBox="1"/>
          <p:nvPr/>
        </p:nvSpPr>
        <p:spPr>
          <a:xfrm>
            <a:off x="1219835" y="2574290"/>
            <a:ext cx="10374630" cy="3353435"/>
          </a:xfrm>
          <a:prstGeom prst="rect">
            <a:avLst/>
          </a:prstGeom>
          <a:noFill/>
        </p:spPr>
        <p:txBody>
          <a:bodyPr wrap="square" rtlCol="0" anchor="t">
            <a:spAutoFit/>
          </a:bodyPr>
          <a:p>
            <a:pPr marL="342900" lvl="1" indent="-342900">
              <a:lnSpc>
                <a:spcPct val="100000"/>
              </a:lnSpc>
              <a:spcAft>
                <a:spcPts val="1200"/>
              </a:spcAft>
              <a:buFont typeface="Wingdings" panose="05000000000000000000" charset="0"/>
              <a:buChar char="Ø"/>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在具有对换功能的</a:t>
            </a:r>
            <a:r>
              <a:rPr kumimoji="1" lang="en-US" altLang="zh-CN" sz="2400" dirty="0">
                <a:latin typeface="华光魏体_CNKI" panose="02000500000000000000" charset="-122"/>
                <a:ea typeface="华光魏体_CNKI" panose="02000500000000000000" charset="-122"/>
                <a:cs typeface="华光魏体_CNKI" panose="02000500000000000000" charset="-122"/>
                <a:sym typeface="+mn-ea"/>
              </a:rPr>
              <a:t>OS</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中，通常把外存分为</a:t>
            </a: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文件区</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和</a:t>
            </a:r>
            <a:r>
              <a:rPr kumimoji="1" lang="zh-CN" altLang="en-US" sz="2400" dirty="0">
                <a:solidFill>
                  <a:srgbClr val="FF0000"/>
                </a:solidFill>
                <a:latin typeface="华光魏体_CNKI" panose="02000500000000000000" charset="-122"/>
                <a:ea typeface="华光魏体_CNKI" panose="02000500000000000000" charset="-122"/>
                <a:cs typeface="华光魏体_CNKI" panose="02000500000000000000" charset="-122"/>
                <a:sym typeface="+mn-ea"/>
              </a:rPr>
              <a:t>对换区</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marL="342900" lvl="1" indent="-342900">
              <a:lnSpc>
                <a:spcPct val="100000"/>
              </a:lnSpc>
              <a:spcAft>
                <a:spcPts val="1200"/>
              </a:spcAft>
              <a:buFont typeface="Wingdings" panose="05000000000000000000" charset="0"/>
              <a:buChar char="Ø"/>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前者用于存放文件，由于通常的文件都是较长久地驻留在外存上，故对文件区管理的主要目标，是提高文件存储空间的利用率。为此，系统采取</a:t>
            </a:r>
            <a:r>
              <a:rPr kumimoji="1" lang="zh-CN" altLang="en-US" sz="2400" dirty="0">
                <a:solidFill>
                  <a:srgbClr val="9900FF"/>
                </a:solidFill>
                <a:latin typeface="华光魏体_CNKI" panose="02000500000000000000" charset="-122"/>
                <a:ea typeface="华光魏体_CNKI" panose="02000500000000000000" charset="-122"/>
                <a:cs typeface="华光魏体_CNKI" panose="02000500000000000000" charset="-122"/>
                <a:sym typeface="+mn-ea"/>
              </a:rPr>
              <a:t>离散分配方式</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a:t>
            </a:r>
            <a:endParaRPr kumimoji="1" lang="zh-CN" altLang="en-US" sz="2400" dirty="0">
              <a:latin typeface="华光魏体_CNKI" panose="02000500000000000000" charset="-122"/>
              <a:ea typeface="华光魏体_CNKI" panose="02000500000000000000" charset="-122"/>
              <a:cs typeface="华光魏体_CNKI" panose="02000500000000000000" charset="-122"/>
            </a:endParaRPr>
          </a:p>
          <a:p>
            <a:pPr marL="342900" lvl="1" indent="-342900">
              <a:lnSpc>
                <a:spcPct val="100000"/>
              </a:lnSpc>
              <a:spcAft>
                <a:spcPts val="1200"/>
              </a:spcAft>
              <a:buFont typeface="Wingdings" panose="05000000000000000000" charset="0"/>
              <a:buChar char="Ø"/>
            </a:pP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后者用于存放从内存换出的进程，由于这些进程在对换区中驻留的时间是短暂的，而对换操作又较频繁，故对换空间管理的主要目标，则是提高进程的换入、换出速度。为此，所应采取的管理策略是用</a:t>
            </a:r>
            <a:r>
              <a:rPr kumimoji="1" lang="zh-CN" altLang="en-US" sz="2400" dirty="0">
                <a:solidFill>
                  <a:srgbClr val="9900FF"/>
                </a:solidFill>
                <a:latin typeface="华光魏体_CNKI" panose="02000500000000000000" charset="-122"/>
                <a:ea typeface="华光魏体_CNKI" panose="02000500000000000000" charset="-122"/>
                <a:cs typeface="华光魏体_CNKI" panose="02000500000000000000" charset="-122"/>
                <a:sym typeface="+mn-ea"/>
              </a:rPr>
              <a:t>连续分配方式</a:t>
            </a:r>
            <a:r>
              <a:rPr kumimoji="1" lang="zh-CN" altLang="en-US" sz="2400" dirty="0">
                <a:latin typeface="华光魏体_CNKI" panose="02000500000000000000" charset="-122"/>
                <a:ea typeface="华光魏体_CNKI" panose="02000500000000000000" charset="-122"/>
                <a:cs typeface="华光魏体_CNKI" panose="02000500000000000000" charset="-122"/>
                <a:sym typeface="+mn-ea"/>
              </a:rPr>
              <a:t>，较少考虑外存中的碎片问题。</a:t>
            </a:r>
            <a:endParaRPr kumimoji="1" lang="zh-CN" altLang="en-US" sz="2400" dirty="0">
              <a:latin typeface="华光魏体_CNKI" panose="02000500000000000000" charset="-122"/>
              <a:ea typeface="华光魏体_CNKI" panose="02000500000000000000" charset="-122"/>
              <a:cs typeface="华光魏体_CNKI" panose="02000500000000000000" charset="-122"/>
              <a:sym typeface="+mn-ea"/>
            </a:endParaRPr>
          </a:p>
        </p:txBody>
      </p:sp>
    </p:spTree>
    <p:custDataLst>
      <p:tags r:id="rId1"/>
    </p:custData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0185" y="1450340"/>
            <a:ext cx="11626850" cy="499745"/>
            <a:chOff x="331" y="1372"/>
            <a:chExt cx="18310" cy="787"/>
          </a:xfrm>
        </p:grpSpPr>
        <p:cxnSp>
          <p:nvCxnSpPr>
            <p:cNvPr id="4" name="直接连接符 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11455" y="1493520"/>
            <a:ext cx="11626850" cy="499745"/>
            <a:chOff x="331" y="1372"/>
            <a:chExt cx="18310" cy="787"/>
          </a:xfrm>
        </p:grpSpPr>
        <p:cxnSp>
          <p:nvCxnSpPr>
            <p:cNvPr id="8" name="直接连接符 7"/>
            <p:cNvCxnSpPr/>
            <p:nvPr/>
          </p:nvCxnSpPr>
          <p:spPr>
            <a:xfrm flipV="1">
              <a:off x="331" y="1373"/>
              <a:ext cx="1010" cy="78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9" y="1372"/>
              <a:ext cx="17303" cy="25"/>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0345" y="1531620"/>
            <a:ext cx="11626850" cy="499745"/>
            <a:chOff x="331" y="1372"/>
            <a:chExt cx="18310" cy="787"/>
          </a:xfrm>
        </p:grpSpPr>
        <p:cxnSp>
          <p:nvCxnSpPr>
            <p:cNvPr id="14" name="直接连接符 13"/>
            <p:cNvCxnSpPr/>
            <p:nvPr/>
          </p:nvCxnSpPr>
          <p:spPr>
            <a:xfrm flipV="1">
              <a:off x="331" y="1373"/>
              <a:ext cx="1010" cy="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339" y="1372"/>
              <a:ext cx="17303" cy="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1695" y="574040"/>
            <a:ext cx="8704580" cy="768350"/>
          </a:xfrm>
          <a:prstGeom prst="rect">
            <a:avLst/>
          </a:prstGeom>
          <a:noFill/>
        </p:spPr>
        <p:txBody>
          <a:bodyPr wrap="square" rtlCol="0">
            <a:spAutoFit/>
          </a:bodyPr>
          <a:p>
            <a:r>
              <a:rPr lang="en-US" altLang="zh-CN" sz="4400">
                <a:latin typeface="华光魏体_CNKI" panose="02000500000000000000" charset="-122"/>
                <a:ea typeface="华光魏体_CNKI" panose="02000500000000000000" charset="-122"/>
              </a:rPr>
              <a:t>4.4</a:t>
            </a:r>
            <a:r>
              <a:rPr lang="zh-CN" altLang="en-US" sz="4400">
                <a:latin typeface="华光魏体_CNKI" panose="02000500000000000000" charset="-122"/>
                <a:ea typeface="华光魏体_CNKI" panose="02000500000000000000" charset="-122"/>
              </a:rPr>
              <a:t>对换（</a:t>
            </a:r>
            <a:r>
              <a:rPr lang="en-US" altLang="zh-CN" sz="4400">
                <a:latin typeface="华光魏体_CNKI" panose="02000500000000000000" charset="-122"/>
                <a:ea typeface="华光魏体_CNKI" panose="02000500000000000000" charset="-122"/>
              </a:rPr>
              <a:t>Swapping</a:t>
            </a:r>
            <a:r>
              <a:rPr lang="zh-CN" altLang="en-US" sz="4400">
                <a:latin typeface="华光魏体_CNKI" panose="02000500000000000000" charset="-122"/>
                <a:ea typeface="华光魏体_CNKI" panose="02000500000000000000" charset="-122"/>
              </a:rPr>
              <a:t>）</a:t>
            </a:r>
            <a:endParaRPr lang="zh-CN" altLang="en-US" sz="4400">
              <a:latin typeface="华光魏体_CNKI" panose="02000500000000000000" charset="-122"/>
              <a:ea typeface="华光魏体_CNKI" panose="02000500000000000000" charset="-122"/>
            </a:endParaRPr>
          </a:p>
        </p:txBody>
      </p:sp>
      <p:sp>
        <p:nvSpPr>
          <p:cNvPr id="2" name="流程图: 磁盘 1"/>
          <p:cNvSpPr/>
          <p:nvPr/>
        </p:nvSpPr>
        <p:spPr>
          <a:xfrm>
            <a:off x="1146969" y="4390539"/>
            <a:ext cx="4639112" cy="228526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4400" dirty="0"/>
              <a:t>对换区</a:t>
            </a:r>
            <a:endParaRPr lang="zh-CN" altLang="en-US" sz="4400" dirty="0"/>
          </a:p>
        </p:txBody>
      </p:sp>
      <p:sp>
        <p:nvSpPr>
          <p:cNvPr id="3" name="流程图: 磁盘 2"/>
          <p:cNvSpPr/>
          <p:nvPr/>
        </p:nvSpPr>
        <p:spPr>
          <a:xfrm>
            <a:off x="1146969" y="1695662"/>
            <a:ext cx="4639112" cy="31259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dirty="0"/>
              <a:t>文件区</a:t>
            </a:r>
            <a:endParaRPr lang="zh-CN" altLang="en-US" sz="4400" dirty="0"/>
          </a:p>
        </p:txBody>
      </p:sp>
      <p:sp>
        <p:nvSpPr>
          <p:cNvPr id="10" name="矩形 9"/>
          <p:cNvSpPr/>
          <p:nvPr/>
        </p:nvSpPr>
        <p:spPr>
          <a:xfrm>
            <a:off x="6341745" y="1695450"/>
            <a:ext cx="3750310" cy="2261870"/>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marL="285750" indent="-285750">
              <a:buFont typeface="Arial" panose="020B0604020202020204" pitchFamily="34" charset="0"/>
              <a:buChar char="•"/>
            </a:pPr>
            <a:r>
              <a:rPr lang="zh-CN" altLang="en-US" sz="2400" dirty="0"/>
              <a:t>占用大部分磁盘</a:t>
            </a:r>
            <a:endParaRPr lang="en-US" altLang="zh-CN" sz="2400" dirty="0"/>
          </a:p>
          <a:p>
            <a:pPr marL="285750" indent="-285750">
              <a:buFont typeface="Arial" panose="020B0604020202020204" pitchFamily="34" charset="0"/>
              <a:buChar char="•"/>
            </a:pPr>
            <a:r>
              <a:rPr lang="zh-CN" altLang="en-US" sz="2400" dirty="0"/>
              <a:t>文件长期驻留</a:t>
            </a:r>
            <a:endParaRPr lang="en-US" altLang="zh-CN" sz="2400" dirty="0"/>
          </a:p>
          <a:p>
            <a:pPr marL="285750" indent="-285750">
              <a:buFont typeface="Arial" panose="020B0604020202020204" pitchFamily="34" charset="0"/>
              <a:buChar char="•"/>
            </a:pPr>
            <a:r>
              <a:rPr lang="zh-CN" altLang="en-US" sz="2400" dirty="0"/>
              <a:t>访问频率较低</a:t>
            </a:r>
            <a:endParaRPr lang="en-US" altLang="zh-CN" sz="2400" dirty="0"/>
          </a:p>
          <a:p>
            <a:pPr marL="285750" indent="-285750">
              <a:buFont typeface="Arial" panose="020B0604020202020204" pitchFamily="34" charset="0"/>
              <a:buChar char="•"/>
            </a:pPr>
            <a:r>
              <a:rPr lang="zh-CN" altLang="en-US" sz="2400" dirty="0"/>
              <a:t>更看重存储空间利用率</a:t>
            </a:r>
            <a:endParaRPr lang="en-US" altLang="zh-CN" sz="2400" dirty="0"/>
          </a:p>
          <a:p>
            <a:pPr marL="285750" indent="-285750">
              <a:buFont typeface="Arial" panose="020B0604020202020204" pitchFamily="34" charset="0"/>
              <a:buChar char="•"/>
            </a:pPr>
            <a:r>
              <a:rPr lang="zh-CN" altLang="en-US" sz="2400" dirty="0"/>
              <a:t>采用离散分配方式</a:t>
            </a:r>
            <a:endParaRPr lang="zh-CN" altLang="en-US" sz="2400" dirty="0"/>
          </a:p>
        </p:txBody>
      </p:sp>
      <p:sp>
        <p:nvSpPr>
          <p:cNvPr id="11" name="矩形 10"/>
          <p:cNvSpPr/>
          <p:nvPr/>
        </p:nvSpPr>
        <p:spPr>
          <a:xfrm>
            <a:off x="6341745" y="4272280"/>
            <a:ext cx="3737610" cy="226187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marL="285750" indent="-285750">
              <a:buFont typeface="Arial" panose="020B0604020202020204" pitchFamily="34" charset="0"/>
              <a:buChar char="•"/>
            </a:pPr>
            <a:r>
              <a:rPr lang="zh-CN" altLang="en-US" sz="2400" dirty="0"/>
              <a:t>占用小部分磁盘</a:t>
            </a:r>
            <a:endParaRPr lang="en-US" altLang="zh-CN" sz="2400" dirty="0"/>
          </a:p>
          <a:p>
            <a:pPr marL="285750" indent="-285750">
              <a:buFont typeface="Arial" panose="020B0604020202020204" pitchFamily="34" charset="0"/>
              <a:buChar char="•"/>
            </a:pPr>
            <a:r>
              <a:rPr lang="zh-CN" altLang="en-US" sz="2400" dirty="0"/>
              <a:t>存储内容驻留时间短</a:t>
            </a:r>
            <a:endParaRPr lang="en-US" altLang="zh-CN" sz="2400" dirty="0"/>
          </a:p>
          <a:p>
            <a:pPr marL="285750" indent="-285750">
              <a:buFont typeface="Arial" panose="020B0604020202020204" pitchFamily="34" charset="0"/>
              <a:buChar char="•"/>
            </a:pPr>
            <a:r>
              <a:rPr lang="zh-CN" altLang="en-US" sz="2400" dirty="0"/>
              <a:t>操作频率高</a:t>
            </a:r>
            <a:endParaRPr lang="en-US" altLang="zh-CN" sz="2400" dirty="0"/>
          </a:p>
          <a:p>
            <a:pPr marL="285750" indent="-285750">
              <a:buFont typeface="Arial" panose="020B0604020202020204" pitchFamily="34" charset="0"/>
              <a:buChar char="•"/>
            </a:pPr>
            <a:r>
              <a:rPr lang="zh-CN" altLang="en-US" sz="2400" dirty="0"/>
              <a:t>更看重访问速度</a:t>
            </a:r>
            <a:endParaRPr lang="en-US" altLang="zh-CN" sz="2400" dirty="0"/>
          </a:p>
          <a:p>
            <a:pPr marL="285750" indent="-285750">
              <a:buFont typeface="Arial" panose="020B0604020202020204" pitchFamily="34" charset="0"/>
              <a:buChar char="•"/>
            </a:pPr>
            <a:r>
              <a:rPr lang="zh-CN" altLang="en-US" sz="2400" dirty="0"/>
              <a:t>采用连续分配方式</a:t>
            </a:r>
            <a:endParaRPr lang="zh-CN" altLang="en-US" sz="2400" dirty="0"/>
          </a:p>
        </p:txBody>
      </p:sp>
      <p:cxnSp>
        <p:nvCxnSpPr>
          <p:cNvPr id="12" name="连接符: 肘形 10"/>
          <p:cNvCxnSpPr>
            <a:stCxn id="3" idx="4"/>
            <a:endCxn id="10" idx="1"/>
          </p:cNvCxnSpPr>
          <p:nvPr/>
        </p:nvCxnSpPr>
        <p:spPr>
          <a:xfrm flipV="1">
            <a:off x="5786120" y="2826385"/>
            <a:ext cx="555625" cy="432435"/>
          </a:xfrm>
          <a:prstGeom prst="bentConnector3">
            <a:avLst>
              <a:gd name="adj1" fmla="val 5005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2"/>
          <p:cNvCxnSpPr>
            <a:stCxn id="2" idx="4"/>
            <a:endCxn id="11" idx="1"/>
          </p:cNvCxnSpPr>
          <p:nvPr/>
        </p:nvCxnSpPr>
        <p:spPr>
          <a:xfrm flipV="1">
            <a:off x="5786120" y="5403215"/>
            <a:ext cx="555625" cy="130175"/>
          </a:xfrm>
          <a:prstGeom prst="bentConnector3">
            <a:avLst>
              <a:gd name="adj1" fmla="val 50057"/>
            </a:avLst>
          </a:prstGeom>
          <a:ln w="57150">
            <a:tailEnd type="triangle"/>
          </a:ln>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0">
                                            <p:bg/>
                                          </p:spTgt>
                                        </p:tgtEl>
                                        <p:attrNameLst>
                                          <p:attrName>style.visibility</p:attrName>
                                        </p:attrNameLst>
                                      </p:cBhvr>
                                      <p:to>
                                        <p:strVal val="visible"/>
                                      </p:to>
                                    </p:set>
                                    <p:animEffect transition="in" filter="wipe(left)">
                                      <p:cBhvr>
                                        <p:cTn id="25" dur="500"/>
                                        <p:tgtEl>
                                          <p:spTgt spid="10">
                                            <p:bg/>
                                          </p:spTgt>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wipe(left)">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
                                            <p:txEl>
                                              <p:pRg st="1" end="1"/>
                                            </p:txEl>
                                          </p:spTgt>
                                        </p:tgtEl>
                                        <p:attrNameLst>
                                          <p:attrName>style.visibility</p:attrName>
                                        </p:attrNameLst>
                                      </p:cBhvr>
                                      <p:to>
                                        <p:strVal val="visible"/>
                                      </p:to>
                                    </p:set>
                                    <p:animEffect transition="in" filter="wipe(left)">
                                      <p:cBhvr>
                                        <p:cTn id="34" dur="500"/>
                                        <p:tgtEl>
                                          <p:spTgt spid="1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Effect transition="in" filter="wipe(left)">
                                      <p:cBhvr>
                                        <p:cTn id="39" dur="500"/>
                                        <p:tgtEl>
                                          <p:spTgt spid="1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
                                            <p:txEl>
                                              <p:pRg st="3" end="3"/>
                                            </p:txEl>
                                          </p:spTgt>
                                        </p:tgtEl>
                                        <p:attrNameLst>
                                          <p:attrName>style.visibility</p:attrName>
                                        </p:attrNameLst>
                                      </p:cBhvr>
                                      <p:to>
                                        <p:strVal val="visible"/>
                                      </p:to>
                                    </p:set>
                                    <p:animEffect transition="in" filter="wipe(left)">
                                      <p:cBhvr>
                                        <p:cTn id="44" dur="500"/>
                                        <p:tgtEl>
                                          <p:spTgt spid="1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
                                            <p:txEl>
                                              <p:pRg st="4" end="4"/>
                                            </p:txEl>
                                          </p:spTgt>
                                        </p:tgtEl>
                                        <p:attrNameLst>
                                          <p:attrName>style.visibility</p:attrName>
                                        </p:attrNameLst>
                                      </p:cBhvr>
                                      <p:to>
                                        <p:strVal val="visible"/>
                                      </p:to>
                                    </p:set>
                                    <p:animEffect transition="in" filter="wipe(left)">
                                      <p:cBhvr>
                                        <p:cTn id="49" dur="500"/>
                                        <p:tgtEl>
                                          <p:spTgt spid="10">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11">
                                            <p:bg/>
                                          </p:spTgt>
                                        </p:tgtEl>
                                        <p:attrNameLst>
                                          <p:attrName>style.visibility</p:attrName>
                                        </p:attrNameLst>
                                      </p:cBhvr>
                                      <p:to>
                                        <p:strVal val="visible"/>
                                      </p:to>
                                    </p:set>
                                    <p:animEffect transition="in" filter="wipe(left)">
                                      <p:cBhvr>
                                        <p:cTn id="58" dur="500"/>
                                        <p:tgtEl>
                                          <p:spTgt spid="11">
                                            <p:bg/>
                                          </p:spTgt>
                                        </p:tgtEl>
                                      </p:cBhvr>
                                    </p:animEffect>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11">
                                            <p:txEl>
                                              <p:pRg st="0" end="0"/>
                                            </p:txEl>
                                          </p:spTgt>
                                        </p:tgtEl>
                                        <p:attrNameLst>
                                          <p:attrName>style.visibility</p:attrName>
                                        </p:attrNameLst>
                                      </p:cBhvr>
                                      <p:to>
                                        <p:strVal val="visible"/>
                                      </p:to>
                                    </p:set>
                                    <p:animEffect transition="in" filter="wipe(left)">
                                      <p:cBhvr>
                                        <p:cTn id="62" dur="500"/>
                                        <p:tgtEl>
                                          <p:spTgt spid="11">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xEl>
                                              <p:pRg st="1" end="1"/>
                                            </p:txEl>
                                          </p:spTgt>
                                        </p:tgtEl>
                                        <p:attrNameLst>
                                          <p:attrName>style.visibility</p:attrName>
                                        </p:attrNameLst>
                                      </p:cBhvr>
                                      <p:to>
                                        <p:strVal val="visible"/>
                                      </p:to>
                                    </p:set>
                                    <p:animEffect transition="in" filter="wipe(left)">
                                      <p:cBhvr>
                                        <p:cTn id="67" dur="500"/>
                                        <p:tgtEl>
                                          <p:spTgt spid="11">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1">
                                            <p:txEl>
                                              <p:pRg st="2" end="2"/>
                                            </p:txEl>
                                          </p:spTgt>
                                        </p:tgtEl>
                                        <p:attrNameLst>
                                          <p:attrName>style.visibility</p:attrName>
                                        </p:attrNameLst>
                                      </p:cBhvr>
                                      <p:to>
                                        <p:strVal val="visible"/>
                                      </p:to>
                                    </p:set>
                                    <p:animEffect transition="in" filter="wipe(left)">
                                      <p:cBhvr>
                                        <p:cTn id="72" dur="500"/>
                                        <p:tgtEl>
                                          <p:spTgt spid="11">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1">
                                            <p:txEl>
                                              <p:pRg st="3" end="3"/>
                                            </p:txEl>
                                          </p:spTgt>
                                        </p:tgtEl>
                                        <p:attrNameLst>
                                          <p:attrName>style.visibility</p:attrName>
                                        </p:attrNameLst>
                                      </p:cBhvr>
                                      <p:to>
                                        <p:strVal val="visible"/>
                                      </p:to>
                                    </p:set>
                                    <p:animEffect transition="in" filter="wipe(left)">
                                      <p:cBhvr>
                                        <p:cTn id="77" dur="500"/>
                                        <p:tgtEl>
                                          <p:spTgt spid="11">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1">
                                            <p:txEl>
                                              <p:pRg st="4" end="4"/>
                                            </p:txEl>
                                          </p:spTgt>
                                        </p:tgtEl>
                                        <p:attrNameLst>
                                          <p:attrName>style.visibility</p:attrName>
                                        </p:attrNameLst>
                                      </p:cBhvr>
                                      <p:to>
                                        <p:strVal val="visible"/>
                                      </p:to>
                                    </p:set>
                                    <p:animEffect transition="in" filter="wipe(left)">
                                      <p:cBhvr>
                                        <p:cTn id="8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10" grpId="0" animBg="1" uiExpand="1" build="p"/>
      <p:bldP spid="11" grpId="0" animBg="1" uiExpand="1" build="p"/>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TABLE_BEAUTIFY" val="smartTable{19064034-9720-4248-9c8f-432b99196fe1}"/>
</p:tagLst>
</file>

<file path=ppt/tags/tag1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p="http://schemas.openxmlformats.org/presentationml/2006/main">
  <p:tag name="KSO_WM_UNIT_TABLE_BEAUTIFY" val="smartTable{0b415327-8c12-4ab8-a1d4-bcefff99e4fe}"/>
</p:tagLst>
</file>

<file path=ppt/tags/tag11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p="http://schemas.openxmlformats.org/presentationml/2006/main">
  <p:tag name="KSO_WM_UNIT_PLACING_PICTURE_USER_VIEWPORT" val="{&quot;height&quot;:7965,&quot;width&quot;:12480}"/>
</p:tagLst>
</file>

<file path=ppt/tags/tag137.xml><?xml version="1.0" encoding="utf-8"?>
<p:tagLst xmlns:p="http://schemas.openxmlformats.org/presentationml/2006/main">
  <p:tag name="KSO_WM_BEAUTIFY_FLAG" val="#wm#"/>
  <p:tag name="KSO_WM_TEMPLATE_CATEGORY" val="custom"/>
  <p:tag name="KSO_WM_TEMPLATE_INDEX" val="20205081"/>
</p:tagLst>
</file>

<file path=ppt/tags/tag138.xml><?xml version="1.0" encoding="utf-8"?>
<p:tagLst xmlns:p="http://schemas.openxmlformats.org/presentationml/2006/main">
  <p:tag name="KSO_WM_UNIT_PLACING_PICTURE_USER_VIEWPORT" val="{&quot;height&quot;:7965,&quot;width&quot;:12480}"/>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PLACING_PICTURE_USER_VIEWPORT" val="{&quot;height&quot;:7965,&quot;width&quot;:12480}"/>
</p:tagLst>
</file>

<file path=ppt/tags/tag141.xml><?xml version="1.0" encoding="utf-8"?>
<p:tagLst xmlns:p="http://schemas.openxmlformats.org/presentationml/2006/main">
  <p:tag name="KSO_WM_BEAUTIFY_FLAG" val="#wm#"/>
  <p:tag name="KSO_WM_TEMPLATE_CATEGORY" val="custom"/>
  <p:tag name="KSO_WM_TEMPLATE_INDEX" val="20205081"/>
</p:tagLst>
</file>

<file path=ppt/tags/tag142.xml><?xml version="1.0" encoding="utf-8"?>
<p:tagLst xmlns:p="http://schemas.openxmlformats.org/presentationml/2006/main">
  <p:tag name="KSO_WM_BEAUTIFY_FLAG" val="#wm#"/>
  <p:tag name="KSO_WM_TEMPLATE_CATEGORY" val="custom"/>
  <p:tag name="KSO_WM_TEMPLATE_INDEX" val="20205081"/>
</p:tagLst>
</file>

<file path=ppt/tags/tag143.xml><?xml version="1.0" encoding="utf-8"?>
<p:tagLst xmlns:p="http://schemas.openxmlformats.org/presentationml/2006/main">
  <p:tag name="KSO_WM_BEAUTIFY_FLAG" val="#wm#"/>
  <p:tag name="KSO_WM_TEMPLATE_CATEGORY" val="custom"/>
  <p:tag name="KSO_WM_TEMPLATE_INDEX" val="20205081"/>
</p:tagLst>
</file>

<file path=ppt/tags/tag144.xml><?xml version="1.0" encoding="utf-8"?>
<p:tagLst xmlns:p="http://schemas.openxmlformats.org/presentationml/2006/main">
  <p:tag name="KSO_WM_BEAUTIFY_FLAG" val="#wm#"/>
  <p:tag name="KSO_WM_TEMPLATE_CATEGORY" val="custom"/>
  <p:tag name="KSO_WM_TEMPLATE_INDEX" val="2020508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BEAUTIFY_FLAG" val="#wm#"/>
  <p:tag name="KSO_WM_TEMPLATE_CATEGORY" val="custom"/>
  <p:tag name="KSO_WM_TEMPLATE_INDEX" val="20205081"/>
</p:tagLst>
</file>

<file path=ppt/tags/tag147.xml><?xml version="1.0" encoding="utf-8"?>
<p:tagLst xmlns:p="http://schemas.openxmlformats.org/presentationml/2006/main">
  <p:tag name="KSO_WM_BEAUTIFY_FLAG" val="#wm#"/>
  <p:tag name="KSO_WM_TEMPLATE_CATEGORY" val="custom"/>
  <p:tag name="KSO_WM_TEMPLATE_INDEX" val="20205081"/>
</p:tagLst>
</file>

<file path=ppt/tags/tag148.xml><?xml version="1.0" encoding="utf-8"?>
<p:tagLst xmlns:p="http://schemas.openxmlformats.org/presentationml/2006/main">
  <p:tag name="KSO_WM_BEAUTIFY_FLAG" val="#wm#"/>
  <p:tag name="KSO_WM_TEMPLATE_CATEGORY" val="custom"/>
  <p:tag name="KSO_WM_TEMPLATE_INDEX" val="20205081"/>
</p:tagLst>
</file>

<file path=ppt/tags/tag149.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6.xml><?xml version="1.0" encoding="utf-8"?>
<p:tagLst xmlns:p="http://schemas.openxmlformats.org/presentationml/2006/main">
  <p:tag name="KSO_WM_UNIT_TABLE_BEAUTIFY" val="smartTable{bdbe775b-e30c-40da-a333-8c9fc07b1520}"/>
  <p:tag name="TABLE_ENDDRAG_ORIGIN_RECT" val="731*325"/>
  <p:tag name="TABLE_ENDDRAG_RECT" val="144*210*731*325"/>
</p:tagLst>
</file>

<file path=ppt/tags/tag19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6.xml><?xml version="1.0" encoding="utf-8"?>
<p:tagLst xmlns:p="http://schemas.openxmlformats.org/presentationml/2006/main">
  <p:tag name="COMMONDATA" val="eyJoZGlkIjoiMTQ4ZmNmOThiYzQ4ZTYxODMxYTQzNDQwZTU1MmI4N2MifQ=="/>
  <p:tag name="KSO_WPP_MARK_KEY" val="5e12e4f7-39d3-49e8-ac22-20461b9baf46"/>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MEDIACOVER_FLAG" val="1"/>
  <p:tag name="KSO_WM_UNIT_MEDIACOVER_BTN_STATE" val="1"/>
  <p:tag name="KSO_WM_UNIT_MEDIACOVER_BTNRECT" val="5326*3647*230*23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MEDIACOVER_FLAG" val="1"/>
  <p:tag name="KSO_WM_UNIT_MEDIACOVER_BTN_STATE" val="1"/>
  <p:tag name="KSO_WM_UNIT_MEDIACOVER_BTNRECT" val="5135*3717*230*23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20258</Words>
  <Application>WPS 演示</Application>
  <PresentationFormat>宽屏</PresentationFormat>
  <Paragraphs>3281</Paragraphs>
  <Slides>140</Slides>
  <Notes>4</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2</vt:i4>
      </vt:variant>
      <vt:variant>
        <vt:lpstr>幻灯片标题</vt:lpstr>
      </vt:variant>
      <vt:variant>
        <vt:i4>140</vt:i4>
      </vt:variant>
    </vt:vector>
  </HeadingPairs>
  <TitlesOfParts>
    <vt:vector size="167" baseType="lpstr">
      <vt:lpstr>Arial</vt:lpstr>
      <vt:lpstr>宋体</vt:lpstr>
      <vt:lpstr>Wingdings</vt:lpstr>
      <vt:lpstr>Wingdings</vt:lpstr>
      <vt:lpstr>Times New Roman</vt:lpstr>
      <vt:lpstr>黑体</vt:lpstr>
      <vt:lpstr>华光魏体_CNKI</vt:lpstr>
      <vt:lpstr>华文琥珀</vt:lpstr>
      <vt:lpstr>微软雅黑</vt:lpstr>
      <vt:lpstr>Arial Unicode MS</vt:lpstr>
      <vt:lpstr>Calibri</vt:lpstr>
      <vt:lpstr>楷体_GB2312</vt:lpstr>
      <vt:lpstr>新宋体</vt:lpstr>
      <vt:lpstr>Symbol</vt:lpstr>
      <vt:lpstr>Consolas</vt:lpstr>
      <vt:lpstr>Monotype Sorts</vt:lpstr>
      <vt:lpstr>隶书</vt:lpstr>
      <vt:lpstr>华文楷体</vt:lpstr>
      <vt:lpstr>华文中宋</vt:lpstr>
      <vt:lpstr>华文仿宋</vt:lpstr>
      <vt:lpstr>华文宋体</vt:lpstr>
      <vt:lpstr>Cambria Math</vt:lpstr>
      <vt:lpstr>MS Mincho</vt:lpstr>
      <vt:lpstr>Segoe Print</vt:lpstr>
      <vt:lpstr>Office 主题​​</vt:lpstr>
      <vt:lpstr>Equation.DSMT4</vt:lpstr>
      <vt:lpstr>Visio.Drawing.4</vt:lpstr>
      <vt:lpstr>存储器管理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分配的具体过程</vt:lpstr>
      <vt:lpstr>分配的具体过程</vt:lpstr>
      <vt:lpstr>分配的具体过程</vt:lpstr>
      <vt:lpstr>分配的具体过程</vt:lpstr>
      <vt:lpstr>分配的具体过程</vt:lpstr>
      <vt:lpstr>分配的具体过程</vt:lpstr>
      <vt:lpstr>分配的具体过程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伙伴系统</vt:lpstr>
      <vt:lpstr>连续分配的一种 Linux的内存管理机制</vt:lpstr>
      <vt:lpstr>连续分配的一种 Linux的内存管理机制</vt:lpstr>
      <vt:lpstr>连续分配的一种 Linux的内存管理机制</vt:lpstr>
      <vt:lpstr>连续分配的一种 Linux的内存管理机制</vt:lpstr>
      <vt:lpstr>连续分配的一种 Linux的内存管理机制</vt:lpstr>
      <vt:lpstr>连续分配的一种 Linux的内存管理机制</vt:lpstr>
      <vt:lpstr>连续分配的一种 Linux的内存管理机制</vt:lpstr>
      <vt:lpstr>连续分配的一种 Linux的内存管理机制</vt:lpstr>
      <vt:lpstr>连续分配的一种 Linux的内存管理机制</vt:lpstr>
      <vt:lpstr>连续分配的一种 Linux的内存管理机制</vt:lpstr>
      <vt:lpstr>连续分配的一种 Linux的内存管理机制</vt:lpstr>
      <vt:lpstr>连续分配的一种 Linux的内存管理机制</vt:lpstr>
      <vt:lpstr>连续分配的一种 Linux的内存管理机制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4.5.1.1 页面和物理块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聂婕</cp:lastModifiedBy>
  <cp:revision>197</cp:revision>
  <dcterms:created xsi:type="dcterms:W3CDTF">2019-06-19T02:08:00Z</dcterms:created>
  <dcterms:modified xsi:type="dcterms:W3CDTF">2022-10-23T16:28:46Z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FBB3C1ADF0074480ADB1BF309A71C79D</vt:lpwstr>
  </property>
</Properties>
</file>